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</p:sldMasterIdLst>
  <p:notesMasterIdLst>
    <p:notesMasterId r:id="rId49"/>
  </p:notesMasterIdLst>
  <p:sldIdLst>
    <p:sldId id="256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 snapToGrid="0" showGuides="1">
      <p:cViewPr varScale="1">
        <p:scale>
          <a:sx n="134" d="100"/>
          <a:sy n="134" d="100"/>
        </p:scale>
        <p:origin x="4266" y="15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8C384-40A4-4C73-BA04-9615D07C018D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EDDBA1-2EDA-4146-A675-910683E9E4D2}">
      <dgm:prSet phldrT="[Text]"/>
      <dgm:spPr/>
      <dgm:t>
        <a:bodyPr/>
        <a:lstStyle/>
        <a:p>
          <a:r>
            <a:rPr lang="en-US" dirty="0" smtClean="0"/>
            <a:t>MU-MIMO Background</a:t>
          </a:r>
          <a:endParaRPr lang="en-US" dirty="0"/>
        </a:p>
      </dgm:t>
    </dgm:pt>
    <dgm:pt modelId="{C2BF191B-C200-43F4-BFA4-694B51FE2915}" type="parTrans" cxnId="{20272C24-9C3B-4C14-A936-030C037B88ED}">
      <dgm:prSet/>
      <dgm:spPr/>
      <dgm:t>
        <a:bodyPr/>
        <a:lstStyle/>
        <a:p>
          <a:endParaRPr lang="en-US"/>
        </a:p>
      </dgm:t>
    </dgm:pt>
    <dgm:pt modelId="{8124B2B5-F6B2-491D-95D6-4A8A255A2D67}" type="sibTrans" cxnId="{20272C24-9C3B-4C14-A936-030C037B88ED}">
      <dgm:prSet/>
      <dgm:spPr/>
      <dgm:t>
        <a:bodyPr/>
        <a:lstStyle/>
        <a:p>
          <a:endParaRPr lang="en-US"/>
        </a:p>
      </dgm:t>
    </dgm:pt>
    <dgm:pt modelId="{3D2B4079-DAB6-4F3A-9D15-B00969E7F167}">
      <dgm:prSet phldrT="[Text]"/>
      <dgm:spPr/>
      <dgm:t>
        <a:bodyPr/>
        <a:lstStyle/>
        <a:p>
          <a:r>
            <a:rPr lang="en-US" dirty="0" err="1" smtClean="0"/>
            <a:t>Testbed</a:t>
          </a:r>
          <a:r>
            <a:rPr lang="en-US" dirty="0" smtClean="0"/>
            <a:t> Design and Integration</a:t>
          </a:r>
          <a:endParaRPr lang="en-US" dirty="0"/>
        </a:p>
      </dgm:t>
    </dgm:pt>
    <dgm:pt modelId="{F338D557-4198-4348-ABEE-1E50C764358B}" type="parTrans" cxnId="{0DC5D7FF-9D66-4CBA-A999-B52301304A30}">
      <dgm:prSet/>
      <dgm:spPr/>
      <dgm:t>
        <a:bodyPr/>
        <a:lstStyle/>
        <a:p>
          <a:endParaRPr lang="en-US"/>
        </a:p>
      </dgm:t>
    </dgm:pt>
    <dgm:pt modelId="{4C9C2BF2-A73C-4F0D-830D-25055734A374}" type="sibTrans" cxnId="{0DC5D7FF-9D66-4CBA-A999-B52301304A30}">
      <dgm:prSet/>
      <dgm:spPr/>
      <dgm:t>
        <a:bodyPr/>
        <a:lstStyle/>
        <a:p>
          <a:endParaRPr lang="en-US"/>
        </a:p>
      </dgm:t>
    </dgm:pt>
    <dgm:pt modelId="{C736DA76-75EC-4BB6-90D4-3B46B394AB9F}">
      <dgm:prSet phldrT="[Text]"/>
      <dgm:spPr/>
      <dgm:t>
        <a:bodyPr/>
        <a:lstStyle/>
        <a:p>
          <a:r>
            <a:rPr lang="en-US" dirty="0" smtClean="0"/>
            <a:t>OTA Measurements and Analysis</a:t>
          </a:r>
          <a:endParaRPr lang="en-US" dirty="0"/>
        </a:p>
      </dgm:t>
    </dgm:pt>
    <dgm:pt modelId="{58AABF4C-1A15-48DE-A01C-77D3DD1D77F9}" type="parTrans" cxnId="{088EB11C-198A-4D80-BFD4-C4EAF0904072}">
      <dgm:prSet/>
      <dgm:spPr/>
      <dgm:t>
        <a:bodyPr/>
        <a:lstStyle/>
        <a:p>
          <a:endParaRPr lang="en-US"/>
        </a:p>
      </dgm:t>
    </dgm:pt>
    <dgm:pt modelId="{8024CF9D-0656-4799-B08C-18BC05B922DF}" type="sibTrans" cxnId="{088EB11C-198A-4D80-BFD4-C4EAF0904072}">
      <dgm:prSet/>
      <dgm:spPr/>
      <dgm:t>
        <a:bodyPr/>
        <a:lstStyle/>
        <a:p>
          <a:endParaRPr lang="en-US"/>
        </a:p>
      </dgm:t>
    </dgm:pt>
    <dgm:pt modelId="{163BF03B-AACD-43AF-BCA6-7D635678BEA3}" type="pres">
      <dgm:prSet presAssocID="{42D8C384-40A4-4C73-BA04-9615D07C01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1BEEC-BB0F-4111-8D19-5D83D2254F55}" type="pres">
      <dgm:prSet presAssocID="{3CEDDBA1-2EDA-4146-A675-910683E9E4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66A76-CAFF-4C43-82EA-665268B53549}" type="pres">
      <dgm:prSet presAssocID="{8124B2B5-F6B2-491D-95D6-4A8A255A2D67}" presName="spacer" presStyleCnt="0"/>
      <dgm:spPr/>
      <dgm:t>
        <a:bodyPr/>
        <a:lstStyle/>
        <a:p>
          <a:endParaRPr lang="en-US"/>
        </a:p>
      </dgm:t>
    </dgm:pt>
    <dgm:pt modelId="{03057421-4EDA-4BAD-9F41-B69FDCE69B68}" type="pres">
      <dgm:prSet presAssocID="{3D2B4079-DAB6-4F3A-9D15-B00969E7F1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305EA-189D-4C7E-84FC-D410D9B8D258}" type="pres">
      <dgm:prSet presAssocID="{4C9C2BF2-A73C-4F0D-830D-25055734A374}" presName="spacer" presStyleCnt="0"/>
      <dgm:spPr/>
      <dgm:t>
        <a:bodyPr/>
        <a:lstStyle/>
        <a:p>
          <a:endParaRPr lang="en-US"/>
        </a:p>
      </dgm:t>
    </dgm:pt>
    <dgm:pt modelId="{6D815837-90EB-45D3-B42A-596CF837837F}" type="pres">
      <dgm:prSet presAssocID="{C736DA76-75EC-4BB6-90D4-3B46B394AB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29958-AE99-4851-8A79-A7776781AFA0}" type="presOf" srcId="{42D8C384-40A4-4C73-BA04-9615D07C018D}" destId="{163BF03B-AACD-43AF-BCA6-7D635678BEA3}" srcOrd="0" destOrd="0" presId="urn:microsoft.com/office/officeart/2005/8/layout/vList2"/>
    <dgm:cxn modelId="{6DF3A2F7-324F-4CE4-AF9C-BBC7E460D06F}" type="presOf" srcId="{3CEDDBA1-2EDA-4146-A675-910683E9E4D2}" destId="{8161BEEC-BB0F-4111-8D19-5D83D2254F55}" srcOrd="0" destOrd="0" presId="urn:microsoft.com/office/officeart/2005/8/layout/vList2"/>
    <dgm:cxn modelId="{B9E02EBE-8798-4D17-84D9-2C9A4D837FEC}" type="presOf" srcId="{3D2B4079-DAB6-4F3A-9D15-B00969E7F167}" destId="{03057421-4EDA-4BAD-9F41-B69FDCE69B68}" srcOrd="0" destOrd="0" presId="urn:microsoft.com/office/officeart/2005/8/layout/vList2"/>
    <dgm:cxn modelId="{20272C24-9C3B-4C14-A936-030C037B88ED}" srcId="{42D8C384-40A4-4C73-BA04-9615D07C018D}" destId="{3CEDDBA1-2EDA-4146-A675-910683E9E4D2}" srcOrd="0" destOrd="0" parTransId="{C2BF191B-C200-43F4-BFA4-694B51FE2915}" sibTransId="{8124B2B5-F6B2-491D-95D6-4A8A255A2D67}"/>
    <dgm:cxn modelId="{088EB11C-198A-4D80-BFD4-C4EAF0904072}" srcId="{42D8C384-40A4-4C73-BA04-9615D07C018D}" destId="{C736DA76-75EC-4BB6-90D4-3B46B394AB9F}" srcOrd="2" destOrd="0" parTransId="{58AABF4C-1A15-48DE-A01C-77D3DD1D77F9}" sibTransId="{8024CF9D-0656-4799-B08C-18BC05B922DF}"/>
    <dgm:cxn modelId="{0DC5D7FF-9D66-4CBA-A999-B52301304A30}" srcId="{42D8C384-40A4-4C73-BA04-9615D07C018D}" destId="{3D2B4079-DAB6-4F3A-9D15-B00969E7F167}" srcOrd="1" destOrd="0" parTransId="{F338D557-4198-4348-ABEE-1E50C764358B}" sibTransId="{4C9C2BF2-A73C-4F0D-830D-25055734A374}"/>
    <dgm:cxn modelId="{0DAF1448-C076-4EFA-A3D2-1BA7FD8C069B}" type="presOf" srcId="{C736DA76-75EC-4BB6-90D4-3B46B394AB9F}" destId="{6D815837-90EB-45D3-B42A-596CF837837F}" srcOrd="0" destOrd="0" presId="urn:microsoft.com/office/officeart/2005/8/layout/vList2"/>
    <dgm:cxn modelId="{A676B9CE-65FB-4FD8-8D97-A38FEF98CE39}" type="presParOf" srcId="{163BF03B-AACD-43AF-BCA6-7D635678BEA3}" destId="{8161BEEC-BB0F-4111-8D19-5D83D2254F55}" srcOrd="0" destOrd="0" presId="urn:microsoft.com/office/officeart/2005/8/layout/vList2"/>
    <dgm:cxn modelId="{6F10A44F-13D3-443D-A5EC-0B2BBFCD3E29}" type="presParOf" srcId="{163BF03B-AACD-43AF-BCA6-7D635678BEA3}" destId="{5BA66A76-CAFF-4C43-82EA-665268B53549}" srcOrd="1" destOrd="0" presId="urn:microsoft.com/office/officeart/2005/8/layout/vList2"/>
    <dgm:cxn modelId="{23577A37-D4C8-4C0C-BBF1-A204CC5AFB3E}" type="presParOf" srcId="{163BF03B-AACD-43AF-BCA6-7D635678BEA3}" destId="{03057421-4EDA-4BAD-9F41-B69FDCE69B68}" srcOrd="2" destOrd="0" presId="urn:microsoft.com/office/officeart/2005/8/layout/vList2"/>
    <dgm:cxn modelId="{FAA9768F-74BA-4122-BFC4-6901CAF1E784}" type="presParOf" srcId="{163BF03B-AACD-43AF-BCA6-7D635678BEA3}" destId="{1CA305EA-189D-4C7E-84FC-D410D9B8D258}" srcOrd="3" destOrd="0" presId="urn:microsoft.com/office/officeart/2005/8/layout/vList2"/>
    <dgm:cxn modelId="{2E7F9F26-AB74-472B-98C5-0FFB0A530D3A}" type="presParOf" srcId="{163BF03B-AACD-43AF-BCA6-7D635678BEA3}" destId="{6D815837-90EB-45D3-B42A-596CF83783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8C384-40A4-4C73-BA04-9615D07C018D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EDDBA1-2EDA-4146-A675-910683E9E4D2}">
      <dgm:prSet phldrT="[Text]"/>
      <dgm:spPr/>
      <dgm:t>
        <a:bodyPr/>
        <a:lstStyle/>
        <a:p>
          <a:r>
            <a:rPr lang="en-US" dirty="0" smtClean="0"/>
            <a:t>MU-MIMO Background</a:t>
          </a:r>
          <a:endParaRPr lang="en-US" dirty="0"/>
        </a:p>
      </dgm:t>
    </dgm:pt>
    <dgm:pt modelId="{C2BF191B-C200-43F4-BFA4-694B51FE2915}" type="parTrans" cxnId="{20272C24-9C3B-4C14-A936-030C037B88ED}">
      <dgm:prSet/>
      <dgm:spPr/>
      <dgm:t>
        <a:bodyPr/>
        <a:lstStyle/>
        <a:p>
          <a:endParaRPr lang="en-US"/>
        </a:p>
      </dgm:t>
    </dgm:pt>
    <dgm:pt modelId="{8124B2B5-F6B2-491D-95D6-4A8A255A2D67}" type="sibTrans" cxnId="{20272C24-9C3B-4C14-A936-030C037B88ED}">
      <dgm:prSet/>
      <dgm:spPr/>
      <dgm:t>
        <a:bodyPr/>
        <a:lstStyle/>
        <a:p>
          <a:endParaRPr lang="en-US"/>
        </a:p>
      </dgm:t>
    </dgm:pt>
    <dgm:pt modelId="{3D2B4079-DAB6-4F3A-9D15-B00969E7F167}">
      <dgm:prSet phldrT="[Text]"/>
      <dgm:spPr/>
      <dgm:t>
        <a:bodyPr/>
        <a:lstStyle/>
        <a:p>
          <a:r>
            <a:rPr lang="en-US" dirty="0" err="1" smtClean="0"/>
            <a:t>Testbed</a:t>
          </a:r>
          <a:r>
            <a:rPr lang="en-US" dirty="0" smtClean="0"/>
            <a:t> Design and Integration</a:t>
          </a:r>
          <a:endParaRPr lang="en-US" dirty="0"/>
        </a:p>
      </dgm:t>
    </dgm:pt>
    <dgm:pt modelId="{F338D557-4198-4348-ABEE-1E50C764358B}" type="parTrans" cxnId="{0DC5D7FF-9D66-4CBA-A999-B52301304A30}">
      <dgm:prSet/>
      <dgm:spPr/>
      <dgm:t>
        <a:bodyPr/>
        <a:lstStyle/>
        <a:p>
          <a:endParaRPr lang="en-US"/>
        </a:p>
      </dgm:t>
    </dgm:pt>
    <dgm:pt modelId="{4C9C2BF2-A73C-4F0D-830D-25055734A374}" type="sibTrans" cxnId="{0DC5D7FF-9D66-4CBA-A999-B52301304A30}">
      <dgm:prSet/>
      <dgm:spPr/>
      <dgm:t>
        <a:bodyPr/>
        <a:lstStyle/>
        <a:p>
          <a:endParaRPr lang="en-US"/>
        </a:p>
      </dgm:t>
    </dgm:pt>
    <dgm:pt modelId="{C736DA76-75EC-4BB6-90D4-3B46B394AB9F}">
      <dgm:prSet phldrT="[Text]"/>
      <dgm:spPr/>
      <dgm:t>
        <a:bodyPr/>
        <a:lstStyle/>
        <a:p>
          <a:r>
            <a:rPr lang="en-US" dirty="0" smtClean="0"/>
            <a:t>OTA Measurements and Analysis</a:t>
          </a:r>
          <a:endParaRPr lang="en-US" dirty="0"/>
        </a:p>
      </dgm:t>
    </dgm:pt>
    <dgm:pt modelId="{58AABF4C-1A15-48DE-A01C-77D3DD1D77F9}" type="parTrans" cxnId="{088EB11C-198A-4D80-BFD4-C4EAF0904072}">
      <dgm:prSet/>
      <dgm:spPr/>
      <dgm:t>
        <a:bodyPr/>
        <a:lstStyle/>
        <a:p>
          <a:endParaRPr lang="en-US"/>
        </a:p>
      </dgm:t>
    </dgm:pt>
    <dgm:pt modelId="{8024CF9D-0656-4799-B08C-18BC05B922DF}" type="sibTrans" cxnId="{088EB11C-198A-4D80-BFD4-C4EAF0904072}">
      <dgm:prSet/>
      <dgm:spPr/>
      <dgm:t>
        <a:bodyPr/>
        <a:lstStyle/>
        <a:p>
          <a:endParaRPr lang="en-US"/>
        </a:p>
      </dgm:t>
    </dgm:pt>
    <dgm:pt modelId="{163BF03B-AACD-43AF-BCA6-7D635678BEA3}" type="pres">
      <dgm:prSet presAssocID="{42D8C384-40A4-4C73-BA04-9615D07C01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1BEEC-BB0F-4111-8D19-5D83D2254F55}" type="pres">
      <dgm:prSet presAssocID="{3CEDDBA1-2EDA-4146-A675-910683E9E4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66A76-CAFF-4C43-82EA-665268B53549}" type="pres">
      <dgm:prSet presAssocID="{8124B2B5-F6B2-491D-95D6-4A8A255A2D67}" presName="spacer" presStyleCnt="0"/>
      <dgm:spPr/>
      <dgm:t>
        <a:bodyPr/>
        <a:lstStyle/>
        <a:p>
          <a:endParaRPr lang="en-US"/>
        </a:p>
      </dgm:t>
    </dgm:pt>
    <dgm:pt modelId="{03057421-4EDA-4BAD-9F41-B69FDCE69B68}" type="pres">
      <dgm:prSet presAssocID="{3D2B4079-DAB6-4F3A-9D15-B00969E7F1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305EA-189D-4C7E-84FC-D410D9B8D258}" type="pres">
      <dgm:prSet presAssocID="{4C9C2BF2-A73C-4F0D-830D-25055734A374}" presName="spacer" presStyleCnt="0"/>
      <dgm:spPr/>
      <dgm:t>
        <a:bodyPr/>
        <a:lstStyle/>
        <a:p>
          <a:endParaRPr lang="en-US"/>
        </a:p>
      </dgm:t>
    </dgm:pt>
    <dgm:pt modelId="{6D815837-90EB-45D3-B42A-596CF837837F}" type="pres">
      <dgm:prSet presAssocID="{C736DA76-75EC-4BB6-90D4-3B46B394AB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72C24-9C3B-4C14-A936-030C037B88ED}" srcId="{42D8C384-40A4-4C73-BA04-9615D07C018D}" destId="{3CEDDBA1-2EDA-4146-A675-910683E9E4D2}" srcOrd="0" destOrd="0" parTransId="{C2BF191B-C200-43F4-BFA4-694B51FE2915}" sibTransId="{8124B2B5-F6B2-491D-95D6-4A8A255A2D67}"/>
    <dgm:cxn modelId="{6DADC03A-93ED-4A36-A462-FFE19FF97206}" type="presOf" srcId="{3CEDDBA1-2EDA-4146-A675-910683E9E4D2}" destId="{8161BEEC-BB0F-4111-8D19-5D83D2254F55}" srcOrd="0" destOrd="0" presId="urn:microsoft.com/office/officeart/2005/8/layout/vList2"/>
    <dgm:cxn modelId="{65051EA2-AB75-4EB5-A8D9-37E76DD79F8B}" type="presOf" srcId="{3D2B4079-DAB6-4F3A-9D15-B00969E7F167}" destId="{03057421-4EDA-4BAD-9F41-B69FDCE69B68}" srcOrd="0" destOrd="0" presId="urn:microsoft.com/office/officeart/2005/8/layout/vList2"/>
    <dgm:cxn modelId="{0DC5D7FF-9D66-4CBA-A999-B52301304A30}" srcId="{42D8C384-40A4-4C73-BA04-9615D07C018D}" destId="{3D2B4079-DAB6-4F3A-9D15-B00969E7F167}" srcOrd="1" destOrd="0" parTransId="{F338D557-4198-4348-ABEE-1E50C764358B}" sibTransId="{4C9C2BF2-A73C-4F0D-830D-25055734A374}"/>
    <dgm:cxn modelId="{39E4D4EF-06FA-4DBD-BE18-2A0E8445F688}" type="presOf" srcId="{42D8C384-40A4-4C73-BA04-9615D07C018D}" destId="{163BF03B-AACD-43AF-BCA6-7D635678BEA3}" srcOrd="0" destOrd="0" presId="urn:microsoft.com/office/officeart/2005/8/layout/vList2"/>
    <dgm:cxn modelId="{B9F4D331-6AAE-4DED-B955-921F25A1675D}" type="presOf" srcId="{C736DA76-75EC-4BB6-90D4-3B46B394AB9F}" destId="{6D815837-90EB-45D3-B42A-596CF837837F}" srcOrd="0" destOrd="0" presId="urn:microsoft.com/office/officeart/2005/8/layout/vList2"/>
    <dgm:cxn modelId="{088EB11C-198A-4D80-BFD4-C4EAF0904072}" srcId="{42D8C384-40A4-4C73-BA04-9615D07C018D}" destId="{C736DA76-75EC-4BB6-90D4-3B46B394AB9F}" srcOrd="2" destOrd="0" parTransId="{58AABF4C-1A15-48DE-A01C-77D3DD1D77F9}" sibTransId="{8024CF9D-0656-4799-B08C-18BC05B922DF}"/>
    <dgm:cxn modelId="{F03B2BD5-3A03-4C30-B05B-9C142FBC3E4B}" type="presParOf" srcId="{163BF03B-AACD-43AF-BCA6-7D635678BEA3}" destId="{8161BEEC-BB0F-4111-8D19-5D83D2254F55}" srcOrd="0" destOrd="0" presId="urn:microsoft.com/office/officeart/2005/8/layout/vList2"/>
    <dgm:cxn modelId="{664C7604-DA5A-4739-9EF3-E25A9559D056}" type="presParOf" srcId="{163BF03B-AACD-43AF-BCA6-7D635678BEA3}" destId="{5BA66A76-CAFF-4C43-82EA-665268B53549}" srcOrd="1" destOrd="0" presId="urn:microsoft.com/office/officeart/2005/8/layout/vList2"/>
    <dgm:cxn modelId="{15FC54E6-6C75-409C-9ED5-50EF9436DAE9}" type="presParOf" srcId="{163BF03B-AACD-43AF-BCA6-7D635678BEA3}" destId="{03057421-4EDA-4BAD-9F41-B69FDCE69B68}" srcOrd="2" destOrd="0" presId="urn:microsoft.com/office/officeart/2005/8/layout/vList2"/>
    <dgm:cxn modelId="{9036D89F-6359-4C27-A2E1-3CB7D31DA519}" type="presParOf" srcId="{163BF03B-AACD-43AF-BCA6-7D635678BEA3}" destId="{1CA305EA-189D-4C7E-84FC-D410D9B8D258}" srcOrd="3" destOrd="0" presId="urn:microsoft.com/office/officeart/2005/8/layout/vList2"/>
    <dgm:cxn modelId="{31A13C50-17F4-48F9-B4FB-D8E73ED3652C}" type="presParOf" srcId="{163BF03B-AACD-43AF-BCA6-7D635678BEA3}" destId="{6D815837-90EB-45D3-B42A-596CF83783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D8C384-40A4-4C73-BA04-9615D07C018D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EDDBA1-2EDA-4146-A675-910683E9E4D2}">
      <dgm:prSet phldrT="[Text]"/>
      <dgm:spPr/>
      <dgm:t>
        <a:bodyPr/>
        <a:lstStyle/>
        <a:p>
          <a:r>
            <a:rPr lang="en-US" dirty="0" smtClean="0"/>
            <a:t>MU-MIMO Background</a:t>
          </a:r>
          <a:endParaRPr lang="en-US" dirty="0"/>
        </a:p>
      </dgm:t>
    </dgm:pt>
    <dgm:pt modelId="{C2BF191B-C200-43F4-BFA4-694B51FE2915}" type="parTrans" cxnId="{20272C24-9C3B-4C14-A936-030C037B88ED}">
      <dgm:prSet/>
      <dgm:spPr/>
      <dgm:t>
        <a:bodyPr/>
        <a:lstStyle/>
        <a:p>
          <a:endParaRPr lang="en-US"/>
        </a:p>
      </dgm:t>
    </dgm:pt>
    <dgm:pt modelId="{8124B2B5-F6B2-491D-95D6-4A8A255A2D67}" type="sibTrans" cxnId="{20272C24-9C3B-4C14-A936-030C037B88ED}">
      <dgm:prSet/>
      <dgm:spPr/>
      <dgm:t>
        <a:bodyPr/>
        <a:lstStyle/>
        <a:p>
          <a:endParaRPr lang="en-US"/>
        </a:p>
      </dgm:t>
    </dgm:pt>
    <dgm:pt modelId="{3D2B4079-DAB6-4F3A-9D15-B00969E7F167}">
      <dgm:prSet phldrT="[Text]"/>
      <dgm:spPr/>
      <dgm:t>
        <a:bodyPr/>
        <a:lstStyle/>
        <a:p>
          <a:r>
            <a:rPr lang="en-US" dirty="0" err="1" smtClean="0"/>
            <a:t>Testbed</a:t>
          </a:r>
          <a:r>
            <a:rPr lang="en-US" dirty="0" smtClean="0"/>
            <a:t> Design and Integration</a:t>
          </a:r>
          <a:endParaRPr lang="en-US" dirty="0"/>
        </a:p>
      </dgm:t>
    </dgm:pt>
    <dgm:pt modelId="{F338D557-4198-4348-ABEE-1E50C764358B}" type="parTrans" cxnId="{0DC5D7FF-9D66-4CBA-A999-B52301304A30}">
      <dgm:prSet/>
      <dgm:spPr/>
      <dgm:t>
        <a:bodyPr/>
        <a:lstStyle/>
        <a:p>
          <a:endParaRPr lang="en-US"/>
        </a:p>
      </dgm:t>
    </dgm:pt>
    <dgm:pt modelId="{4C9C2BF2-A73C-4F0D-830D-25055734A374}" type="sibTrans" cxnId="{0DC5D7FF-9D66-4CBA-A999-B52301304A30}">
      <dgm:prSet/>
      <dgm:spPr/>
      <dgm:t>
        <a:bodyPr/>
        <a:lstStyle/>
        <a:p>
          <a:endParaRPr lang="en-US"/>
        </a:p>
      </dgm:t>
    </dgm:pt>
    <dgm:pt modelId="{C736DA76-75EC-4BB6-90D4-3B46B394AB9F}">
      <dgm:prSet phldrT="[Text]"/>
      <dgm:spPr/>
      <dgm:t>
        <a:bodyPr/>
        <a:lstStyle/>
        <a:p>
          <a:r>
            <a:rPr lang="en-US" dirty="0" smtClean="0"/>
            <a:t>OTA Measurements and Analysis</a:t>
          </a:r>
          <a:endParaRPr lang="en-US" dirty="0"/>
        </a:p>
      </dgm:t>
    </dgm:pt>
    <dgm:pt modelId="{58AABF4C-1A15-48DE-A01C-77D3DD1D77F9}" type="parTrans" cxnId="{088EB11C-198A-4D80-BFD4-C4EAF0904072}">
      <dgm:prSet/>
      <dgm:spPr/>
      <dgm:t>
        <a:bodyPr/>
        <a:lstStyle/>
        <a:p>
          <a:endParaRPr lang="en-US"/>
        </a:p>
      </dgm:t>
    </dgm:pt>
    <dgm:pt modelId="{8024CF9D-0656-4799-B08C-18BC05B922DF}" type="sibTrans" cxnId="{088EB11C-198A-4D80-BFD4-C4EAF0904072}">
      <dgm:prSet/>
      <dgm:spPr/>
      <dgm:t>
        <a:bodyPr/>
        <a:lstStyle/>
        <a:p>
          <a:endParaRPr lang="en-US"/>
        </a:p>
      </dgm:t>
    </dgm:pt>
    <dgm:pt modelId="{163BF03B-AACD-43AF-BCA6-7D635678BEA3}" type="pres">
      <dgm:prSet presAssocID="{42D8C384-40A4-4C73-BA04-9615D07C01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1BEEC-BB0F-4111-8D19-5D83D2254F55}" type="pres">
      <dgm:prSet presAssocID="{3CEDDBA1-2EDA-4146-A675-910683E9E4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66A76-CAFF-4C43-82EA-665268B53549}" type="pres">
      <dgm:prSet presAssocID="{8124B2B5-F6B2-491D-95D6-4A8A255A2D67}" presName="spacer" presStyleCnt="0"/>
      <dgm:spPr/>
      <dgm:t>
        <a:bodyPr/>
        <a:lstStyle/>
        <a:p>
          <a:endParaRPr lang="en-US"/>
        </a:p>
      </dgm:t>
    </dgm:pt>
    <dgm:pt modelId="{03057421-4EDA-4BAD-9F41-B69FDCE69B68}" type="pres">
      <dgm:prSet presAssocID="{3D2B4079-DAB6-4F3A-9D15-B00969E7F1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305EA-189D-4C7E-84FC-D410D9B8D258}" type="pres">
      <dgm:prSet presAssocID="{4C9C2BF2-A73C-4F0D-830D-25055734A374}" presName="spacer" presStyleCnt="0"/>
      <dgm:spPr/>
      <dgm:t>
        <a:bodyPr/>
        <a:lstStyle/>
        <a:p>
          <a:endParaRPr lang="en-US"/>
        </a:p>
      </dgm:t>
    </dgm:pt>
    <dgm:pt modelId="{6D815837-90EB-45D3-B42A-596CF837837F}" type="pres">
      <dgm:prSet presAssocID="{C736DA76-75EC-4BB6-90D4-3B46B394AB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F5F8F-4295-449B-A4E2-103B823F329F}" type="presOf" srcId="{3CEDDBA1-2EDA-4146-A675-910683E9E4D2}" destId="{8161BEEC-BB0F-4111-8D19-5D83D2254F55}" srcOrd="0" destOrd="0" presId="urn:microsoft.com/office/officeart/2005/8/layout/vList2"/>
    <dgm:cxn modelId="{460FB765-53B3-4116-A2F4-BB9FA62405DF}" type="presOf" srcId="{3D2B4079-DAB6-4F3A-9D15-B00969E7F167}" destId="{03057421-4EDA-4BAD-9F41-B69FDCE69B68}" srcOrd="0" destOrd="0" presId="urn:microsoft.com/office/officeart/2005/8/layout/vList2"/>
    <dgm:cxn modelId="{20272C24-9C3B-4C14-A936-030C037B88ED}" srcId="{42D8C384-40A4-4C73-BA04-9615D07C018D}" destId="{3CEDDBA1-2EDA-4146-A675-910683E9E4D2}" srcOrd="0" destOrd="0" parTransId="{C2BF191B-C200-43F4-BFA4-694B51FE2915}" sibTransId="{8124B2B5-F6B2-491D-95D6-4A8A255A2D67}"/>
    <dgm:cxn modelId="{088EB11C-198A-4D80-BFD4-C4EAF0904072}" srcId="{42D8C384-40A4-4C73-BA04-9615D07C018D}" destId="{C736DA76-75EC-4BB6-90D4-3B46B394AB9F}" srcOrd="2" destOrd="0" parTransId="{58AABF4C-1A15-48DE-A01C-77D3DD1D77F9}" sibTransId="{8024CF9D-0656-4799-B08C-18BC05B922DF}"/>
    <dgm:cxn modelId="{0DC5D7FF-9D66-4CBA-A999-B52301304A30}" srcId="{42D8C384-40A4-4C73-BA04-9615D07C018D}" destId="{3D2B4079-DAB6-4F3A-9D15-B00969E7F167}" srcOrd="1" destOrd="0" parTransId="{F338D557-4198-4348-ABEE-1E50C764358B}" sibTransId="{4C9C2BF2-A73C-4F0D-830D-25055734A374}"/>
    <dgm:cxn modelId="{4D43F643-6C65-4D46-A449-120FDCFA2472}" type="presOf" srcId="{C736DA76-75EC-4BB6-90D4-3B46B394AB9F}" destId="{6D815837-90EB-45D3-B42A-596CF837837F}" srcOrd="0" destOrd="0" presId="urn:microsoft.com/office/officeart/2005/8/layout/vList2"/>
    <dgm:cxn modelId="{352FA7FB-9631-42C1-BC36-62DEEEBFEF81}" type="presOf" srcId="{42D8C384-40A4-4C73-BA04-9615D07C018D}" destId="{163BF03B-AACD-43AF-BCA6-7D635678BEA3}" srcOrd="0" destOrd="0" presId="urn:microsoft.com/office/officeart/2005/8/layout/vList2"/>
    <dgm:cxn modelId="{648682DD-14E4-4470-BCC6-EA7B396791AE}" type="presParOf" srcId="{163BF03B-AACD-43AF-BCA6-7D635678BEA3}" destId="{8161BEEC-BB0F-4111-8D19-5D83D2254F55}" srcOrd="0" destOrd="0" presId="urn:microsoft.com/office/officeart/2005/8/layout/vList2"/>
    <dgm:cxn modelId="{6A0FD5F5-885F-4893-837A-844A53801CAA}" type="presParOf" srcId="{163BF03B-AACD-43AF-BCA6-7D635678BEA3}" destId="{5BA66A76-CAFF-4C43-82EA-665268B53549}" srcOrd="1" destOrd="0" presId="urn:microsoft.com/office/officeart/2005/8/layout/vList2"/>
    <dgm:cxn modelId="{591F4713-FC23-4ED8-B892-CE098118E760}" type="presParOf" srcId="{163BF03B-AACD-43AF-BCA6-7D635678BEA3}" destId="{03057421-4EDA-4BAD-9F41-B69FDCE69B68}" srcOrd="2" destOrd="0" presId="urn:microsoft.com/office/officeart/2005/8/layout/vList2"/>
    <dgm:cxn modelId="{6B8F0606-DB3D-4203-97D3-ECC785A39B12}" type="presParOf" srcId="{163BF03B-AACD-43AF-BCA6-7D635678BEA3}" destId="{1CA305EA-189D-4C7E-84FC-D410D9B8D258}" srcOrd="3" destOrd="0" presId="urn:microsoft.com/office/officeart/2005/8/layout/vList2"/>
    <dgm:cxn modelId="{186CC741-CE53-4368-96DF-C768C4642DC1}" type="presParOf" srcId="{163BF03B-AACD-43AF-BCA6-7D635678BEA3}" destId="{6D815837-90EB-45D3-B42A-596CF83783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1BEEC-BB0F-4111-8D19-5D83D2254F55}">
      <dsp:nvSpPr>
        <dsp:cNvPr id="0" name=""/>
        <dsp:cNvSpPr/>
      </dsp:nvSpPr>
      <dsp:spPr>
        <a:xfrm>
          <a:off x="0" y="254381"/>
          <a:ext cx="4343400" cy="1511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MU-MIMO Background</a:t>
          </a:r>
          <a:endParaRPr lang="en-US" sz="3800" kern="1200" dirty="0"/>
        </a:p>
      </dsp:txBody>
      <dsp:txXfrm>
        <a:off x="73792" y="328173"/>
        <a:ext cx="4195816" cy="1364056"/>
      </dsp:txXfrm>
    </dsp:sp>
    <dsp:sp modelId="{03057421-4EDA-4BAD-9F41-B69FDCE69B68}">
      <dsp:nvSpPr>
        <dsp:cNvPr id="0" name=""/>
        <dsp:cNvSpPr/>
      </dsp:nvSpPr>
      <dsp:spPr>
        <a:xfrm>
          <a:off x="0" y="1875461"/>
          <a:ext cx="4343400" cy="151164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Testbed</a:t>
          </a:r>
          <a:r>
            <a:rPr lang="en-US" sz="3800" kern="1200" dirty="0" smtClean="0"/>
            <a:t> Design and Integration</a:t>
          </a:r>
          <a:endParaRPr lang="en-US" sz="3800" kern="1200" dirty="0"/>
        </a:p>
      </dsp:txBody>
      <dsp:txXfrm>
        <a:off x="73792" y="1949253"/>
        <a:ext cx="4195816" cy="1364056"/>
      </dsp:txXfrm>
    </dsp:sp>
    <dsp:sp modelId="{6D815837-90EB-45D3-B42A-596CF837837F}">
      <dsp:nvSpPr>
        <dsp:cNvPr id="0" name=""/>
        <dsp:cNvSpPr/>
      </dsp:nvSpPr>
      <dsp:spPr>
        <a:xfrm>
          <a:off x="0" y="3496541"/>
          <a:ext cx="4343400" cy="151164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OTA Measurements and Analysis</a:t>
          </a:r>
          <a:endParaRPr lang="en-US" sz="3800" kern="1200" dirty="0"/>
        </a:p>
      </dsp:txBody>
      <dsp:txXfrm>
        <a:off x="73792" y="3570333"/>
        <a:ext cx="4195816" cy="136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1BEEC-BB0F-4111-8D19-5D83D2254F55}">
      <dsp:nvSpPr>
        <dsp:cNvPr id="0" name=""/>
        <dsp:cNvSpPr/>
      </dsp:nvSpPr>
      <dsp:spPr>
        <a:xfrm>
          <a:off x="0" y="254381"/>
          <a:ext cx="4343400" cy="1511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MU-MIMO Background</a:t>
          </a:r>
          <a:endParaRPr lang="en-US" sz="3800" kern="1200" dirty="0"/>
        </a:p>
      </dsp:txBody>
      <dsp:txXfrm>
        <a:off x="73792" y="328173"/>
        <a:ext cx="4195816" cy="1364056"/>
      </dsp:txXfrm>
    </dsp:sp>
    <dsp:sp modelId="{03057421-4EDA-4BAD-9F41-B69FDCE69B68}">
      <dsp:nvSpPr>
        <dsp:cNvPr id="0" name=""/>
        <dsp:cNvSpPr/>
      </dsp:nvSpPr>
      <dsp:spPr>
        <a:xfrm>
          <a:off x="0" y="1875461"/>
          <a:ext cx="4343400" cy="151164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Testbed</a:t>
          </a:r>
          <a:r>
            <a:rPr lang="en-US" sz="3800" kern="1200" dirty="0" smtClean="0"/>
            <a:t> Design and Integration</a:t>
          </a:r>
          <a:endParaRPr lang="en-US" sz="3800" kern="1200" dirty="0"/>
        </a:p>
      </dsp:txBody>
      <dsp:txXfrm>
        <a:off x="73792" y="1949253"/>
        <a:ext cx="4195816" cy="1364056"/>
      </dsp:txXfrm>
    </dsp:sp>
    <dsp:sp modelId="{6D815837-90EB-45D3-B42A-596CF837837F}">
      <dsp:nvSpPr>
        <dsp:cNvPr id="0" name=""/>
        <dsp:cNvSpPr/>
      </dsp:nvSpPr>
      <dsp:spPr>
        <a:xfrm>
          <a:off x="0" y="3496541"/>
          <a:ext cx="4343400" cy="151164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OTA Measurements and Analysis</a:t>
          </a:r>
          <a:endParaRPr lang="en-US" sz="3800" kern="1200" dirty="0"/>
        </a:p>
      </dsp:txBody>
      <dsp:txXfrm>
        <a:off x="73792" y="3570333"/>
        <a:ext cx="4195816" cy="1364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1BEEC-BB0F-4111-8D19-5D83D2254F55}">
      <dsp:nvSpPr>
        <dsp:cNvPr id="0" name=""/>
        <dsp:cNvSpPr/>
      </dsp:nvSpPr>
      <dsp:spPr>
        <a:xfrm>
          <a:off x="0" y="254381"/>
          <a:ext cx="4343400" cy="1511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MU-MIMO Background</a:t>
          </a:r>
          <a:endParaRPr lang="en-US" sz="3800" kern="1200" dirty="0"/>
        </a:p>
      </dsp:txBody>
      <dsp:txXfrm>
        <a:off x="73792" y="328173"/>
        <a:ext cx="4195816" cy="1364056"/>
      </dsp:txXfrm>
    </dsp:sp>
    <dsp:sp modelId="{03057421-4EDA-4BAD-9F41-B69FDCE69B68}">
      <dsp:nvSpPr>
        <dsp:cNvPr id="0" name=""/>
        <dsp:cNvSpPr/>
      </dsp:nvSpPr>
      <dsp:spPr>
        <a:xfrm>
          <a:off x="0" y="1875461"/>
          <a:ext cx="4343400" cy="151164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Testbed</a:t>
          </a:r>
          <a:r>
            <a:rPr lang="en-US" sz="3800" kern="1200" dirty="0" smtClean="0"/>
            <a:t> Design and Integration</a:t>
          </a:r>
          <a:endParaRPr lang="en-US" sz="3800" kern="1200" dirty="0"/>
        </a:p>
      </dsp:txBody>
      <dsp:txXfrm>
        <a:off x="73792" y="1949253"/>
        <a:ext cx="4195816" cy="1364056"/>
      </dsp:txXfrm>
    </dsp:sp>
    <dsp:sp modelId="{6D815837-90EB-45D3-B42A-596CF837837F}">
      <dsp:nvSpPr>
        <dsp:cNvPr id="0" name=""/>
        <dsp:cNvSpPr/>
      </dsp:nvSpPr>
      <dsp:spPr>
        <a:xfrm>
          <a:off x="0" y="3496541"/>
          <a:ext cx="4343400" cy="151164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OTA Measurements and Analysis</a:t>
          </a:r>
          <a:endParaRPr lang="en-US" sz="3800" kern="1200" dirty="0"/>
        </a:p>
      </dsp:txBody>
      <dsp:txXfrm>
        <a:off x="73792" y="3570333"/>
        <a:ext cx="4195816" cy="136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8D426-C947-411B-9BA1-085DA28B780F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E0AAA-D7C5-459D-84EB-C97464CA5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48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8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2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18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5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13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7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55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5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1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78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67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8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06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3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4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6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8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5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6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4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47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0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3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0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2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5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4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9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3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3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2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03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5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3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6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4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0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5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5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5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7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1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3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3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2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2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7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2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6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0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22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4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5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2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7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4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6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9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8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0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9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85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2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3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1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3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3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2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1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3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1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48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5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9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5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5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2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5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7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3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7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7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0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8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9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1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7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6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0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4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4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9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4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2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7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1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6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2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7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6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7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4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7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4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3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2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6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2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2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3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4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0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4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6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5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4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5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6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1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2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3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9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22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7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0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5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2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1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5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7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4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3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7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1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9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2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4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5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96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7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1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9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9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8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8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7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4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1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6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3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1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8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5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8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9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8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9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6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8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9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8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3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8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9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94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4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2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6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5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8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1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5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6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8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9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5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1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8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9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1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0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7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9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0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5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5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1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3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4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2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0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4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8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3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4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0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2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5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7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3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0"/>
            <a:ext cx="78867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0EC0C65-29C3-44F9-B69A-F39893146617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2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23E102-C190-4306-8B2B-BE47CE30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4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jp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9.xml"/><Relationship Id="rId1" Type="http://schemas.openxmlformats.org/officeDocument/2006/relationships/tags" Target="../tags/tag10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0.xml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Naren\Dropbox\work\research\phd_thesis_proposal\mobicom_figs\gen_wl_cap_tx4\w24_wu_5.emf" TargetMode="External"/><Relationship Id="rId3" Type="http://schemas.openxmlformats.org/officeDocument/2006/relationships/image" Target="file:///C:\Users\Naren\Dropbox\work\research\phd_thesis_proposal\mobicom_figs\gen_wl_cap_tx4\ax_fi_0.emf" TargetMode="External"/><Relationship Id="rId7" Type="http://schemas.openxmlformats.org/officeDocument/2006/relationships/image" Target="file:///C:\Users\Naren\Dropbox\work\research\phd_thesis_proposal\mobicom_figs\gen_wl_cap_tx4\w24_wu_4.emf" TargetMode="External"/><Relationship Id="rId12" Type="http://schemas.openxmlformats.org/officeDocument/2006/relationships/image" Target="file:///C:\Users\Naren\Dropbox\work\research\phd_thesis_proposal\mobicom_figs\gen_wl_cap_tx4\u_wu_9.em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1.xml"/><Relationship Id="rId6" Type="http://schemas.openxmlformats.org/officeDocument/2006/relationships/image" Target="file:///C:\Users\Naren\Dropbox\work\research\phd_thesis_proposal\mobicom_figs\gen_wl_cap_tx4\w24_wu_3.emf" TargetMode="External"/><Relationship Id="rId11" Type="http://schemas.openxmlformats.org/officeDocument/2006/relationships/image" Target="file:///C:\Users\Naren\Dropbox\work\research\phd_thesis_proposal\mobicom_figs\gen_wl_cap_tx4\u_wu_8.emf" TargetMode="External"/><Relationship Id="rId5" Type="http://schemas.openxmlformats.org/officeDocument/2006/relationships/image" Target="file:///C:\Users\Naren\Dropbox\work\research\phd_thesis_proposal\mobicom_figs\gen_wl_cap_tx4\w24_wu_2.emf" TargetMode="External"/><Relationship Id="rId10" Type="http://schemas.openxmlformats.org/officeDocument/2006/relationships/image" Target="file:///C:\Users\Naren\Dropbox\work\research\phd_thesis_proposal\mobicom_figs\gen_wl_cap_tx4\u_wu_7.emf" TargetMode="External"/><Relationship Id="rId4" Type="http://schemas.openxmlformats.org/officeDocument/2006/relationships/image" Target="file:///C:\Users\Naren\Dropbox\work\research\phd_thesis_proposal\mobicom_figs\gen_wl_cap_tx4\w24_wu_1.emf" TargetMode="External"/><Relationship Id="rId9" Type="http://schemas.openxmlformats.org/officeDocument/2006/relationships/image" Target="file:///C:\Users\Naren\Dropbox\work\research\phd_thesis_proposal\mobicom_figs\gen_wl_cap_tx4\w24_wu_6.em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Naren\Dropbox\work\research\phd_thesis_proposal\mobicom_figs\gen_indoor_dc\ax_fi_0.em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2.xml"/><Relationship Id="rId6" Type="http://schemas.openxmlformats.org/officeDocument/2006/relationships/image" Target="../media/image26.emf"/><Relationship Id="rId5" Type="http://schemas.openxmlformats.org/officeDocument/2006/relationships/image" Target="file:///C:\Users\Naren\Dropbox\work\research\phd_thesis_proposal\mobicom_figs\gen_indoor_dc\u2458_wl_2.emf" TargetMode="External"/><Relationship Id="rId4" Type="http://schemas.openxmlformats.org/officeDocument/2006/relationships/image" Target="file:///C:\Users\Naren\Dropbox\work\research\phd_thesis_proposal\mobicom_figs\gen_indoor_dc\w2458_wl_1.emf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file:///C:\Users\Naren\Dropbox\work\research\phd_thesis_proposal\mobicom_figs\gen_indoor_tc\ax_fi_0.emf" TargetMode="External"/><Relationship Id="rId7" Type="http://schemas.openxmlformats.org/officeDocument/2006/relationships/image" Target="file:///C:\Users\Naren\Dropbox\work\research\phd_thesis_proposal\mobicom_figs\gen_indoor_tc\t9u2458bea_wl_4.em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3.xml"/><Relationship Id="rId6" Type="http://schemas.openxmlformats.org/officeDocument/2006/relationships/image" Target="file:///C:\Users\Naren\Dropbox\work\research\phd_thesis_proposal\mobicom_figs\gen_indoor_tc\t9u2458_wl_3.emf" TargetMode="External"/><Relationship Id="rId5" Type="http://schemas.openxmlformats.org/officeDocument/2006/relationships/image" Target="file:///C:\Users\Naren\Dropbox\work\research\phd_thesis_proposal\mobicom_figs\gen_indoor_tc\t92458_wl_2.emf" TargetMode="External"/><Relationship Id="rId4" Type="http://schemas.openxmlformats.org/officeDocument/2006/relationships/image" Target="file:///C:\Users\Naren\Dropbox\work\research\phd_thesis_proposal\mobicom_figs\gen_indoor_tc\t9_wl_1.em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wmf"/><Relationship Id="rId3" Type="http://schemas.openxmlformats.org/officeDocument/2006/relationships/tags" Target="../tags/tag3.xml"/><Relationship Id="rId7" Type="http://schemas.openxmlformats.org/officeDocument/2006/relationships/notesSlide" Target="../notesSlides/notesSlide5.xml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0.wmf"/><Relationship Id="rId5" Type="http://schemas.openxmlformats.org/officeDocument/2006/relationships/tags" Target="../tags/tag5.xml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86200" y="2255520"/>
            <a:ext cx="4648200" cy="1143000"/>
          </a:xfrm>
          <a:ln/>
        </p:spPr>
        <p:txBody>
          <a:bodyPr anchor="ctr">
            <a:normAutofit fontScale="90000"/>
          </a:bodyPr>
          <a:lstStyle/>
          <a:p>
            <a:pPr algn="r"/>
            <a:r>
              <a:rPr lang="en-US" sz="4000" dirty="0" smtClean="0">
                <a:solidFill>
                  <a:srgbClr val="063C6B"/>
                </a:solidFill>
              </a:rPr>
              <a:t>The Case for UHF-Band MU-MIMO</a:t>
            </a:r>
            <a:endParaRPr lang="en-US" sz="4000" dirty="0">
              <a:solidFill>
                <a:srgbClr val="063C6B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76800"/>
            <a:ext cx="2819400" cy="1295400"/>
          </a:xfrm>
          <a:ln/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Naren Anand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 E. Guerra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600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Edward W. Knightly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600" dirty="0" err="1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MobiCom</a:t>
            </a:r>
            <a:r>
              <a:rPr lang="en-US" sz="1600" dirty="0" smtClean="0">
                <a:solidFill>
                  <a:srgbClr val="063C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204867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MU-MIMO: UHF vs 2.4/5GHz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409" y="1315492"/>
            <a:ext cx="3790950" cy="4924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tIns="0" bIns="0" rtlCol="0" anchor="ctr">
            <a:no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07011" y="2064075"/>
            <a:ext cx="2194560" cy="1828800"/>
          </a:xfrm>
          <a:custGeom>
            <a:avLst/>
            <a:gdLst>
              <a:gd name="connsiteX0" fmla="*/ 0 w 3053253"/>
              <a:gd name="connsiteY0" fmla="*/ 0 h 489851"/>
              <a:gd name="connsiteX1" fmla="*/ 3053253 w 3053253"/>
              <a:gd name="connsiteY1" fmla="*/ 0 h 489851"/>
              <a:gd name="connsiteX2" fmla="*/ 3053253 w 3053253"/>
              <a:gd name="connsiteY2" fmla="*/ 489851 h 489851"/>
              <a:gd name="connsiteX3" fmla="*/ 0 w 3053253"/>
              <a:gd name="connsiteY3" fmla="*/ 489851 h 489851"/>
              <a:gd name="connsiteX4" fmla="*/ 0 w 3053253"/>
              <a:gd name="connsiteY4" fmla="*/ 0 h 48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3253" h="489851">
                <a:moveTo>
                  <a:pt x="0" y="0"/>
                </a:moveTo>
                <a:lnTo>
                  <a:pt x="3053253" y="0"/>
                </a:lnTo>
                <a:lnTo>
                  <a:pt x="3053253" y="489851"/>
                </a:lnTo>
                <a:lnTo>
                  <a:pt x="0" y="4898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Models</a:t>
            </a:r>
            <a:endPara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07011" y="3893140"/>
            <a:ext cx="2194560" cy="1828800"/>
          </a:xfrm>
          <a:custGeom>
            <a:avLst/>
            <a:gdLst>
              <a:gd name="connsiteX0" fmla="*/ 0 w 3053253"/>
              <a:gd name="connsiteY0" fmla="*/ 0 h 489851"/>
              <a:gd name="connsiteX1" fmla="*/ 3053253 w 3053253"/>
              <a:gd name="connsiteY1" fmla="*/ 0 h 489851"/>
              <a:gd name="connsiteX2" fmla="*/ 3053253 w 3053253"/>
              <a:gd name="connsiteY2" fmla="*/ 489851 h 489851"/>
              <a:gd name="connsiteX3" fmla="*/ 0 w 3053253"/>
              <a:gd name="connsiteY3" fmla="*/ 489851 h 489851"/>
              <a:gd name="connsiteX4" fmla="*/ 0 w 3053253"/>
              <a:gd name="connsiteY4" fmla="*/ 0 h 48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3253" h="489851">
                <a:moveTo>
                  <a:pt x="0" y="0"/>
                </a:moveTo>
                <a:lnTo>
                  <a:pt x="3053253" y="0"/>
                </a:lnTo>
                <a:lnTo>
                  <a:pt x="3053253" y="489851"/>
                </a:lnTo>
                <a:lnTo>
                  <a:pt x="0" y="48985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5">
                  <a:lumMod val="75000"/>
                </a:schemeClr>
              </a:gs>
              <a:gs pos="9700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 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</a:t>
            </a:r>
            <a:endPara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713514" y="1143000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Variability</a:t>
            </a:r>
            <a:endParaRPr lang="en-US" sz="1200" kern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706849" y="1143000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Separability</a:t>
            </a:r>
            <a:endParaRPr lang="en-US" sz="1200" kern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712695" y="2061611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b="1" i="0" kern="1200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sz="4400" b="1" i="0" kern="1200" dirty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700354" y="2059147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  <a:sym typeface="Wingdings" panose="05000000000000000000" pitchFamily="2" charset="2"/>
              </a:rPr>
              <a:t>?</a:t>
            </a:r>
            <a:endParaRPr lang="en-US" sz="4400" b="1" kern="1200" dirty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712695" y="2969820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b="1" kern="1200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  <a:sym typeface="Wingdings" panose="05000000000000000000" pitchFamily="2" charset="2"/>
              </a:rPr>
              <a:t>?</a:t>
            </a:r>
            <a:endParaRPr lang="en-US" sz="4400" b="1" kern="1200" dirty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700354" y="2973083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smtClean="0">
                <a:ln w="285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  <a:sym typeface="Wingdings" panose="05000000000000000000" pitchFamily="2" charset="2"/>
              </a:rPr>
              <a:t>?</a:t>
            </a:r>
            <a:endParaRPr lang="en-US" sz="4400" b="1" kern="1200" dirty="0">
              <a:ln w="285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08997" y="2061611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5.8 GHz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kern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[27] </a:t>
            </a:r>
            <a:r>
              <a:rPr lang="en-US" sz="1200" kern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Poutanen</a:t>
            </a:r>
            <a:r>
              <a:rPr lang="en-US" sz="1200" kern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2011</a:t>
            </a:r>
            <a:endParaRPr lang="en-US" sz="1200" kern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08997" y="2978246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32121"/>
              </a:gs>
              <a:gs pos="100000">
                <a:srgbClr val="C00000"/>
              </a:gs>
            </a:gsLst>
            <a:lin ang="54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MHz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kern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[36] Zhu 2013</a:t>
            </a:r>
            <a:endParaRPr lang="en-US" sz="1200" kern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3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Channel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828675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COST 2100 -&gt; MU-MIMO modelling framework</a:t>
            </a:r>
          </a:p>
          <a:p>
            <a:r>
              <a:rPr lang="en-US" dirty="0" smtClean="0"/>
              <a:t>Parameterized for 300 MHz outdoor and 5 GHz indoor through exhaustive OTA measurements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Models tell us:</a:t>
            </a:r>
          </a:p>
          <a:p>
            <a:pPr lvl="1"/>
            <a:r>
              <a:rPr lang="en-US" dirty="0" smtClean="0"/>
              <a:t>UHF MU-MIMO users are </a:t>
            </a:r>
            <a:r>
              <a:rPr lang="en-US" dirty="0" smtClean="0">
                <a:solidFill>
                  <a:srgbClr val="C00000"/>
                </a:solidFill>
              </a:rPr>
              <a:t>harder to separate</a:t>
            </a:r>
            <a:r>
              <a:rPr lang="en-US" dirty="0" smtClean="0"/>
              <a:t> than 5GHz </a:t>
            </a:r>
          </a:p>
          <a:p>
            <a:pPr lvl="1"/>
            <a:r>
              <a:rPr lang="en-US" dirty="0" smtClean="0"/>
              <a:t>UHF MU-MIMO channels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variable </a:t>
            </a:r>
            <a:r>
              <a:rPr lang="en-US" dirty="0" smtClean="0"/>
              <a:t>than 5GHz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dc_58_uh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" y="2057400"/>
            <a:ext cx="4572000" cy="2878630"/>
          </a:xfrm>
          <a:prstGeom prst="rect">
            <a:avLst/>
          </a:prstGeom>
        </p:spPr>
      </p:pic>
      <p:pic>
        <p:nvPicPr>
          <p:cNvPr id="8" name="dc_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" y="2057400"/>
            <a:ext cx="4572000" cy="2878630"/>
          </a:xfrm>
          <a:prstGeom prst="rect">
            <a:avLst/>
          </a:prstGeom>
        </p:spPr>
      </p:pic>
      <p:pic>
        <p:nvPicPr>
          <p:cNvPr id="9" name="tc_58_9_uh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572000" cy="2878630"/>
          </a:xfrm>
          <a:prstGeom prst="rect">
            <a:avLst/>
          </a:prstGeom>
        </p:spPr>
      </p:pic>
      <p:pic>
        <p:nvPicPr>
          <p:cNvPr id="10" name="tc_58_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572000" cy="2878630"/>
          </a:xfrm>
          <a:prstGeom prst="rect">
            <a:avLst/>
          </a:prstGeom>
        </p:spPr>
      </p:pic>
      <p:pic>
        <p:nvPicPr>
          <p:cNvPr id="11" name="tc_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572000" cy="2878630"/>
          </a:xfrm>
          <a:prstGeom prst="rect">
            <a:avLst/>
          </a:prstGeom>
        </p:spPr>
      </p:pic>
      <p:pic>
        <p:nvPicPr>
          <p:cNvPr id="12" name="dc_empt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" y="2057400"/>
            <a:ext cx="4572000" cy="2878630"/>
          </a:xfrm>
          <a:prstGeom prst="rect">
            <a:avLst/>
          </a:prstGeom>
        </p:spPr>
      </p:pic>
      <p:pic>
        <p:nvPicPr>
          <p:cNvPr id="13" name="tc_empt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572000" cy="2878630"/>
          </a:xfrm>
          <a:prstGeom prst="rect">
            <a:avLst/>
          </a:prstGeom>
        </p:spPr>
      </p:pic>
      <p:sp>
        <p:nvSpPr>
          <p:cNvPr id="14" name="uhfT"/>
          <p:cNvSpPr txBox="1"/>
          <p:nvPr/>
        </p:nvSpPr>
        <p:spPr>
          <a:xfrm>
            <a:off x="3273983" y="4237211"/>
            <a:ext cx="832653" cy="276999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300MHz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58T"/>
          <p:cNvSpPr txBox="1"/>
          <p:nvPr/>
        </p:nvSpPr>
        <p:spPr>
          <a:xfrm>
            <a:off x="3276364" y="3950870"/>
            <a:ext cx="830272" cy="30777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5.8GHz</a:t>
            </a:r>
            <a:endParaRPr lang="en-US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uhfT"/>
          <p:cNvSpPr txBox="1"/>
          <p:nvPr/>
        </p:nvSpPr>
        <p:spPr>
          <a:xfrm>
            <a:off x="7769783" y="4234155"/>
            <a:ext cx="832653" cy="276999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300MHz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58T"/>
          <p:cNvSpPr txBox="1"/>
          <p:nvPr/>
        </p:nvSpPr>
        <p:spPr>
          <a:xfrm>
            <a:off x="7772164" y="3947814"/>
            <a:ext cx="830272" cy="30777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5.8GHz</a:t>
            </a:r>
            <a:endParaRPr lang="en-US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7215035" y="5341557"/>
            <a:ext cx="1942148" cy="778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023969"/>
                </a:solidFill>
              </a:rPr>
              <a:t>Order of magnitude</a:t>
            </a:r>
          </a:p>
        </p:txBody>
      </p:sp>
    </p:spTree>
    <p:extLst>
      <p:ext uri="{BB962C8B-B14F-4D97-AF65-F5344CB8AC3E}">
        <p14:creationId xmlns:p14="http://schemas.microsoft.com/office/powerpoint/2010/main" val="147747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MU-MIMO: UHF vs </a:t>
            </a:r>
            <a:r>
              <a:rPr lang="en-US" dirty="0" smtClean="0"/>
              <a:t>2.4/5GHz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409" y="1315492"/>
            <a:ext cx="3790950" cy="49244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tIns="0" bIns="0" rtlCol="0" anchor="ctr">
            <a:no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MU-MIMO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07011" y="2064075"/>
            <a:ext cx="2194560" cy="1828800"/>
          </a:xfrm>
          <a:custGeom>
            <a:avLst/>
            <a:gdLst>
              <a:gd name="connsiteX0" fmla="*/ 0 w 3053253"/>
              <a:gd name="connsiteY0" fmla="*/ 0 h 489851"/>
              <a:gd name="connsiteX1" fmla="*/ 3053253 w 3053253"/>
              <a:gd name="connsiteY1" fmla="*/ 0 h 489851"/>
              <a:gd name="connsiteX2" fmla="*/ 3053253 w 3053253"/>
              <a:gd name="connsiteY2" fmla="*/ 489851 h 489851"/>
              <a:gd name="connsiteX3" fmla="*/ 0 w 3053253"/>
              <a:gd name="connsiteY3" fmla="*/ 489851 h 489851"/>
              <a:gd name="connsiteX4" fmla="*/ 0 w 3053253"/>
              <a:gd name="connsiteY4" fmla="*/ 0 h 48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3253" h="489851">
                <a:moveTo>
                  <a:pt x="0" y="0"/>
                </a:moveTo>
                <a:lnTo>
                  <a:pt x="3053253" y="0"/>
                </a:lnTo>
                <a:lnTo>
                  <a:pt x="3053253" y="489851"/>
                </a:lnTo>
                <a:lnTo>
                  <a:pt x="0" y="4898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Models</a:t>
            </a:r>
            <a:endPara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07011" y="3893140"/>
            <a:ext cx="2194560" cy="1828800"/>
          </a:xfrm>
          <a:custGeom>
            <a:avLst/>
            <a:gdLst>
              <a:gd name="connsiteX0" fmla="*/ 0 w 3053253"/>
              <a:gd name="connsiteY0" fmla="*/ 0 h 489851"/>
              <a:gd name="connsiteX1" fmla="*/ 3053253 w 3053253"/>
              <a:gd name="connsiteY1" fmla="*/ 0 h 489851"/>
              <a:gd name="connsiteX2" fmla="*/ 3053253 w 3053253"/>
              <a:gd name="connsiteY2" fmla="*/ 489851 h 489851"/>
              <a:gd name="connsiteX3" fmla="*/ 0 w 3053253"/>
              <a:gd name="connsiteY3" fmla="*/ 489851 h 489851"/>
              <a:gd name="connsiteX4" fmla="*/ 0 w 3053253"/>
              <a:gd name="connsiteY4" fmla="*/ 0 h 48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3253" h="489851">
                <a:moveTo>
                  <a:pt x="0" y="0"/>
                </a:moveTo>
                <a:lnTo>
                  <a:pt x="3053253" y="0"/>
                </a:lnTo>
                <a:lnTo>
                  <a:pt x="3053253" y="489851"/>
                </a:lnTo>
                <a:lnTo>
                  <a:pt x="0" y="48985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5">
                  <a:lumMod val="75000"/>
                </a:schemeClr>
              </a:gs>
              <a:gs pos="9700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 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Characterization</a:t>
            </a:r>
            <a:endParaRPr 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4713514" y="1143000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Variability</a:t>
            </a:r>
            <a:endParaRPr lang="en-US" sz="1200" kern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6706849" y="1143000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 Separability</a:t>
            </a:r>
            <a:endParaRPr lang="en-US" sz="1200" kern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712695" y="2061611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i="0" kern="1200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i="0" kern="1200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Variable</a:t>
            </a:r>
            <a:endParaRPr lang="en-US" sz="2000" b="1" i="0" kern="1200" dirty="0">
              <a:ln w="190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700354" y="2059147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  <a:sym typeface="Wingdings" panose="05000000000000000000" pitchFamily="2" charset="2"/>
              </a:rPr>
              <a:t>Easier to Separate</a:t>
            </a:r>
            <a:endParaRPr lang="en-US" sz="2000" b="1" kern="1200" dirty="0">
              <a:ln w="1905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4712695" y="2969820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  <a:sym typeface="Wingdings" panose="05000000000000000000" pitchFamily="2" charset="2"/>
              </a:rPr>
              <a:t>Less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  <a:sym typeface="Wingdings" panose="05000000000000000000" pitchFamily="2" charset="2"/>
              </a:rPr>
              <a:t>Variable</a:t>
            </a:r>
            <a:endParaRPr lang="en-US" sz="2000" b="1" kern="1200" dirty="0">
              <a:ln w="1905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700354" y="2973083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n w="285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  <a:sym typeface="Wingdings" panose="05000000000000000000" pitchFamily="2" charset="2"/>
              </a:rPr>
              <a:t>Harder to Separate</a:t>
            </a:r>
            <a:endParaRPr lang="en-US" sz="2000" b="1" kern="1200" dirty="0">
              <a:ln w="2857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712695" y="3885304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i="0" kern="1200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i="0" kern="1200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Variable</a:t>
            </a:r>
            <a:endParaRPr lang="en-US" sz="2000" b="1" i="0" kern="1200" dirty="0">
              <a:ln w="190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700354" y="3889143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ln w="1905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  <a:sym typeface="Wingdings" panose="05000000000000000000" pitchFamily="2" charset="2"/>
              </a:rPr>
              <a:t>Easier to Separate</a:t>
            </a:r>
            <a:endParaRPr lang="en-US" sz="2000" b="1" kern="1200" dirty="0">
              <a:ln w="1905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712695" y="4802686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4400" b="1" i="0" kern="1200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sz="4400" b="1" i="0" kern="1200" dirty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700354" y="4805984"/>
            <a:ext cx="1993392" cy="914400"/>
          </a:xfrm>
          <a:custGeom>
            <a:avLst/>
            <a:gdLst>
              <a:gd name="connsiteX0" fmla="*/ 0 w 1298713"/>
              <a:gd name="connsiteY0" fmla="*/ 0 h 714775"/>
              <a:gd name="connsiteX1" fmla="*/ 1298713 w 1298713"/>
              <a:gd name="connsiteY1" fmla="*/ 0 h 714775"/>
              <a:gd name="connsiteX2" fmla="*/ 1298713 w 1298713"/>
              <a:gd name="connsiteY2" fmla="*/ 714775 h 714775"/>
              <a:gd name="connsiteX3" fmla="*/ 0 w 1298713"/>
              <a:gd name="connsiteY3" fmla="*/ 714775 h 714775"/>
              <a:gd name="connsiteX4" fmla="*/ 0 w 1298713"/>
              <a:gd name="connsiteY4" fmla="*/ 0 h 71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8713" h="714775">
                <a:moveTo>
                  <a:pt x="0" y="0"/>
                </a:moveTo>
                <a:lnTo>
                  <a:pt x="1298713" y="0"/>
                </a:lnTo>
                <a:lnTo>
                  <a:pt x="1298713" y="714775"/>
                </a:lnTo>
                <a:lnTo>
                  <a:pt x="0" y="714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smtClean="0">
                <a:ln w="190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  <a:sym typeface="Wingdings" panose="05000000000000000000" pitchFamily="2" charset="2"/>
              </a:rPr>
              <a:t>?</a:t>
            </a:r>
            <a:endParaRPr lang="en-US" sz="4400" b="1" kern="1200" dirty="0">
              <a:ln w="190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08997" y="2061611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5.8 GHz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Indoor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kern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[27] </a:t>
            </a:r>
            <a:r>
              <a:rPr lang="en-US" sz="1200" kern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Poutanen</a:t>
            </a:r>
            <a:r>
              <a:rPr lang="en-US" sz="1200" kern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2011</a:t>
            </a:r>
            <a:endParaRPr lang="en-US" sz="1200" kern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708997" y="2978246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32121"/>
              </a:gs>
              <a:gs pos="100000">
                <a:srgbClr val="C00000"/>
              </a:gs>
            </a:gsLst>
            <a:lin ang="5400000" scaled="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MHz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kern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[36] Zhu 2013</a:t>
            </a:r>
            <a:endParaRPr lang="en-US" sz="1200" kern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708997" y="3893140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2.4/5.8 GHz Indoor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200" kern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[9] </a:t>
            </a:r>
            <a:r>
              <a:rPr lang="en-US" sz="1200" kern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Aryafar</a:t>
            </a:r>
            <a:r>
              <a:rPr lang="en-US" sz="1200" kern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2010</a:t>
            </a:r>
            <a:endParaRPr lang="en-US" sz="1200" kern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08997" y="4808034"/>
            <a:ext cx="1993392" cy="914400"/>
          </a:xfrm>
          <a:custGeom>
            <a:avLst/>
            <a:gdLst>
              <a:gd name="connsiteX0" fmla="*/ 0 w 1554473"/>
              <a:gd name="connsiteY0" fmla="*/ 0 h 901399"/>
              <a:gd name="connsiteX1" fmla="*/ 1554473 w 1554473"/>
              <a:gd name="connsiteY1" fmla="*/ 0 h 901399"/>
              <a:gd name="connsiteX2" fmla="*/ 1554473 w 1554473"/>
              <a:gd name="connsiteY2" fmla="*/ 901399 h 901399"/>
              <a:gd name="connsiteX3" fmla="*/ 0 w 1554473"/>
              <a:gd name="connsiteY3" fmla="*/ 901399 h 901399"/>
              <a:gd name="connsiteX4" fmla="*/ 0 w 1554473"/>
              <a:gd name="connsiteY4" fmla="*/ 0 h 9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3" h="901399">
                <a:moveTo>
                  <a:pt x="0" y="0"/>
                </a:moveTo>
                <a:lnTo>
                  <a:pt x="1554473" y="0"/>
                </a:lnTo>
                <a:lnTo>
                  <a:pt x="1554473" y="901399"/>
                </a:lnTo>
                <a:lnTo>
                  <a:pt x="0" y="901399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32121"/>
              </a:gs>
              <a:gs pos="100000">
                <a:srgbClr val="C0000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UHF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In/Outdoor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us"/>
          <p:cNvSpPr txBox="1"/>
          <p:nvPr/>
        </p:nvSpPr>
        <p:spPr>
          <a:xfrm>
            <a:off x="2911629" y="5425033"/>
            <a:ext cx="1524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prstClr val="white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[*] Anand </a:t>
            </a:r>
            <a:r>
              <a:rPr lang="en-US" sz="1200" b="1" u="sng" dirty="0" smtClean="0">
                <a:solidFill>
                  <a:prstClr val="white"/>
                </a:solidFill>
                <a:latin typeface="Consolas" panose="020B0609020204030204" pitchFamily="49" charset="0"/>
                <a:ea typeface="MS PGothic" panose="020B0600070205080204" pitchFamily="34" charset="-128"/>
                <a:cs typeface="Consolas" panose="020B0609020204030204" pitchFamily="49" charset="0"/>
              </a:rPr>
              <a:t>2014</a:t>
            </a:r>
            <a:endParaRPr lang="en-US" sz="1200" b="1" u="sng" dirty="0">
              <a:solidFill>
                <a:prstClr val="white"/>
              </a:solidFill>
              <a:latin typeface="Consolas" panose="020B0609020204030204" pitchFamily="49" charset="0"/>
              <a:ea typeface="MS PGothic" panose="020B0600070205080204" pitchFamily="34" charset="-128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7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15" grpId="0" animBg="1"/>
      <p:bldP spid="16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838200"/>
          <a:ext cx="4343400" cy="52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5D39-E585-48AC-9CFE-C3BC64C99DA8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9/24/2014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Case for UHF-Band MU-MIMO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flipH="1">
            <a:off x="6115050" y="1328056"/>
            <a:ext cx="1581150" cy="1066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WURC Array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855-6A05-49CD-9C50-F01ECD6D53FE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88563" y="748392"/>
            <a:ext cx="3873837" cy="81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023969"/>
                </a:solidFill>
              </a:rPr>
              <a:t>How do you build a UHF MU-MIMO array?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9" y="1634557"/>
            <a:ext cx="2456231" cy="4461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30" y="2164422"/>
            <a:ext cx="1115568" cy="798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24" y="3177981"/>
            <a:ext cx="1234063" cy="2358701"/>
          </a:xfrm>
          <a:prstGeom prst="rect">
            <a:avLst/>
          </a:prstGeom>
        </p:spPr>
      </p:pic>
      <p:sp>
        <p:nvSpPr>
          <p:cNvPr id="13" name="Content Placeholder 7"/>
          <p:cNvSpPr txBox="1">
            <a:spLocks/>
          </p:cNvSpPr>
          <p:nvPr/>
        </p:nvSpPr>
        <p:spPr>
          <a:xfrm>
            <a:off x="4205218" y="1148310"/>
            <a:ext cx="4830978" cy="122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023969"/>
                </a:solidFill>
              </a:rPr>
              <a:t>Common UHF Antennas are cumbersome -&gt; </a:t>
            </a:r>
            <a:r>
              <a:rPr lang="en-US" sz="2900" b="1" i="1" dirty="0" smtClean="0">
                <a:solidFill>
                  <a:srgbClr val="023969"/>
                </a:solidFill>
              </a:rPr>
              <a:t>especially</a:t>
            </a:r>
            <a:r>
              <a:rPr lang="en-US" sz="2900" b="1" dirty="0" smtClean="0">
                <a:solidFill>
                  <a:srgbClr val="023969"/>
                </a:solidFill>
              </a:rPr>
              <a:t> for indoor deployments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83427" y="3009852"/>
            <a:ext cx="1098752" cy="153510"/>
            <a:chOff x="4876800" y="2057400"/>
            <a:chExt cx="2286000" cy="3048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217075" y="3054868"/>
            <a:ext cx="831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3883576" y="2493567"/>
            <a:ext cx="825508" cy="153510"/>
            <a:chOff x="4876800" y="2057400"/>
            <a:chExt cx="2286000" cy="3048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 rot="5400000">
            <a:off x="4047806" y="2385656"/>
            <a:ext cx="831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67025" y="1775460"/>
            <a:ext cx="16325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Log-periodic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43025" y="5678702"/>
            <a:ext cx="1208627" cy="153510"/>
            <a:chOff x="4876800" y="2057400"/>
            <a:chExt cx="2286000" cy="3048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567477" y="5723718"/>
            <a:ext cx="831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 rot="16200000">
            <a:off x="1512012" y="4843166"/>
            <a:ext cx="2308864" cy="153510"/>
            <a:chOff x="4876800" y="2057400"/>
            <a:chExt cx="2286000" cy="3048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 rot="5400000">
            <a:off x="1946176" y="4735255"/>
            <a:ext cx="896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3890" y="3962400"/>
            <a:ext cx="11383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34314" y="3429000"/>
            <a:ext cx="998865" cy="153510"/>
            <a:chOff x="4876800" y="2057400"/>
            <a:chExt cx="2286000" cy="3048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418018" y="3474016"/>
            <a:ext cx="831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41"/>
          <p:cNvGrpSpPr/>
          <p:nvPr/>
        </p:nvGrpSpPr>
        <p:grpSpPr>
          <a:xfrm rot="16200000">
            <a:off x="-1753275" y="3790665"/>
            <a:ext cx="4341929" cy="170550"/>
            <a:chOff x="4876800" y="2057400"/>
            <a:chExt cx="2286000" cy="3048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 rot="5400000">
            <a:off x="153295" y="4870070"/>
            <a:ext cx="8965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6453" y="1651912"/>
            <a:ext cx="11383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Ryan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682" y="4830875"/>
            <a:ext cx="859654" cy="4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911" y="3945211"/>
            <a:ext cx="823196" cy="8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2864108" y="5257800"/>
            <a:ext cx="168531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AP and </a:t>
            </a:r>
          </a:p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WARP SDR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315180" y="4305059"/>
            <a:ext cx="825508" cy="153510"/>
            <a:chOff x="4876800" y="2057400"/>
            <a:chExt cx="2286000" cy="3048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3303745" y="4350075"/>
            <a:ext cx="8483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8" name="Group 67"/>
          <p:cNvGrpSpPr/>
          <p:nvPr/>
        </p:nvGrpSpPr>
        <p:grpSpPr>
          <a:xfrm rot="16200000">
            <a:off x="4046599" y="4996151"/>
            <a:ext cx="365760" cy="139555"/>
            <a:chOff x="4876800" y="2057400"/>
            <a:chExt cx="2286000" cy="30480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 rot="5400000">
            <a:off x="4034009" y="4846160"/>
            <a:ext cx="831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87" y="3558981"/>
            <a:ext cx="1234063" cy="235870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50" y="4016180"/>
            <a:ext cx="1234063" cy="23587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13" y="4473380"/>
            <a:ext cx="1234063" cy="23587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37693" y="4299616"/>
            <a:ext cx="1121887" cy="1339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83" y="4777480"/>
            <a:ext cx="272769" cy="35726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540915" y="5159515"/>
            <a:ext cx="274320" cy="153510"/>
            <a:chOff x="4876800" y="2057400"/>
            <a:chExt cx="2286000" cy="3048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3257723" y="5269522"/>
            <a:ext cx="831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Group 52"/>
          <p:cNvGrpSpPr/>
          <p:nvPr/>
        </p:nvGrpSpPr>
        <p:grpSpPr>
          <a:xfrm rot="16200000">
            <a:off x="3738878" y="4897495"/>
            <a:ext cx="320040" cy="128016"/>
            <a:chOff x="4876800" y="2057400"/>
            <a:chExt cx="2286000" cy="3048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 rot="5400000">
            <a:off x="3675104" y="4776837"/>
            <a:ext cx="831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12cm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68487" y="4327569"/>
            <a:ext cx="8099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</a:t>
            </a:r>
            <a:endParaRPr lang="en-U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266368" y="3778410"/>
            <a:ext cx="914400" cy="153510"/>
            <a:chOff x="4876800" y="2057400"/>
            <a:chExt cx="2286000" cy="3048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3070860" y="3577684"/>
            <a:ext cx="1277484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λ/2=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30cm 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92" y="3733800"/>
            <a:ext cx="1115568" cy="79857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92" y="4356608"/>
            <a:ext cx="1115568" cy="79857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624" y="4979416"/>
            <a:ext cx="1115568" cy="79857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5602224"/>
            <a:ext cx="1115568" cy="7985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66" y="2551655"/>
            <a:ext cx="1811628" cy="2372807"/>
          </a:xfrm>
          <a:prstGeom prst="rect">
            <a:avLst/>
          </a:prstGeom>
        </p:spPr>
      </p:pic>
      <p:sp>
        <p:nvSpPr>
          <p:cNvPr id="87" name="Content Placeholder 7"/>
          <p:cNvSpPr txBox="1">
            <a:spLocks/>
          </p:cNvSpPr>
          <p:nvPr/>
        </p:nvSpPr>
        <p:spPr>
          <a:xfrm>
            <a:off x="4217896" y="4934675"/>
            <a:ext cx="4847969" cy="1228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023969"/>
                </a:solidFill>
              </a:rPr>
              <a:t>UHF array achieves MU-MIMO gains </a:t>
            </a:r>
            <a:r>
              <a:rPr lang="en-US" sz="2900" b="1" i="1" dirty="0" smtClean="0">
                <a:solidFill>
                  <a:srgbClr val="023969"/>
                </a:solidFill>
              </a:rPr>
              <a:t>even with SFF antennas         </a:t>
            </a:r>
            <a:r>
              <a:rPr lang="en-US" sz="2900" b="1" dirty="0" smtClean="0">
                <a:solidFill>
                  <a:srgbClr val="023969"/>
                </a:solidFill>
              </a:rPr>
              <a:t>-&gt; Indoor WLAN sized</a:t>
            </a:r>
          </a:p>
        </p:txBody>
      </p:sp>
    </p:spTree>
    <p:extLst>
      <p:ext uri="{BB962C8B-B14F-4D97-AF65-F5344CB8AC3E}">
        <p14:creationId xmlns:p14="http://schemas.microsoft.com/office/powerpoint/2010/main" val="83074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"/>
                            </p:stCondLst>
                            <p:childTnLst>
                              <p:par>
                                <p:cTn id="9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"/>
                            </p:stCondLst>
                            <p:childTnLst>
                              <p:par>
                                <p:cTn id="9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9" grpId="0"/>
      <p:bldP spid="24" grpId="0"/>
      <p:bldP spid="25" grpId="0"/>
      <p:bldP spid="30" grpId="0"/>
      <p:bldP spid="35" grpId="0"/>
      <p:bldP spid="36" grpId="0"/>
      <p:bldP spid="41" grpId="0"/>
      <p:bldP spid="46" grpId="0"/>
      <p:bldP spid="47" grpId="0"/>
      <p:bldP spid="62" grpId="0"/>
      <p:bldP spid="62" grpId="1"/>
      <p:bldP spid="67" grpId="0"/>
      <p:bldP spid="67" grpId="1"/>
      <p:bldP spid="72" grpId="0"/>
      <p:bldP spid="72" grpId="1"/>
      <p:bldP spid="12" grpId="0" animBg="1"/>
      <p:bldP spid="52" grpId="0"/>
      <p:bldP spid="57" grpId="0"/>
      <p:bldP spid="58" grpId="0"/>
      <p:bldP spid="81" grpId="0"/>
      <p:bldP spid="81" grpId="1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WURC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14400"/>
            <a:ext cx="407414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8477E"/>
                </a:solidFill>
              </a:rPr>
              <a:t>Open UHF MU-MIMO development platform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rgbClr val="28477E"/>
                </a:solidFill>
              </a:rPr>
              <a:t> </a:t>
            </a:r>
          </a:p>
          <a:p>
            <a:r>
              <a:rPr lang="en-US" dirty="0" smtClean="0">
                <a:solidFill>
                  <a:srgbClr val="28477E"/>
                </a:solidFill>
              </a:rPr>
              <a:t>Side by side comparisons of 2.4/5Ghz and UHF band</a:t>
            </a:r>
          </a:p>
          <a:p>
            <a:pPr marL="457200" lvl="1" indent="0">
              <a:buNone/>
            </a:pPr>
            <a:endParaRPr lang="en-US" dirty="0">
              <a:solidFill>
                <a:srgbClr val="28477E"/>
              </a:solidFill>
            </a:endParaRPr>
          </a:p>
          <a:p>
            <a:pPr lvl="1"/>
            <a:endParaRPr lang="en-US" dirty="0" smtClean="0">
              <a:solidFill>
                <a:srgbClr val="28477E"/>
              </a:solidFill>
            </a:endParaRPr>
          </a:p>
          <a:p>
            <a:r>
              <a:rPr lang="en-US" dirty="0">
                <a:solidFill>
                  <a:srgbClr val="28477E"/>
                </a:solidFill>
              </a:rPr>
              <a:t>4 </a:t>
            </a:r>
            <a:r>
              <a:rPr lang="en-US" dirty="0" smtClean="0">
                <a:solidFill>
                  <a:srgbClr val="28477E"/>
                </a:solidFill>
              </a:rPr>
              <a:t>WARP + 4 </a:t>
            </a:r>
            <a:r>
              <a:rPr lang="en-US" b="1" u="sng" dirty="0" smtClean="0">
                <a:solidFill>
                  <a:srgbClr val="28477E"/>
                </a:solidFill>
              </a:rPr>
              <a:t>WURC</a:t>
            </a:r>
          </a:p>
          <a:p>
            <a:endParaRPr lang="en-US" b="1" u="sng" dirty="0" smtClean="0">
              <a:solidFill>
                <a:srgbClr val="28477E"/>
              </a:solidFill>
            </a:endParaRPr>
          </a:p>
          <a:p>
            <a:r>
              <a:rPr lang="en-US" dirty="0" smtClean="0">
                <a:solidFill>
                  <a:srgbClr val="28477E"/>
                </a:solidFill>
              </a:rPr>
              <a:t>Clock and trigger sync. - &gt; coherent transmitter</a:t>
            </a:r>
            <a:endParaRPr lang="en-US" dirty="0">
              <a:solidFill>
                <a:srgbClr val="28477E"/>
              </a:solidFill>
            </a:endParaRPr>
          </a:p>
          <a:p>
            <a:endParaRPr lang="en-US" dirty="0" smtClean="0">
              <a:solidFill>
                <a:srgbClr val="28477E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3E3A-89A6-40EC-AF24-181F00EDE91E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108280"/>
            <a:ext cx="4748692" cy="41208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55030" y="3015733"/>
            <a:ext cx="990600" cy="153510"/>
            <a:chOff x="4876800" y="2057400"/>
            <a:chExt cx="2286000" cy="304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154930" y="3446862"/>
            <a:ext cx="2590800" cy="153510"/>
            <a:chOff x="4876800" y="2057400"/>
            <a:chExt cx="2286000" cy="3048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254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869656" y="3139559"/>
            <a:ext cx="1161349" cy="2522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λ/2=6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 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1588" y="3547742"/>
            <a:ext cx="1277484" cy="2522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λ/2=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30cm 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8140" y="1307656"/>
            <a:ext cx="149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UHF Antenna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0618" y="1269432"/>
            <a:ext cx="149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Dual-Band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WiFi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Antenna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842510" y="1931055"/>
            <a:ext cx="129540" cy="32707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181850" y="1731097"/>
            <a:ext cx="457200" cy="8620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04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9155" y="4648200"/>
            <a:ext cx="5609103" cy="1718667"/>
          </a:xfrm>
        </p:spPr>
        <p:txBody>
          <a:bodyPr>
            <a:normAutofit fontScale="92500"/>
          </a:bodyPr>
          <a:lstStyle/>
          <a:p>
            <a:r>
              <a:rPr lang="en-US" sz="2300" dirty="0" smtClean="0"/>
              <a:t>High power, Multi-band radio front end </a:t>
            </a:r>
          </a:p>
          <a:p>
            <a:pPr lvl="1"/>
            <a:r>
              <a:rPr lang="en-US" dirty="0" smtClean="0"/>
              <a:t>Custom design - built with LMS6002D</a:t>
            </a:r>
          </a:p>
          <a:p>
            <a:pPr marL="690563" lvl="1" indent="-233363"/>
            <a:r>
              <a:rPr lang="en-US" dirty="0"/>
              <a:t>Up to </a:t>
            </a:r>
            <a:r>
              <a:rPr lang="en-US" b="1" dirty="0"/>
              <a:t>1 Watt </a:t>
            </a:r>
            <a:r>
              <a:rPr lang="en-US" b="1" dirty="0" err="1"/>
              <a:t>Tx</a:t>
            </a:r>
            <a:r>
              <a:rPr lang="en-US" b="1" dirty="0"/>
              <a:t> power</a:t>
            </a:r>
            <a:r>
              <a:rPr lang="en-US" dirty="0"/>
              <a:t> with custom PA </a:t>
            </a:r>
            <a:r>
              <a:rPr lang="en-US" dirty="0" smtClean="0"/>
              <a:t>chain</a:t>
            </a:r>
          </a:p>
          <a:p>
            <a:pPr marL="690563" lvl="1" indent="-233363"/>
            <a:r>
              <a:rPr lang="en-US" b="1" dirty="0"/>
              <a:t>Demo: An Open-Source Development Platform for Long-Range UHF-Connected </a:t>
            </a:r>
            <a:r>
              <a:rPr lang="en-US" b="1" dirty="0" err="1"/>
              <a:t>WiFi</a:t>
            </a:r>
            <a:r>
              <a:rPr lang="en-US" b="1" dirty="0"/>
              <a:t> Hotspots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9E8-ADF9-44D4-9E89-52FC9960CB63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05" y="827087"/>
            <a:ext cx="3327724" cy="5192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47077" y="881630"/>
            <a:ext cx="2560320" cy="307777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I/O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2102" y="1488728"/>
            <a:ext cx="642840" cy="64008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µ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Ctlr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24252" y="1322033"/>
            <a:ext cx="876300" cy="1238101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22985" y="2933373"/>
            <a:ext cx="1010667" cy="1508105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Chain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3579" y="2827463"/>
            <a:ext cx="605398" cy="57579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95652" y="2654104"/>
            <a:ext cx="990600" cy="1508105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</a:p>
          <a:p>
            <a:pPr algn="ct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LNA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1696" y="5231141"/>
            <a:ext cx="910506" cy="553998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GHz 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DPDT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86152" y="5246530"/>
            <a:ext cx="1043547" cy="52322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Wideband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Rx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84529" y="5231141"/>
            <a:ext cx="940109" cy="553998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UHF 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DPDT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0667" y="3561198"/>
            <a:ext cx="247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ideband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adio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ard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Shape 11"/>
          <p:cNvSpPr>
            <a:spLocks noChangeAspect="1"/>
          </p:cNvSpPr>
          <p:nvPr/>
        </p:nvSpPr>
        <p:spPr>
          <a:xfrm>
            <a:off x="2109302" y="1147103"/>
            <a:ext cx="2464121" cy="246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8900" i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>
              <a:latin typeface="+mn-lt"/>
            </a:endParaRPr>
          </a:p>
        </p:txBody>
      </p:sp>
      <p:sp>
        <p:nvSpPr>
          <p:cNvPr id="89" name="Shape 12"/>
          <p:cNvSpPr>
            <a:spLocks noChangeAspect="1"/>
          </p:cNvSpPr>
          <p:nvPr/>
        </p:nvSpPr>
        <p:spPr>
          <a:xfrm>
            <a:off x="1092864" y="2109355"/>
            <a:ext cx="2492807" cy="249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0061FF">
              <a:alpha val="4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8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>
              <a:latin typeface="+mn-lt"/>
            </a:endParaRPr>
          </a:p>
        </p:txBody>
      </p:sp>
      <p:sp>
        <p:nvSpPr>
          <p:cNvPr id="90" name="Shape 13"/>
          <p:cNvSpPr>
            <a:spLocks noChangeAspect="1"/>
          </p:cNvSpPr>
          <p:nvPr/>
        </p:nvSpPr>
        <p:spPr>
          <a:xfrm>
            <a:off x="2103565" y="1147103"/>
            <a:ext cx="2464121" cy="246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4013">
              <a:alpha val="4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8900" i="1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>
              <a:latin typeface="+mn-lt"/>
            </a:endParaRPr>
          </a:p>
        </p:txBody>
      </p:sp>
      <p:sp>
        <p:nvSpPr>
          <p:cNvPr id="91" name="Shape 14"/>
          <p:cNvSpPr>
            <a:spLocks noChangeAspect="1"/>
          </p:cNvSpPr>
          <p:nvPr/>
        </p:nvSpPr>
        <p:spPr>
          <a:xfrm>
            <a:off x="476727" y="455611"/>
            <a:ext cx="2725163" cy="2725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7" y="2882"/>
                </a:moveTo>
                <a:cubicBezTo>
                  <a:pt x="20639" y="6724"/>
                  <a:pt x="20639" y="12954"/>
                  <a:pt x="16797" y="16797"/>
                </a:cubicBezTo>
                <a:cubicBezTo>
                  <a:pt x="12954" y="20639"/>
                  <a:pt x="6724" y="20639"/>
                  <a:pt x="2882" y="16797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7" y="2882"/>
                </a:cubicBezTo>
              </a:path>
            </a:pathLst>
          </a:custGeom>
          <a:solidFill>
            <a:srgbClr val="96D35F">
              <a:alpha val="60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 lvl="0">
              <a:defRPr sz="9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600">
              <a:latin typeface="+mn-lt"/>
            </a:endParaRPr>
          </a:p>
        </p:txBody>
      </p:sp>
      <p:sp>
        <p:nvSpPr>
          <p:cNvPr id="92" name="Shape 27"/>
          <p:cNvSpPr>
            <a:spLocks noChangeAspect="1"/>
          </p:cNvSpPr>
          <p:nvPr/>
        </p:nvSpPr>
        <p:spPr>
          <a:xfrm>
            <a:off x="-187812" y="467092"/>
            <a:ext cx="122221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0" tIns="190500" rIns="190500" bIns="190500" anchor="ctr">
            <a:spAutoFit/>
          </a:bodyPr>
          <a:lstStyle>
            <a:lvl1pPr>
              <a:defRPr sz="97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2800" dirty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rPr>
              <a:t>Open</a:t>
            </a:r>
          </a:p>
        </p:txBody>
      </p:sp>
      <p:sp>
        <p:nvSpPr>
          <p:cNvPr id="93" name="Shape 28"/>
          <p:cNvSpPr>
            <a:spLocks noChangeAspect="1"/>
          </p:cNvSpPr>
          <p:nvPr/>
        </p:nvSpPr>
        <p:spPr>
          <a:xfrm>
            <a:off x="-175486" y="3554105"/>
            <a:ext cx="1984804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0" tIns="190500" rIns="190500" bIns="190500" anchor="ctr">
            <a:spAutoFit/>
          </a:bodyPr>
          <a:lstStyle>
            <a:lvl1pPr>
              <a:defRPr sz="88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r">
              <a:defRPr sz="1800">
                <a:effectLst/>
              </a:defRPr>
            </a:pPr>
            <a:r>
              <a:rPr sz="2800" dirty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rPr>
              <a:t>Frequency-Agile  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900778" y="1525819"/>
            <a:ext cx="759823" cy="647737"/>
            <a:chOff x="900778" y="1635789"/>
            <a:chExt cx="759823" cy="647737"/>
          </a:xfrm>
        </p:grpSpPr>
        <p:pic>
          <p:nvPicPr>
            <p:cNvPr id="94" name="SORA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47" y="1855450"/>
              <a:ext cx="524543" cy="428076"/>
            </a:xfrm>
            <a:prstGeom prst="rect">
              <a:avLst/>
            </a:prstGeom>
            <a:ln w="12700"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95" name="Shape 30"/>
            <p:cNvSpPr>
              <a:spLocks noChangeAspect="1"/>
            </p:cNvSpPr>
            <p:nvPr/>
          </p:nvSpPr>
          <p:spPr>
            <a:xfrm>
              <a:off x="900778" y="1635789"/>
              <a:ext cx="759823" cy="2257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>
                  <a:latin typeface="+mn-lt"/>
                </a:rPr>
                <a:t>Microsoft SORA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8046" y="777148"/>
            <a:ext cx="943128" cy="676692"/>
            <a:chOff x="778046" y="887118"/>
            <a:chExt cx="943128" cy="676692"/>
          </a:xfrm>
        </p:grpSpPr>
        <p:pic>
          <p:nvPicPr>
            <p:cNvPr id="96" name="WARPv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46" y="1098291"/>
              <a:ext cx="943128" cy="465519"/>
            </a:xfrm>
            <a:prstGeom prst="rect">
              <a:avLst/>
            </a:prstGeom>
            <a:ln w="12700"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97" name="Shape 33"/>
            <p:cNvSpPr>
              <a:spLocks noChangeAspect="1"/>
            </p:cNvSpPr>
            <p:nvPr/>
          </p:nvSpPr>
          <p:spPr>
            <a:xfrm>
              <a:off x="882365" y="887118"/>
              <a:ext cx="559449" cy="2257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>
                  <a:latin typeface="+mn-lt"/>
                </a:rPr>
                <a:t>Rice WARP</a:t>
              </a:r>
            </a:p>
          </p:txBody>
        </p:sp>
      </p:grpSp>
      <p:grpSp>
        <p:nvGrpSpPr>
          <p:cNvPr id="98" name="Group 36"/>
          <p:cNvGrpSpPr>
            <a:grpSpLocks noChangeAspect="1"/>
          </p:cNvGrpSpPr>
          <p:nvPr/>
        </p:nvGrpSpPr>
        <p:grpSpPr>
          <a:xfrm>
            <a:off x="1364615" y="3561198"/>
            <a:ext cx="1201441" cy="522019"/>
            <a:chOff x="-197863" y="197"/>
            <a:chExt cx="5319085" cy="2311111"/>
          </a:xfrm>
        </p:grpSpPr>
        <p:pic>
          <p:nvPicPr>
            <p:cNvPr id="99" name="SFF_SDR_DP.jp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238" y="197"/>
              <a:ext cx="2337984" cy="231111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00" name="Shape 35"/>
            <p:cNvSpPr/>
            <p:nvPr/>
          </p:nvSpPr>
          <p:spPr>
            <a:xfrm>
              <a:off x="-197863" y="291692"/>
              <a:ext cx="3657603" cy="999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 err="1">
                  <a:latin typeface="+mn-lt"/>
                </a:rPr>
                <a:t>Nutaq</a:t>
              </a:r>
              <a:r>
                <a:rPr sz="800" dirty="0">
                  <a:latin typeface="+mn-lt"/>
                </a:rPr>
                <a:t> SFF-SDR</a:t>
              </a:r>
            </a:p>
          </p:txBody>
        </p:sp>
      </p:grpSp>
      <p:grpSp>
        <p:nvGrpSpPr>
          <p:cNvPr id="101" name="Group 39"/>
          <p:cNvGrpSpPr>
            <a:grpSpLocks noChangeAspect="1"/>
          </p:cNvGrpSpPr>
          <p:nvPr/>
        </p:nvGrpSpPr>
        <p:grpSpPr>
          <a:xfrm>
            <a:off x="971597" y="2562808"/>
            <a:ext cx="892161" cy="561210"/>
            <a:chOff x="12379" y="-59"/>
            <a:chExt cx="3949828" cy="2484620"/>
          </a:xfrm>
        </p:grpSpPr>
        <p:pic>
          <p:nvPicPr>
            <p:cNvPr id="102" name="USRP.jp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9" y="-59"/>
              <a:ext cx="2957423" cy="143874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03" name="Shape 38"/>
            <p:cNvSpPr/>
            <p:nvPr/>
          </p:nvSpPr>
          <p:spPr>
            <a:xfrm>
              <a:off x="1983762" y="940277"/>
              <a:ext cx="1978445" cy="15442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 err="1">
                  <a:latin typeface="+mn-lt"/>
                </a:rPr>
                <a:t>Ettus</a:t>
              </a:r>
              <a:r>
                <a:rPr sz="800" dirty="0">
                  <a:latin typeface="+mn-lt"/>
                </a:rPr>
                <a:t> USRP</a:t>
              </a:r>
            </a:p>
          </p:txBody>
        </p:sp>
      </p:grpSp>
      <p:grpSp>
        <p:nvGrpSpPr>
          <p:cNvPr id="104" name="Group 42"/>
          <p:cNvGrpSpPr>
            <a:grpSpLocks noChangeAspect="1"/>
          </p:cNvGrpSpPr>
          <p:nvPr/>
        </p:nvGrpSpPr>
        <p:grpSpPr>
          <a:xfrm>
            <a:off x="2474968" y="3652689"/>
            <a:ext cx="740097" cy="658184"/>
            <a:chOff x="-148104" y="0"/>
            <a:chExt cx="3276600" cy="2913946"/>
          </a:xfrm>
        </p:grpSpPr>
        <p:pic>
          <p:nvPicPr>
            <p:cNvPr id="105" name="NuTaq PicoSDR.jp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41" y="0"/>
              <a:ext cx="2450788" cy="172363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06" name="Shape 41"/>
            <p:cNvSpPr/>
            <p:nvPr/>
          </p:nvSpPr>
          <p:spPr>
            <a:xfrm>
              <a:off x="-148104" y="1914702"/>
              <a:ext cx="3276600" cy="9992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 err="1">
                  <a:latin typeface="+mn-lt"/>
                </a:rPr>
                <a:t>Nutaq</a:t>
              </a:r>
              <a:r>
                <a:rPr sz="800" dirty="0">
                  <a:latin typeface="+mn-lt"/>
                </a:rPr>
                <a:t> </a:t>
              </a:r>
              <a:r>
                <a:rPr sz="800" dirty="0" err="1">
                  <a:latin typeface="+mn-lt"/>
                </a:rPr>
                <a:t>PicoSDR</a:t>
              </a:r>
              <a:endParaRPr sz="800" dirty="0">
                <a:latin typeface="+mn-lt"/>
              </a:endParaRPr>
            </a:p>
          </p:txBody>
        </p:sp>
      </p:grpSp>
      <p:sp>
        <p:nvSpPr>
          <p:cNvPr id="107" name="Shape 43"/>
          <p:cNvSpPr>
            <a:spLocks noChangeAspect="1"/>
          </p:cNvSpPr>
          <p:nvPr/>
        </p:nvSpPr>
        <p:spPr>
          <a:xfrm>
            <a:off x="2741197" y="2859413"/>
            <a:ext cx="1584536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0" tIns="190500" rIns="190500" bIns="19050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WURC</a:t>
            </a:r>
          </a:p>
        </p:txBody>
      </p:sp>
      <p:grpSp>
        <p:nvGrpSpPr>
          <p:cNvPr id="108" name="Group 46"/>
          <p:cNvGrpSpPr>
            <a:grpSpLocks noChangeAspect="1"/>
          </p:cNvGrpSpPr>
          <p:nvPr/>
        </p:nvGrpSpPr>
        <p:grpSpPr>
          <a:xfrm>
            <a:off x="1141109" y="3085735"/>
            <a:ext cx="1281457" cy="501284"/>
            <a:chOff x="1168394" y="8506"/>
            <a:chExt cx="5673337" cy="2219313"/>
          </a:xfrm>
        </p:grpSpPr>
        <p:pic>
          <p:nvPicPr>
            <p:cNvPr id="109" name="bladerf.png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394" y="8506"/>
              <a:ext cx="3466705" cy="177366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0" name="Shape 45"/>
            <p:cNvSpPr/>
            <p:nvPr/>
          </p:nvSpPr>
          <p:spPr>
            <a:xfrm>
              <a:off x="3565132" y="1228574"/>
              <a:ext cx="3276599" cy="999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 err="1">
                  <a:latin typeface="+mn-lt"/>
                </a:rPr>
                <a:t>Nuand</a:t>
              </a:r>
              <a:r>
                <a:rPr sz="800" dirty="0">
                  <a:latin typeface="+mn-lt"/>
                </a:rPr>
                <a:t> </a:t>
              </a:r>
              <a:r>
                <a:rPr sz="800" dirty="0" err="1">
                  <a:latin typeface="+mn-lt"/>
                </a:rPr>
                <a:t>BladeRF</a:t>
              </a:r>
              <a:endParaRPr sz="800" dirty="0">
                <a:latin typeface="+mn-lt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202701" y="1323037"/>
            <a:ext cx="1003480" cy="795262"/>
            <a:chOff x="3202701" y="1433007"/>
            <a:chExt cx="1003480" cy="795262"/>
          </a:xfrm>
        </p:grpSpPr>
        <p:pic>
          <p:nvPicPr>
            <p:cNvPr id="111" name="carlsson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215" y="1433007"/>
              <a:ext cx="824625" cy="588152"/>
            </a:xfrm>
            <a:prstGeom prst="rect">
              <a:avLst/>
            </a:prstGeom>
            <a:ln w="12700"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2" name="Shape 48"/>
            <p:cNvSpPr>
              <a:spLocks noChangeAspect="1"/>
            </p:cNvSpPr>
            <p:nvPr/>
          </p:nvSpPr>
          <p:spPr>
            <a:xfrm>
              <a:off x="3202701" y="2002566"/>
              <a:ext cx="1003480" cy="2257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>
                  <a:latin typeface="+mn-lt"/>
                </a:rPr>
                <a:t>Carlson </a:t>
              </a:r>
              <a:r>
                <a:rPr sz="800" dirty="0" err="1">
                  <a:latin typeface="+mn-lt"/>
                </a:rPr>
                <a:t>RuralConnect</a:t>
              </a:r>
              <a:endParaRPr sz="800" dirty="0">
                <a:latin typeface="+mn-lt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97037" y="2218630"/>
            <a:ext cx="952348" cy="352782"/>
            <a:chOff x="997037" y="2328600"/>
            <a:chExt cx="952348" cy="352782"/>
          </a:xfrm>
        </p:grpSpPr>
        <p:pic>
          <p:nvPicPr>
            <p:cNvPr id="113" name="MyriadRF1-front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944" y="2328600"/>
              <a:ext cx="401441" cy="352782"/>
            </a:xfrm>
            <a:prstGeom prst="rect">
              <a:avLst/>
            </a:prstGeom>
            <a:ln w="12700"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4" name="Shape 50"/>
            <p:cNvSpPr>
              <a:spLocks noChangeAspect="1"/>
            </p:cNvSpPr>
            <p:nvPr/>
          </p:nvSpPr>
          <p:spPr>
            <a:xfrm>
              <a:off x="997037" y="2361796"/>
              <a:ext cx="826155" cy="2257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>
                  <a:latin typeface="+mn-lt"/>
                </a:rPr>
                <a:t>Myriad RF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22196" y="624689"/>
            <a:ext cx="826155" cy="711061"/>
            <a:chOff x="2022196" y="734659"/>
            <a:chExt cx="826155" cy="711061"/>
          </a:xfrm>
        </p:grpSpPr>
        <p:pic>
          <p:nvPicPr>
            <p:cNvPr id="115" name="UmTRXv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348" y="1117420"/>
              <a:ext cx="559327" cy="328300"/>
            </a:xfrm>
            <a:prstGeom prst="rect">
              <a:avLst/>
            </a:prstGeom>
            <a:ln w="12700"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6" name="Shape 52"/>
            <p:cNvSpPr>
              <a:spLocks noChangeAspect="1"/>
            </p:cNvSpPr>
            <p:nvPr/>
          </p:nvSpPr>
          <p:spPr>
            <a:xfrm>
              <a:off x="2022196" y="734659"/>
              <a:ext cx="826155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 err="1">
                  <a:latin typeface="+mn-lt"/>
                </a:rPr>
                <a:t>Fairwaves</a:t>
              </a:r>
              <a:r>
                <a:rPr sz="800" dirty="0">
                  <a:latin typeface="+mn-lt"/>
                </a:rPr>
                <a:t> </a:t>
              </a:r>
              <a:r>
                <a:rPr sz="800" dirty="0" err="1">
                  <a:latin typeface="+mn-lt"/>
                </a:rPr>
                <a:t>UmTRX</a:t>
              </a:r>
              <a:endParaRPr sz="800" dirty="0">
                <a:latin typeface="+mn-lt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653306" y="2471727"/>
            <a:ext cx="849268" cy="544327"/>
            <a:chOff x="3653306" y="2581697"/>
            <a:chExt cx="849268" cy="544327"/>
          </a:xfrm>
        </p:grpSpPr>
        <p:pic>
          <p:nvPicPr>
            <p:cNvPr id="117" name="adaptrum_!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306" y="2581697"/>
              <a:ext cx="731629" cy="368837"/>
            </a:xfrm>
            <a:prstGeom prst="rect">
              <a:avLst/>
            </a:prstGeom>
            <a:ln w="12700"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8" name="Shape 54"/>
            <p:cNvSpPr>
              <a:spLocks noChangeAspect="1"/>
            </p:cNvSpPr>
            <p:nvPr/>
          </p:nvSpPr>
          <p:spPr>
            <a:xfrm>
              <a:off x="3676419" y="2900321"/>
              <a:ext cx="826155" cy="2257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defTabSz="584200">
                <a:defRPr sz="2400"/>
              </a:lvl1pPr>
            </a:lstStyle>
            <a:p>
              <a:pPr lvl="0">
                <a:defRPr sz="1800"/>
              </a:pPr>
              <a:r>
                <a:rPr sz="800" dirty="0" err="1">
                  <a:latin typeface="+mn-lt"/>
                </a:rPr>
                <a:t>Adaptrum</a:t>
              </a:r>
              <a:endParaRPr sz="800" dirty="0">
                <a:latin typeface="+mn-lt"/>
              </a:endParaRPr>
            </a:p>
          </p:txBody>
        </p:sp>
      </p:grpSp>
      <p:sp>
        <p:nvSpPr>
          <p:cNvPr id="119" name="Shape 58"/>
          <p:cNvSpPr>
            <a:spLocks noChangeAspect="1"/>
          </p:cNvSpPr>
          <p:nvPr/>
        </p:nvSpPr>
        <p:spPr>
          <a:xfrm>
            <a:off x="4394787" y="1827012"/>
            <a:ext cx="1231725" cy="1123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0" tIns="190500" rIns="190500" bIns="190500" anchor="ctr">
            <a:spAutoFit/>
          </a:bodyPr>
          <a:lstStyle>
            <a:lvl1pPr>
              <a:defRPr sz="9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2400" dirty="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</a:rPr>
              <a:t>High Power</a:t>
            </a:r>
          </a:p>
        </p:txBody>
      </p:sp>
      <p:pic>
        <p:nvPicPr>
          <p:cNvPr id="120" name="WURC_TopRed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52" y="1775191"/>
            <a:ext cx="975000" cy="15173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496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7" grpId="0" animBg="1"/>
      <p:bldP spid="1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838200"/>
          <a:ext cx="4343400" cy="52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5D39-E585-48AC-9CFE-C3BC64C99DA8}" type="datetime1">
              <a:rPr lang="en-US" smtClean="0">
                <a:solidFill>
                  <a:srgbClr val="E7E6E6">
                    <a:lumMod val="25000"/>
                  </a:srgbClr>
                </a:solidFill>
              </a:rPr>
              <a:pPr/>
              <a:t>9/24/2014</a:t>
            </a:fld>
            <a:endParaRPr lang="en-US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The Case for UHF-Band MU-MIMO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H="1">
            <a:off x="6115052" y="3006948"/>
            <a:ext cx="1581150" cy="1066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3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1.66667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OTA</a:t>
            </a:r>
            <a:r>
              <a:rPr lang="en-US" baseline="0" dirty="0" smtClean="0"/>
              <a:t> Measurement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38200"/>
            <a:ext cx="8039100" cy="5338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Exhaustively characterize the channel</a:t>
            </a:r>
          </a:p>
          <a:p>
            <a:r>
              <a:rPr lang="en-US" sz="2800" dirty="0"/>
              <a:t>Zero-forcing </a:t>
            </a:r>
            <a:r>
              <a:rPr lang="en-US" sz="2800" dirty="0" err="1"/>
              <a:t>Beamformer</a:t>
            </a:r>
            <a:endParaRPr lang="en-US" sz="2800" dirty="0"/>
          </a:p>
          <a:p>
            <a:pPr lvl="1"/>
            <a:r>
              <a:rPr lang="en-US" dirty="0"/>
              <a:t>Based on </a:t>
            </a:r>
            <a:r>
              <a:rPr lang="en-US" dirty="0" err="1"/>
              <a:t>WARPLab</a:t>
            </a:r>
            <a:r>
              <a:rPr lang="en-US" dirty="0"/>
              <a:t> design </a:t>
            </a:r>
            <a:r>
              <a:rPr lang="en-US" dirty="0" smtClean="0"/>
              <a:t>flow</a:t>
            </a:r>
          </a:p>
          <a:p>
            <a:pPr lvl="2"/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[9]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Aryafar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2010, Shepard 2012, Anand 2012</a:t>
            </a:r>
          </a:p>
          <a:p>
            <a:pPr lvl="1"/>
            <a:r>
              <a:rPr lang="en-US" dirty="0"/>
              <a:t>MATLAB Centric PHY layer prototyping platform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Allows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complex implementation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Zero-forcer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 SINR -&gt; Aggregate Shannon Capacity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High communication </a:t>
            </a:r>
            <a:r>
              <a:rPr lang="en-US" dirty="0" smtClean="0">
                <a:solidFill>
                  <a:srgbClr val="C00000"/>
                </a:solidFill>
              </a:rPr>
              <a:t>latency. 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Topology restricted by cabling.</a:t>
            </a:r>
            <a:endParaRPr lang="en-US" dirty="0" smtClean="0"/>
          </a:p>
          <a:p>
            <a:r>
              <a:rPr lang="en-US" sz="2800" dirty="0" smtClean="0"/>
              <a:t>High speed WARP-based channel sounder</a:t>
            </a:r>
          </a:p>
          <a:p>
            <a:pPr lvl="1"/>
            <a:r>
              <a:rPr lang="en-US" dirty="0" smtClean="0"/>
              <a:t>Based on WARP-802.11 Reference Design 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llows for MU-MIMO channel sounding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smtClean="0"/>
              <a:t>    with a relatively low cost set of SDRs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LTS for OFDM channel estimation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Provides high speed channel snapshots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CB0F13"/>
                </a:solidFill>
              </a:rPr>
              <a:t> not actual </a:t>
            </a:r>
            <a:r>
              <a:rPr lang="en-US" dirty="0" err="1" smtClean="0">
                <a:solidFill>
                  <a:srgbClr val="CB0F13"/>
                </a:solidFill>
              </a:rPr>
              <a:t>beamforming</a:t>
            </a:r>
            <a:endParaRPr lang="en-US" dirty="0" smtClean="0">
              <a:solidFill>
                <a:srgbClr val="CB0F13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B0F13"/>
              </a:solidFill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026C-2C9A-4F28-AD04-00EAB9E1FEAD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62500" y="1354188"/>
            <a:ext cx="3200400" cy="731520"/>
            <a:chOff x="6738938" y="2806558"/>
            <a:chExt cx="3200400" cy="731520"/>
          </a:xfrm>
        </p:grpSpPr>
        <p:sp>
          <p:nvSpPr>
            <p:cNvPr id="10" name="Rectangle 9"/>
            <p:cNvSpPr/>
            <p:nvPr/>
          </p:nvSpPr>
          <p:spPr>
            <a:xfrm>
              <a:off x="6738938" y="2806558"/>
              <a:ext cx="3200400" cy="731520"/>
            </a:xfrm>
            <a:prstGeom prst="rect">
              <a:avLst/>
            </a:prstGeom>
            <a:solidFill>
              <a:srgbClr val="5B9BD5"/>
            </a:solidFill>
            <a:ln w="15875">
              <a:solidFill>
                <a:schemeClr val="accent1">
                  <a:shade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956" y="2893236"/>
              <a:ext cx="2920365" cy="55816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48" y="4220028"/>
            <a:ext cx="304190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6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133850" cy="5029200"/>
          </a:xfrm>
        </p:spPr>
        <p:txBody>
          <a:bodyPr rIns="0">
            <a:normAutofit/>
          </a:bodyPr>
          <a:lstStyle/>
          <a:p>
            <a:r>
              <a:rPr lang="en-US" dirty="0" smtClean="0"/>
              <a:t>Typical, challenging Indoor Environment</a:t>
            </a:r>
          </a:p>
          <a:p>
            <a:pPr marL="465138" lvl="1" indent="-233363"/>
            <a:r>
              <a:rPr lang="en-US" sz="2400" dirty="0"/>
              <a:t>Environmental mobility from office</a:t>
            </a:r>
          </a:p>
          <a:p>
            <a:pPr marL="465138" lvl="1" indent="-233363"/>
            <a:r>
              <a:rPr lang="en-US" sz="2400" dirty="0"/>
              <a:t>Industrial building: Concrete and steel propagation environment</a:t>
            </a:r>
          </a:p>
          <a:p>
            <a:pPr marL="465138" lvl="1" indent="-233363"/>
            <a:r>
              <a:rPr lang="en-US" sz="2400" dirty="0" smtClean="0"/>
              <a:t>Non-Line of Sight</a:t>
            </a:r>
            <a:endParaRPr lang="en-US" sz="2400" dirty="0"/>
          </a:p>
          <a:p>
            <a:pPr marL="465138" lvl="1" indent="-233363"/>
            <a:r>
              <a:rPr lang="en-US" sz="2400" dirty="0" smtClean="0"/>
              <a:t>Close </a:t>
            </a:r>
            <a:r>
              <a:rPr lang="en-US" sz="2400" dirty="0"/>
              <a:t>colocation of </a:t>
            </a:r>
            <a:r>
              <a:rPr lang="en-US" sz="2400" dirty="0" smtClean="0"/>
              <a:t>receivers</a:t>
            </a:r>
            <a:endParaRPr lang="en-US" sz="2400" dirty="0"/>
          </a:p>
          <a:p>
            <a:pPr marL="233363" indent="-233363"/>
            <a:r>
              <a:rPr lang="en-US" i="1" dirty="0" smtClean="0">
                <a:solidFill>
                  <a:srgbClr val="7030A0"/>
                </a:solidFill>
              </a:rPr>
              <a:t>Will UHF propagation allow for user separation?</a:t>
            </a:r>
          </a:p>
          <a:p>
            <a:pPr marL="233363" indent="-233363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Does the UHF MU-MIMO channel actually stay stable?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8DF9-F911-4321-BA1E-8C840763CBE1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443" r="5364" b="656"/>
          <a:stretch/>
        </p:blipFill>
        <p:spPr>
          <a:xfrm>
            <a:off x="4340848" y="861074"/>
            <a:ext cx="4507398" cy="5158726"/>
          </a:xfrm>
          <a:prstGeom prst="rect">
            <a:avLst/>
          </a:prstGeom>
        </p:spPr>
      </p:pic>
      <p:grpSp>
        <p:nvGrpSpPr>
          <p:cNvPr id="36" name="TX"/>
          <p:cNvGrpSpPr>
            <a:grpSpLocks noChangeAspect="1"/>
          </p:cNvGrpSpPr>
          <p:nvPr/>
        </p:nvGrpSpPr>
        <p:grpSpPr>
          <a:xfrm>
            <a:off x="5468710" y="4829074"/>
            <a:ext cx="545761" cy="466928"/>
            <a:chOff x="7623005" y="2787443"/>
            <a:chExt cx="755016" cy="63727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005" y="2787443"/>
              <a:ext cx="755016" cy="637276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734926" y="2868059"/>
              <a:ext cx="485926" cy="483071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20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Rx6"/>
          <p:cNvGrpSpPr>
            <a:grpSpLocks noChangeAspect="1"/>
          </p:cNvGrpSpPr>
          <p:nvPr/>
        </p:nvGrpSpPr>
        <p:grpSpPr>
          <a:xfrm>
            <a:off x="7447367" y="1916462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Rx5"/>
          <p:cNvGrpSpPr>
            <a:grpSpLocks noChangeAspect="1"/>
          </p:cNvGrpSpPr>
          <p:nvPr/>
        </p:nvGrpSpPr>
        <p:grpSpPr>
          <a:xfrm>
            <a:off x="7447367" y="1404366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Rx4"/>
          <p:cNvGrpSpPr>
            <a:grpSpLocks noChangeAspect="1"/>
          </p:cNvGrpSpPr>
          <p:nvPr/>
        </p:nvGrpSpPr>
        <p:grpSpPr>
          <a:xfrm>
            <a:off x="7805372" y="1811142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Rx3"/>
          <p:cNvGrpSpPr>
            <a:grpSpLocks noChangeAspect="1"/>
          </p:cNvGrpSpPr>
          <p:nvPr/>
        </p:nvGrpSpPr>
        <p:grpSpPr>
          <a:xfrm>
            <a:off x="7805261" y="1334294"/>
            <a:ext cx="233897" cy="369311"/>
            <a:chOff x="5676641" y="1703534"/>
            <a:chExt cx="366018" cy="57792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0" name="TextBox 49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Rx2"/>
          <p:cNvGrpSpPr>
            <a:grpSpLocks noChangeAspect="1"/>
          </p:cNvGrpSpPr>
          <p:nvPr/>
        </p:nvGrpSpPr>
        <p:grpSpPr>
          <a:xfrm>
            <a:off x="8062071" y="1890474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Rx1"/>
          <p:cNvGrpSpPr>
            <a:grpSpLocks noChangeAspect="1"/>
          </p:cNvGrpSpPr>
          <p:nvPr/>
        </p:nvGrpSpPr>
        <p:grpSpPr>
          <a:xfrm>
            <a:off x="8162553" y="1434307"/>
            <a:ext cx="233897" cy="369311"/>
            <a:chOff x="5676641" y="1703534"/>
            <a:chExt cx="366018" cy="5779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641" y="1703534"/>
              <a:ext cx="366018" cy="57792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676769" y="1787800"/>
              <a:ext cx="365760" cy="40938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" name="walkway"/>
          <p:cNvSpPr txBox="1"/>
          <p:nvPr/>
        </p:nvSpPr>
        <p:spPr>
          <a:xfrm>
            <a:off x="4772913" y="4432756"/>
            <a:ext cx="9420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Walkway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concrete"/>
          <p:cNvSpPr txBox="1"/>
          <p:nvPr/>
        </p:nvSpPr>
        <p:spPr>
          <a:xfrm>
            <a:off x="7895694" y="4419600"/>
            <a:ext cx="8852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Concrete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335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02939" y="1831185"/>
            <a:ext cx="2832992" cy="2351688"/>
            <a:chOff x="6081584" y="1834509"/>
            <a:chExt cx="2832992" cy="2351688"/>
          </a:xfrm>
        </p:grpSpPr>
        <p:pic>
          <p:nvPicPr>
            <p:cNvPr id="73" name="beach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584" y="1834509"/>
              <a:ext cx="2832992" cy="2351688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6774155" y="2718009"/>
              <a:ext cx="464845" cy="253791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040" name="Picture 8" descr="http://www.greenstrides.com/images-wp/insulated-concrete-form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6"/>
          <a:stretch/>
        </p:blipFill>
        <p:spPr bwMode="auto">
          <a:xfrm>
            <a:off x="3371850" y="3533894"/>
            <a:ext cx="699856" cy="22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48157" y="952019"/>
            <a:ext cx="9192157" cy="785755"/>
            <a:chOff x="-48157" y="1398822"/>
            <a:chExt cx="9192157" cy="785755"/>
          </a:xfrm>
        </p:grpSpPr>
        <p:sp>
          <p:nvSpPr>
            <p:cNvPr id="11" name="Right Arrow 10"/>
            <p:cNvSpPr/>
            <p:nvPr/>
          </p:nvSpPr>
          <p:spPr>
            <a:xfrm>
              <a:off x="8410828" y="1414554"/>
              <a:ext cx="733172" cy="596588"/>
            </a:xfrm>
            <a:prstGeom prst="rightArrow">
              <a:avLst>
                <a:gd name="adj1" fmla="val 60017"/>
                <a:gd name="adj2" fmla="val 7097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2197" y="1509955"/>
              <a:ext cx="2742319" cy="4113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43325" y="1509955"/>
              <a:ext cx="2742319" cy="411348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84718" y="1509955"/>
              <a:ext cx="2742318" cy="411348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 rot="17460000">
              <a:off x="5648421" y="1650282"/>
              <a:ext cx="640080" cy="137160"/>
              <a:chOff x="5228776" y="1695461"/>
              <a:chExt cx="903449" cy="211017"/>
            </a:xfrm>
            <a:effectLst/>
          </p:grpSpPr>
          <p:sp>
            <p:nvSpPr>
              <p:cNvPr id="34" name="Rectangle 33"/>
              <p:cNvSpPr/>
              <p:nvPr/>
            </p:nvSpPr>
            <p:spPr>
              <a:xfrm rot="5400000">
                <a:off x="5574992" y="1349245"/>
                <a:ext cx="211017" cy="903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H="1">
                <a:off x="5271599" y="1722777"/>
                <a:ext cx="822960" cy="0"/>
              </a:xfrm>
              <a:prstGeom prst="line">
                <a:avLst/>
              </a:prstGeom>
              <a:ln w="34925" cap="sq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271599" y="1881837"/>
                <a:ext cx="822960" cy="0"/>
              </a:xfrm>
              <a:prstGeom prst="line">
                <a:avLst/>
              </a:prstGeom>
              <a:ln w="34925" cap="sq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rot="17460000">
              <a:off x="2917057" y="1650282"/>
              <a:ext cx="640080" cy="137160"/>
              <a:chOff x="5228775" y="1695461"/>
              <a:chExt cx="903449" cy="211017"/>
            </a:xfrm>
            <a:effectLst/>
          </p:grpSpPr>
          <p:sp>
            <p:nvSpPr>
              <p:cNvPr id="31" name="Rectangle 30"/>
              <p:cNvSpPr/>
              <p:nvPr/>
            </p:nvSpPr>
            <p:spPr>
              <a:xfrm rot="5400000">
                <a:off x="5574991" y="1349245"/>
                <a:ext cx="211017" cy="9034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5271599" y="1722777"/>
                <a:ext cx="822960" cy="0"/>
              </a:xfrm>
              <a:prstGeom prst="line">
                <a:avLst/>
              </a:prstGeom>
              <a:ln w="34925" cap="sq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5271599" y="1881837"/>
                <a:ext cx="822960" cy="0"/>
              </a:xfrm>
              <a:prstGeom prst="line">
                <a:avLst/>
              </a:prstGeom>
              <a:ln w="34925" cap="sq">
                <a:solidFill>
                  <a:schemeClr val="tx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403736" y="1938356"/>
              <a:ext cx="22923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-48157" y="1407727"/>
              <a:ext cx="578090" cy="511463"/>
              <a:chOff x="76201" y="1147780"/>
              <a:chExt cx="578090" cy="51146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76201" y="1147780"/>
                <a:ext cx="57809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f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6201" y="1443799"/>
                <a:ext cx="57809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olas" panose="020B0609020204030204" pitchFamily="49" charset="0"/>
                    <a:cs typeface="Consolas" panose="020B0609020204030204" pitchFamily="49" charset="0"/>
                  </a:rPr>
                  <a:t>(GHz)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743200" y="1938356"/>
              <a:ext cx="22923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5968" y="1938356"/>
              <a:ext cx="22923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1938356"/>
              <a:ext cx="22923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9168" y="1938356"/>
              <a:ext cx="22923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21107" y="1938356"/>
              <a:ext cx="22923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Consolas" panose="020B0609020204030204" pitchFamily="49" charset="0"/>
                </a:rPr>
                <a:t>6</a:t>
              </a:r>
              <a:endPara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uhf_all"/>
          <p:cNvSpPr/>
          <p:nvPr/>
        </p:nvSpPr>
        <p:spPr>
          <a:xfrm>
            <a:off x="1600432" y="1060771"/>
            <a:ext cx="822960" cy="41134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252192" y="1063134"/>
            <a:ext cx="274320" cy="411348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73600" y="1062931"/>
            <a:ext cx="1554480" cy="411348"/>
          </a:xfrm>
          <a:prstGeom prst="rect">
            <a:avLst/>
          </a:prstGeom>
          <a:solidFill>
            <a:srgbClr val="2D2DD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uhf_houston"/>
          <p:cNvSpPr/>
          <p:nvPr/>
        </p:nvSpPr>
        <p:spPr>
          <a:xfrm>
            <a:off x="2002768" y="1061957"/>
            <a:ext cx="18288" cy="41134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uhf_maui"/>
          <p:cNvSpPr/>
          <p:nvPr/>
        </p:nvSpPr>
        <p:spPr>
          <a:xfrm>
            <a:off x="1815316" y="1061957"/>
            <a:ext cx="393192" cy="411348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24T"/>
          <p:cNvSpPr txBox="1"/>
          <p:nvPr/>
        </p:nvSpPr>
        <p:spPr>
          <a:xfrm>
            <a:off x="3915750" y="687549"/>
            <a:ext cx="92790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2.4GHz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uhfT"/>
          <p:cNvSpPr txBox="1"/>
          <p:nvPr/>
        </p:nvSpPr>
        <p:spPr>
          <a:xfrm>
            <a:off x="1541709" y="656772"/>
            <a:ext cx="9279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UHF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" name="58T"/>
          <p:cNvSpPr txBox="1"/>
          <p:nvPr/>
        </p:nvSpPr>
        <p:spPr>
          <a:xfrm>
            <a:off x="6630020" y="687549"/>
            <a:ext cx="106680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5.8GHz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7" name="beachfront"/>
          <p:cNvSpPr txBox="1"/>
          <p:nvPr/>
        </p:nvSpPr>
        <p:spPr>
          <a:xfrm>
            <a:off x="361615" y="2045494"/>
            <a:ext cx="4731124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TVWS are “beachfront property” of the RF Spectrum </a:t>
            </a:r>
          </a:p>
          <a:p>
            <a:pPr algn="r"/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 FCC 2010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034" name="tower" descr="http://www.clipartbest.com/cliparts/RcG/6Gn/RcG6GnzRi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7" y="3657600"/>
            <a:ext cx="1746548" cy="22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rec" descr="http://laptopclipart.com/wp-content/uploads/2013/12/computer-clip-art-11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t="9358" r="8857" b="6833"/>
          <a:stretch/>
        </p:blipFill>
        <p:spPr bwMode="auto">
          <a:xfrm>
            <a:off x="7442968" y="5071627"/>
            <a:ext cx="1219001" cy="9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/>
          <p:cNvCxnSpPr/>
          <p:nvPr/>
        </p:nvCxnSpPr>
        <p:spPr>
          <a:xfrm>
            <a:off x="2254007" y="4693635"/>
            <a:ext cx="4878092" cy="923761"/>
          </a:xfrm>
          <a:prstGeom prst="line">
            <a:avLst/>
          </a:prstGeom>
          <a:ln w="31750">
            <a:solidFill>
              <a:srgbClr val="2D2DDC"/>
            </a:solidFill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254007" y="3923406"/>
            <a:ext cx="4878092" cy="923761"/>
          </a:xfrm>
          <a:prstGeom prst="line">
            <a:avLst/>
          </a:prstGeom>
          <a:ln w="31750">
            <a:solidFill>
              <a:srgbClr val="CC0000"/>
            </a:solidFill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254007" y="4308520"/>
            <a:ext cx="4878092" cy="923761"/>
          </a:xfrm>
          <a:prstGeom prst="line">
            <a:avLst/>
          </a:prstGeom>
          <a:ln w="31750">
            <a:solidFill>
              <a:srgbClr val="00FF00"/>
            </a:solidFill>
            <a:tailEnd type="triangle" w="lg" len="lg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25" name="Freespace"/>
          <p:cNvGrpSpPr/>
          <p:nvPr/>
        </p:nvGrpSpPr>
        <p:grpSpPr>
          <a:xfrm>
            <a:off x="1807534" y="5344633"/>
            <a:ext cx="2302741" cy="735093"/>
            <a:chOff x="1807534" y="5344633"/>
            <a:chExt cx="2302741" cy="735093"/>
          </a:xfrm>
        </p:grpSpPr>
        <p:sp>
          <p:nvSpPr>
            <p:cNvPr id="61" name="Rectangle 60"/>
            <p:cNvSpPr/>
            <p:nvPr/>
          </p:nvSpPr>
          <p:spPr>
            <a:xfrm>
              <a:off x="1807534" y="5344633"/>
              <a:ext cx="2302741" cy="735093"/>
            </a:xfrm>
            <a:prstGeom prst="rect">
              <a:avLst/>
            </a:prstGeom>
            <a:solidFill>
              <a:srgbClr val="5B9BD5"/>
            </a:solidFill>
            <a:ln w="15875">
              <a:solidFill>
                <a:schemeClr val="accent1">
                  <a:shade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43023" name="Picture 4302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124" y="5417351"/>
              <a:ext cx="2171561" cy="589656"/>
            </a:xfrm>
            <a:prstGeom prst="rect">
              <a:avLst/>
            </a:prstGeom>
          </p:spPr>
        </p:pic>
      </p:grpSp>
      <p:sp>
        <p:nvSpPr>
          <p:cNvPr id="43024" name="TextBox 43023"/>
          <p:cNvSpPr txBox="1"/>
          <p:nvPr/>
        </p:nvSpPr>
        <p:spPr>
          <a:xfrm rot="660000">
            <a:off x="3919942" y="3988945"/>
            <a:ext cx="19141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 </a:t>
            </a:r>
            <a:r>
              <a:rPr lang="en-US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dB/km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 rot="660000">
            <a:off x="3584647" y="4362236"/>
            <a:ext cx="200567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-x-10 </a:t>
            </a:r>
            <a:r>
              <a:rPr lang="en-US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dB/km</a:t>
            </a:r>
            <a:endParaRPr lang="en-US" sz="1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 rot="660000">
            <a:off x="3455070" y="4735526"/>
            <a:ext cx="20550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D2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-x-20 </a:t>
            </a:r>
            <a:r>
              <a:rPr lang="en-US" sz="1800" b="1" dirty="0" smtClean="0">
                <a:solidFill>
                  <a:srgbClr val="2D2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dB/km</a:t>
            </a:r>
            <a:endParaRPr lang="en-US" sz="1800" b="1" dirty="0">
              <a:solidFill>
                <a:srgbClr val="2D2D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9" name="Picture 8" descr="http://www.greenstrides.com/images-wp/insulated-concrete-form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2" r="4230"/>
          <a:stretch/>
        </p:blipFill>
        <p:spPr bwMode="auto">
          <a:xfrm>
            <a:off x="3945500" y="3539804"/>
            <a:ext cx="690793" cy="22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 rot="660000">
            <a:off x="5170466" y="4246120"/>
            <a:ext cx="19141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 </a:t>
            </a:r>
            <a:r>
              <a:rPr lang="en-US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dB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 rot="660000">
            <a:off x="4939946" y="4614648"/>
            <a:ext cx="200567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-x-7 </a:t>
            </a:r>
            <a:r>
              <a:rPr lang="en-US" sz="1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dB</a:t>
            </a:r>
            <a:endParaRPr lang="en-US" sz="1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 rot="660000">
            <a:off x="4772269" y="4983176"/>
            <a:ext cx="20550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D2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-x-33 </a:t>
            </a:r>
            <a:r>
              <a:rPr lang="en-US" sz="1800" b="1" dirty="0" smtClean="0">
                <a:solidFill>
                  <a:srgbClr val="2D2D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dB</a:t>
            </a:r>
            <a:endParaRPr lang="en-US" sz="1800" b="1" dirty="0">
              <a:solidFill>
                <a:srgbClr val="2D2D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7" name="beachfront"/>
          <p:cNvSpPr txBox="1"/>
          <p:nvPr/>
        </p:nvSpPr>
        <p:spPr>
          <a:xfrm>
            <a:off x="6265379" y="4187893"/>
            <a:ext cx="25323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Oneloa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Bay, Maui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8" name="maui"/>
          <p:cNvSpPr txBox="1"/>
          <p:nvPr/>
        </p:nvSpPr>
        <p:spPr>
          <a:xfrm>
            <a:off x="462815" y="1652875"/>
            <a:ext cx="265176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Maui – 144 MHz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9" name="houston"/>
          <p:cNvSpPr txBox="1"/>
          <p:nvPr/>
        </p:nvSpPr>
        <p:spPr>
          <a:xfrm>
            <a:off x="462815" y="1652875"/>
            <a:ext cx="265176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Houston – 6 MHz</a:t>
            </a:r>
            <a:endParaRPr lang="en-US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02939" y="1831185"/>
            <a:ext cx="2832992" cy="2351688"/>
            <a:chOff x="8440315" y="1790093"/>
            <a:chExt cx="2832992" cy="2351688"/>
          </a:xfrm>
        </p:grpSpPr>
        <p:pic>
          <p:nvPicPr>
            <p:cNvPr id="74" name="beach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0315" y="1790093"/>
              <a:ext cx="2832992" cy="2351688"/>
            </a:xfrm>
            <a:prstGeom prst="rect">
              <a:avLst/>
            </a:prstGeom>
          </p:spPr>
        </p:pic>
        <p:sp>
          <p:nvSpPr>
            <p:cNvPr id="64" name="Rectangle 63"/>
            <p:cNvSpPr/>
            <p:nvPr/>
          </p:nvSpPr>
          <p:spPr>
            <a:xfrm>
              <a:off x="8991600" y="2514599"/>
              <a:ext cx="1231192" cy="656691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beach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39" y="1831185"/>
            <a:ext cx="2832992" cy="2351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69043" y="2507351"/>
            <a:ext cx="2703914" cy="817798"/>
          </a:xfrm>
          <a:prstGeom prst="rect">
            <a:avLst/>
          </a:prstGeom>
          <a:noFill/>
          <a:ln w="38100">
            <a:solidFill>
              <a:srgbClr val="CC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/>
          </p:nvPr>
        </p:nvGraphicFramePr>
        <p:xfrm>
          <a:off x="2469611" y="4298527"/>
          <a:ext cx="3999044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99522"/>
                <a:gridCol w="1999522"/>
              </a:tblGrid>
              <a:tr h="3008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UHF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361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Better Propagation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Limited Spectrum</a:t>
                      </a:r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62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8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9" grpId="0" animBg="1"/>
      <p:bldP spid="27" grpId="0" animBg="1"/>
      <p:bldP spid="28" grpId="0" animBg="1"/>
      <p:bldP spid="28" grpId="1" animBg="1"/>
      <p:bldP spid="38" grpId="0"/>
      <p:bldP spid="39" grpId="0"/>
      <p:bldP spid="40" grpId="0"/>
      <p:bldP spid="47" grpId="0"/>
      <p:bldP spid="43024" grpId="0"/>
      <p:bldP spid="43024" grpId="1"/>
      <p:bldP spid="65" grpId="0"/>
      <p:bldP spid="65" grpId="1"/>
      <p:bldP spid="66" grpId="0"/>
      <p:bldP spid="66" grpId="1"/>
      <p:bldP spid="66" grpId="2"/>
      <p:bldP spid="70" grpId="0"/>
      <p:bldP spid="70" grpId="1"/>
      <p:bldP spid="71" grpId="0"/>
      <p:bldP spid="71" grpId="1"/>
      <p:bldP spid="72" grpId="0"/>
      <p:bldP spid="72" grpId="1"/>
      <p:bldP spid="77" grpId="0"/>
      <p:bldP spid="78" grpId="0"/>
      <p:bldP spid="78" grpId="1"/>
      <p:bldP spid="79" grpId="0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Scenario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gen_wl_cap_tx4_ax_0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pic>
        <p:nvPicPr>
          <p:cNvPr id="8" name="gen_wl_cap_tx4_w24_1"/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pic>
        <p:nvPicPr>
          <p:cNvPr id="9" name="gen_wl_cap_tx4_w24_2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pic>
        <p:nvPicPr>
          <p:cNvPr id="10" name="gen_wl_cap_tx4_w24_3"/>
          <p:cNvPicPr>
            <a:picLocks noChangeAspect="1"/>
          </p:cNvPicPr>
          <p:nvPr/>
        </p:nvPicPr>
        <p:blipFill>
          <a:blip r:link="rId6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pic>
        <p:nvPicPr>
          <p:cNvPr id="11" name="gen_wl_cap_tx4_w24_4"/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pic>
        <p:nvPicPr>
          <p:cNvPr id="12" name="gen_wl_cap_tx4_w24_5"/>
          <p:cNvPicPr>
            <a:picLocks noChangeAspect="1"/>
          </p:cNvPicPr>
          <p:nvPr/>
        </p:nvPicPr>
        <p:blipFill>
          <a:blip r:link="rId8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pic>
        <p:nvPicPr>
          <p:cNvPr id="13" name="gen_wl_cap_tx4_w24_6"/>
          <p:cNvPicPr>
            <a:picLocks noChangeAspect="1"/>
          </p:cNvPicPr>
          <p:nvPr/>
        </p:nvPicPr>
        <p:blipFill>
          <a:blip r:link="rId9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pic>
        <p:nvPicPr>
          <p:cNvPr id="14" name="gen_wl_cap_tx4_u_7"/>
          <p:cNvPicPr>
            <a:picLocks noChangeAspect="1"/>
          </p:cNvPicPr>
          <p:nvPr/>
        </p:nvPicPr>
        <p:blipFill>
          <a:blip r:link="rId10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pic>
        <p:nvPicPr>
          <p:cNvPr id="15" name="gen_wl_cap_tx4_u_8"/>
          <p:cNvPicPr>
            <a:picLocks noChangeAspect="1"/>
          </p:cNvPicPr>
          <p:nvPr/>
        </p:nvPicPr>
        <p:blipFill>
          <a:blip r:link="rId11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pic>
        <p:nvPicPr>
          <p:cNvPr id="16" name="gen_wl_cap_tx4_u_9"/>
          <p:cNvPicPr>
            <a:picLocks noChangeAspect="1"/>
          </p:cNvPicPr>
          <p:nvPr/>
        </p:nvPicPr>
        <p:blipFill>
          <a:blip r:link="rId12"/>
          <a:stretch>
            <a:fillRect/>
          </a:stretch>
        </p:blipFill>
        <p:spPr>
          <a:xfrm>
            <a:off x="4167804" y="762000"/>
            <a:ext cx="5204796" cy="3481081"/>
          </a:xfrm>
          <a:prstGeom prst="rect">
            <a:avLst/>
          </a:prstGeom>
        </p:spPr>
      </p:pic>
      <p:sp>
        <p:nvSpPr>
          <p:cNvPr id="23" name="24T"/>
          <p:cNvSpPr txBox="1"/>
          <p:nvPr/>
        </p:nvSpPr>
        <p:spPr>
          <a:xfrm>
            <a:off x="6223484" y="4168809"/>
            <a:ext cx="11307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2.4GHz</a:t>
            </a:r>
            <a:endParaRPr lang="en-U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uhfT"/>
          <p:cNvSpPr txBox="1"/>
          <p:nvPr/>
        </p:nvSpPr>
        <p:spPr>
          <a:xfrm>
            <a:off x="4929804" y="4138031"/>
            <a:ext cx="9279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UHF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58T"/>
          <p:cNvSpPr txBox="1"/>
          <p:nvPr/>
        </p:nvSpPr>
        <p:spPr>
          <a:xfrm>
            <a:off x="7719964" y="4168809"/>
            <a:ext cx="11307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5.8GHz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510" y="898979"/>
            <a:ext cx="4153294" cy="4358821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Sum capacity peaks at 4x3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[9] 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Aryafar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2010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Propagation of 5.8 GHz diminishes performance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Recall UHF user separability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Propagation through obstacles should reduce multi-path</a:t>
            </a:r>
          </a:p>
          <a:p>
            <a:pPr fontAlgn="auto">
              <a:spcAft>
                <a:spcPts val="0"/>
              </a:spcAft>
            </a:pPr>
            <a:r>
              <a:rPr lang="en-US" i="1" dirty="0" smtClean="0"/>
              <a:t>Equivalent capacity to 2.4GHz</a:t>
            </a:r>
          </a:p>
          <a:p>
            <a:pPr fontAlgn="auto">
              <a:spcAft>
                <a:spcPts val="0"/>
              </a:spcAft>
            </a:pPr>
            <a:r>
              <a:rPr lang="en-US" i="1" dirty="0" smtClean="0"/>
              <a:t>Increasing </a:t>
            </a:r>
            <a:r>
              <a:rPr lang="en-US" i="1" dirty="0" err="1" smtClean="0"/>
              <a:t>Tx</a:t>
            </a:r>
            <a:r>
              <a:rPr lang="en-US" i="1" dirty="0" smtClean="0"/>
              <a:t> Distance would show larger performance gain over 2.4GHz</a:t>
            </a:r>
            <a:endParaRPr lang="en-US" i="1" dirty="0"/>
          </a:p>
        </p:txBody>
      </p:sp>
      <p:sp>
        <p:nvSpPr>
          <p:cNvPr id="28" name="Content Placeholder 7"/>
          <p:cNvSpPr txBox="1">
            <a:spLocks/>
          </p:cNvSpPr>
          <p:nvPr/>
        </p:nvSpPr>
        <p:spPr>
          <a:xfrm>
            <a:off x="47863" y="5087270"/>
            <a:ext cx="9048274" cy="85633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400" b="1" i="1" dirty="0" smtClean="0">
                <a:solidFill>
                  <a:srgbClr val="023969"/>
                </a:solidFill>
              </a:rPr>
              <a:t>No spectral efficiency penalty for lower frequency </a:t>
            </a:r>
          </a:p>
        </p:txBody>
      </p:sp>
    </p:spTree>
    <p:extLst>
      <p:ext uri="{BB962C8B-B14F-4D97-AF65-F5344CB8AC3E}">
        <p14:creationId xmlns:p14="http://schemas.microsoft.com/office/powerpoint/2010/main" val="403318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6" y="780143"/>
            <a:ext cx="4840514" cy="5576207"/>
          </a:xfrm>
        </p:spPr>
        <p:txBody>
          <a:bodyPr rIns="0">
            <a:normAutofit/>
          </a:bodyPr>
          <a:lstStyle/>
          <a:p>
            <a:r>
              <a:rPr lang="en-US" sz="2800" i="1" dirty="0">
                <a:solidFill>
                  <a:srgbClr val="7030A0"/>
                </a:solidFill>
              </a:rPr>
              <a:t>Will UHF propagation allow for user separation</a:t>
            </a:r>
            <a:r>
              <a:rPr lang="en-US" sz="2800" i="1" dirty="0" smtClean="0">
                <a:solidFill>
                  <a:srgbClr val="7030A0"/>
                </a:solidFill>
              </a:rPr>
              <a:t>?</a:t>
            </a:r>
            <a:endParaRPr lang="en-US" sz="2800" dirty="0" smtClean="0"/>
          </a:p>
          <a:p>
            <a:pPr lvl="1"/>
            <a:r>
              <a:rPr lang="en-US" sz="2400" dirty="0" smtClean="0"/>
              <a:t>Previous </a:t>
            </a:r>
            <a:r>
              <a:rPr lang="en-US" sz="2400" dirty="0"/>
              <a:t>c</a:t>
            </a:r>
            <a:r>
              <a:rPr lang="en-US" sz="2400" dirty="0" smtClean="0"/>
              <a:t>apacity results confirm</a:t>
            </a:r>
          </a:p>
          <a:p>
            <a:pPr lvl="1"/>
            <a:r>
              <a:rPr lang="en-US" sz="2400" dirty="0" smtClean="0"/>
              <a:t>Verify with Condition Number</a:t>
            </a:r>
          </a:p>
          <a:p>
            <a:pPr lvl="1"/>
            <a:r>
              <a:rPr lang="en-US" sz="2400" dirty="0" smtClean="0"/>
              <a:t>Similar H matrix conditioning yields similar capacity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Models: </a:t>
            </a:r>
            <a:r>
              <a:rPr lang="en-US" sz="2400" b="1" dirty="0" smtClean="0"/>
              <a:t>Indoor</a:t>
            </a:r>
            <a:r>
              <a:rPr lang="en-US" sz="2400" dirty="0" smtClean="0"/>
              <a:t> 5.8 GHz and </a:t>
            </a:r>
            <a:r>
              <a:rPr lang="en-US" sz="2400" b="1" dirty="0" smtClean="0"/>
              <a:t>Outdoor </a:t>
            </a:r>
            <a:r>
              <a:rPr lang="en-US" sz="2400" dirty="0" smtClean="0"/>
              <a:t> UHF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24T"/>
          <p:cNvSpPr txBox="1"/>
          <p:nvPr/>
        </p:nvSpPr>
        <p:spPr>
          <a:xfrm>
            <a:off x="6594073" y="4095690"/>
            <a:ext cx="113070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2.4GHz</a:t>
            </a:r>
            <a:endParaRPr lang="en-US" sz="25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uhfT"/>
          <p:cNvSpPr txBox="1"/>
          <p:nvPr/>
        </p:nvSpPr>
        <p:spPr>
          <a:xfrm>
            <a:off x="5440947" y="4064913"/>
            <a:ext cx="927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UHF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58T"/>
          <p:cNvSpPr txBox="1"/>
          <p:nvPr/>
        </p:nvSpPr>
        <p:spPr>
          <a:xfrm>
            <a:off x="7949999" y="4095690"/>
            <a:ext cx="113070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5.8GHz</a:t>
            </a:r>
            <a:endParaRPr lang="en-US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gen_indoor_dc_ax_0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4876800" y="1099910"/>
            <a:ext cx="4495800" cy="3006889"/>
          </a:xfrm>
          <a:prstGeom prst="rect">
            <a:avLst/>
          </a:prstGeom>
        </p:spPr>
      </p:pic>
      <p:pic>
        <p:nvPicPr>
          <p:cNvPr id="14" name="gen_indoor_dc_w2458_1"/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4876800" y="1099910"/>
            <a:ext cx="4495800" cy="3006889"/>
          </a:xfrm>
          <a:prstGeom prst="rect">
            <a:avLst/>
          </a:prstGeom>
        </p:spPr>
      </p:pic>
      <p:pic>
        <p:nvPicPr>
          <p:cNvPr id="15" name="gen_indoor_dc_u2458_2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4876800" y="1099910"/>
            <a:ext cx="4495800" cy="3006889"/>
          </a:xfrm>
          <a:prstGeom prst="rect">
            <a:avLst/>
          </a:prstGeom>
        </p:spPr>
      </p:pic>
      <p:sp>
        <p:nvSpPr>
          <p:cNvPr id="17" name="Content Placeholder 7"/>
          <p:cNvSpPr txBox="1">
            <a:spLocks/>
          </p:cNvSpPr>
          <p:nvPr/>
        </p:nvSpPr>
        <p:spPr>
          <a:xfrm>
            <a:off x="4343400" y="4648200"/>
            <a:ext cx="4800600" cy="155477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b="1" i="1" dirty="0" smtClean="0">
                <a:solidFill>
                  <a:srgbClr val="023969"/>
                </a:solidFill>
              </a:rPr>
              <a:t>User separability is Environment Dependent, not band dependent  </a:t>
            </a:r>
          </a:p>
        </p:txBody>
      </p:sp>
      <p:pic>
        <p:nvPicPr>
          <p:cNvPr id="18" name="dc_58_uh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7" y="3177714"/>
            <a:ext cx="3502553" cy="220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6" y="780143"/>
            <a:ext cx="4840514" cy="5576207"/>
          </a:xfrm>
        </p:spPr>
        <p:txBody>
          <a:bodyPr rIns="0">
            <a:normAutofit fontScale="92500" lnSpcReduction="10000"/>
          </a:bodyPr>
          <a:lstStyle/>
          <a:p>
            <a:pPr marL="233363" indent="-233363"/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Does the UHF MU-MIMO channel actually stay stable?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400" dirty="0" smtClean="0"/>
              <a:t>Successful BF confirms</a:t>
            </a:r>
          </a:p>
          <a:p>
            <a:pPr lvl="2"/>
            <a:r>
              <a:rPr lang="en-US" sz="2200" dirty="0" err="1" smtClean="0"/>
              <a:t>Atleast</a:t>
            </a:r>
            <a:r>
              <a:rPr lang="en-US" sz="2200" dirty="0" smtClean="0"/>
              <a:t> for </a:t>
            </a:r>
            <a:r>
              <a:rPr lang="en-US" sz="2200" dirty="0" err="1" smtClean="0"/>
              <a:t>WARPLab</a:t>
            </a:r>
            <a:r>
              <a:rPr lang="en-US" sz="2200" dirty="0" smtClean="0"/>
              <a:t> latency</a:t>
            </a:r>
          </a:p>
          <a:p>
            <a:pPr lvl="1"/>
            <a:r>
              <a:rPr lang="en-US" sz="2400" dirty="0" smtClean="0"/>
              <a:t>Verify with Temporal Correlation</a:t>
            </a:r>
          </a:p>
          <a:p>
            <a:pPr lvl="1"/>
            <a:r>
              <a:rPr lang="en-US" sz="2400" dirty="0" smtClean="0"/>
              <a:t>UHF: low channel variability even </a:t>
            </a:r>
            <a:r>
              <a:rPr lang="en-US" sz="2400" dirty="0"/>
              <a:t>at </a:t>
            </a:r>
            <a:r>
              <a:rPr lang="en-US" sz="2400" i="1" dirty="0"/>
              <a:t>802.11 Beacon Interval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Models: </a:t>
            </a:r>
            <a:r>
              <a:rPr lang="en-US" sz="2400" b="1" dirty="0" smtClean="0"/>
              <a:t>Indoor</a:t>
            </a:r>
            <a:r>
              <a:rPr lang="en-US" sz="2400" dirty="0" smtClean="0"/>
              <a:t> 5.8 GHz and </a:t>
            </a:r>
            <a:r>
              <a:rPr lang="en-US" sz="2400" b="1" dirty="0" smtClean="0"/>
              <a:t>Outdoor </a:t>
            </a:r>
            <a:r>
              <a:rPr lang="en-US" sz="2400" dirty="0" smtClean="0"/>
              <a:t> UHF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24T"/>
          <p:cNvSpPr txBox="1"/>
          <p:nvPr/>
        </p:nvSpPr>
        <p:spPr>
          <a:xfrm>
            <a:off x="6594073" y="4400490"/>
            <a:ext cx="11307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2.4GHz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uhfT"/>
          <p:cNvSpPr txBox="1"/>
          <p:nvPr/>
        </p:nvSpPr>
        <p:spPr>
          <a:xfrm>
            <a:off x="5440947" y="4369713"/>
            <a:ext cx="9279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UHF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58T"/>
          <p:cNvSpPr txBox="1"/>
          <p:nvPr/>
        </p:nvSpPr>
        <p:spPr>
          <a:xfrm>
            <a:off x="7949999" y="4400490"/>
            <a:ext cx="11307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5.8GHz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4419600" y="4876800"/>
            <a:ext cx="4800600" cy="132617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b="1" i="1" dirty="0" smtClean="0">
                <a:solidFill>
                  <a:srgbClr val="023969"/>
                </a:solidFill>
              </a:rPr>
              <a:t>Channel variability </a:t>
            </a:r>
            <a:r>
              <a:rPr lang="en-US" sz="3200" b="1" i="1" u="sng" dirty="0" smtClean="0">
                <a:solidFill>
                  <a:srgbClr val="023969"/>
                </a:solidFill>
              </a:rPr>
              <a:t>is</a:t>
            </a:r>
            <a:r>
              <a:rPr lang="en-US" sz="3200" b="1" i="1" dirty="0" smtClean="0">
                <a:solidFill>
                  <a:srgbClr val="023969"/>
                </a:solidFill>
              </a:rPr>
              <a:t> band dependent  </a:t>
            </a:r>
          </a:p>
        </p:txBody>
      </p:sp>
      <p:pic>
        <p:nvPicPr>
          <p:cNvPr id="7" name="gen_indoor_tc_ax_0"/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  <p:pic>
        <p:nvPicPr>
          <p:cNvPr id="8" name="gen_indoor_tc_t9_1"/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  <p:pic>
        <p:nvPicPr>
          <p:cNvPr id="9" name="gen_indoor_tc_t92458_2"/>
          <p:cNvPicPr>
            <a:picLocks noChangeAspect="1"/>
          </p:cNvPicPr>
          <p:nvPr/>
        </p:nvPicPr>
        <p:blipFill>
          <a:blip r:link="rId5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  <p:pic>
        <p:nvPicPr>
          <p:cNvPr id="19" name="gen_indoor_tc_t9u2458_3"/>
          <p:cNvPicPr>
            <a:picLocks noChangeAspect="1"/>
          </p:cNvPicPr>
          <p:nvPr/>
        </p:nvPicPr>
        <p:blipFill>
          <a:blip r:link="rId6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  <p:pic>
        <p:nvPicPr>
          <p:cNvPr id="20" name="gen_indoor_tc_t9u2458bea_4"/>
          <p:cNvPicPr>
            <a:picLocks noChangeAspect="1"/>
          </p:cNvPicPr>
          <p:nvPr/>
        </p:nvPicPr>
        <p:blipFill>
          <a:blip r:link="rId7"/>
          <a:stretch>
            <a:fillRect/>
          </a:stretch>
        </p:blipFill>
        <p:spPr>
          <a:xfrm>
            <a:off x="4876801" y="1311859"/>
            <a:ext cx="4572000" cy="3057854"/>
          </a:xfrm>
          <a:prstGeom prst="rect">
            <a:avLst/>
          </a:prstGeom>
        </p:spPr>
      </p:pic>
      <p:pic>
        <p:nvPicPr>
          <p:cNvPr id="22" name="tc_58_9_uh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9" y="3012071"/>
            <a:ext cx="3566791" cy="22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Indoor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85837"/>
            <a:ext cx="7886700" cy="4957763"/>
          </a:xfrm>
        </p:spPr>
        <p:txBody>
          <a:bodyPr/>
          <a:lstStyle/>
          <a:p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Relevance of MU-MIMO channel stability for protocol design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MU-MIMO provides spectral efficiency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Setup/overhead for transmission?</a:t>
            </a:r>
          </a:p>
          <a:p>
            <a:pPr lvl="1"/>
            <a:endParaRPr lang="en-US" sz="2400" dirty="0">
              <a:solidFill>
                <a:prstClr val="black"/>
              </a:solidFill>
            </a:endParaRPr>
          </a:p>
          <a:p>
            <a:pPr lvl="1"/>
            <a:endParaRPr lang="en-US" sz="2400" dirty="0" smtClean="0">
              <a:solidFill>
                <a:prstClr val="black"/>
              </a:solidFill>
            </a:endParaRPr>
          </a:p>
          <a:p>
            <a:pPr lvl="1"/>
            <a:endParaRPr lang="en-US" sz="2400" dirty="0">
              <a:solidFill>
                <a:prstClr val="black"/>
              </a:solidFill>
            </a:endParaRPr>
          </a:p>
          <a:p>
            <a:pPr lvl="1"/>
            <a:endParaRPr lang="en-US" sz="2400" dirty="0" smtClean="0">
              <a:solidFill>
                <a:prstClr val="black"/>
              </a:solidFill>
            </a:endParaRPr>
          </a:p>
          <a:p>
            <a:pPr lvl="1"/>
            <a:endParaRPr lang="en-US" sz="24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Less channel variability -&gt; </a:t>
            </a:r>
            <a:r>
              <a:rPr lang="en-US" sz="2400" i="1" dirty="0" smtClean="0">
                <a:solidFill>
                  <a:prstClr val="black"/>
                </a:solidFill>
              </a:rPr>
              <a:t>less per packet sounding</a:t>
            </a:r>
          </a:p>
          <a:p>
            <a:pPr marL="457200" lvl="1" indent="0">
              <a:buNone/>
            </a:pPr>
            <a:endParaRPr lang="en-US" sz="2400" i="1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4" y="2276680"/>
            <a:ext cx="8365787" cy="11430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94983" y="1893139"/>
            <a:ext cx="396617" cy="172650"/>
            <a:chOff x="5086247" y="4493832"/>
            <a:chExt cx="868852" cy="378217"/>
          </a:xfrm>
        </p:grpSpPr>
        <p:sp>
          <p:nvSpPr>
            <p:cNvPr id="10" name="Rectangle 9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00" dirty="0"/>
            </a:p>
          </p:txBody>
        </p:sp>
        <p:sp>
          <p:nvSpPr>
            <p:cNvPr id="12" name="Isosceles Triangle 11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 flipH="1">
            <a:off x="8213983" y="2390703"/>
            <a:ext cx="396617" cy="172650"/>
            <a:chOff x="746907" y="2355527"/>
            <a:chExt cx="868853" cy="378217"/>
          </a:xfrm>
        </p:grpSpPr>
        <p:sp>
          <p:nvSpPr>
            <p:cNvPr id="14" name="Rectangle 13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Snip Same Side Corner Rectangle 14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00" dirty="0"/>
            </a:p>
          </p:txBody>
        </p:sp>
        <p:sp>
          <p:nvSpPr>
            <p:cNvPr id="16" name="Isosceles Triangle 15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8366383" y="1278359"/>
            <a:ext cx="396617" cy="172650"/>
            <a:chOff x="5163843" y="3831776"/>
            <a:chExt cx="868852" cy="378217"/>
          </a:xfrm>
        </p:grpSpPr>
        <p:sp>
          <p:nvSpPr>
            <p:cNvPr id="18" name="Rectangle 17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00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7733890" y="1364682"/>
            <a:ext cx="671776" cy="589149"/>
            <a:chOff x="3399281" y="4292712"/>
            <a:chExt cx="1440843" cy="1382393"/>
          </a:xfrm>
        </p:grpSpPr>
        <p:cxnSp>
          <p:nvCxnSpPr>
            <p:cNvPr id="22" name="Straight Arrow Connector 21"/>
            <p:cNvCxnSpPr>
              <a:stCxn id="43" idx="1"/>
              <a:endCxn id="20" idx="1"/>
            </p:cNvCxnSpPr>
            <p:nvPr/>
          </p:nvCxnSpPr>
          <p:spPr>
            <a:xfrm flipV="1">
              <a:off x="3399281" y="4292712"/>
              <a:ext cx="1440843" cy="1014347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4" idx="1"/>
              <a:endCxn id="20" idx="1"/>
            </p:cNvCxnSpPr>
            <p:nvPr/>
          </p:nvCxnSpPr>
          <p:spPr>
            <a:xfrm flipV="1">
              <a:off x="3399281" y="4292712"/>
              <a:ext cx="1440843" cy="119837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5" idx="1"/>
              <a:endCxn id="20" idx="1"/>
            </p:cNvCxnSpPr>
            <p:nvPr/>
          </p:nvCxnSpPr>
          <p:spPr>
            <a:xfrm flipV="1">
              <a:off x="3399281" y="4292712"/>
              <a:ext cx="1440843" cy="138239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733890" y="1796977"/>
            <a:ext cx="900376" cy="182485"/>
            <a:chOff x="3398856" y="4158363"/>
            <a:chExt cx="1940210" cy="399767"/>
          </a:xfrm>
        </p:grpSpPr>
        <p:cxnSp>
          <p:nvCxnSpPr>
            <p:cNvPr id="27" name="Straight Arrow Connector 26"/>
            <p:cNvCxnSpPr>
              <a:stCxn id="43" idx="1"/>
              <a:endCxn id="12" idx="1"/>
            </p:cNvCxnSpPr>
            <p:nvPr/>
          </p:nvCxnSpPr>
          <p:spPr>
            <a:xfrm>
              <a:off x="3398856" y="4158363"/>
              <a:ext cx="1940210" cy="39976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44" idx="1"/>
              <a:endCxn id="12" idx="1"/>
            </p:cNvCxnSpPr>
            <p:nvPr/>
          </p:nvCxnSpPr>
          <p:spPr>
            <a:xfrm>
              <a:off x="3398856" y="4330172"/>
              <a:ext cx="1940210" cy="22795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45" idx="1"/>
              <a:endCxn id="12" idx="1"/>
            </p:cNvCxnSpPr>
            <p:nvPr/>
          </p:nvCxnSpPr>
          <p:spPr>
            <a:xfrm>
              <a:off x="3398856" y="4501981"/>
              <a:ext cx="1940210" cy="5614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7733889" y="1796977"/>
            <a:ext cx="519377" cy="680049"/>
            <a:chOff x="3399137" y="4159079"/>
            <a:chExt cx="1115674" cy="1397402"/>
          </a:xfrm>
        </p:grpSpPr>
        <p:cxnSp>
          <p:nvCxnSpPr>
            <p:cNvPr id="32" name="Straight Arrow Connector 31"/>
            <p:cNvCxnSpPr>
              <a:stCxn id="43" idx="1"/>
              <a:endCxn id="16" idx="1"/>
            </p:cNvCxnSpPr>
            <p:nvPr/>
          </p:nvCxnSpPr>
          <p:spPr>
            <a:xfrm>
              <a:off x="3399137" y="4159079"/>
              <a:ext cx="1115672" cy="1397402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44" idx="1"/>
              <a:endCxn id="16" idx="1"/>
            </p:cNvCxnSpPr>
            <p:nvPr/>
          </p:nvCxnSpPr>
          <p:spPr>
            <a:xfrm>
              <a:off x="3399139" y="4320235"/>
              <a:ext cx="1115672" cy="1236246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5" idx="1"/>
              <a:endCxn id="16" idx="1"/>
            </p:cNvCxnSpPr>
            <p:nvPr/>
          </p:nvCxnSpPr>
          <p:spPr>
            <a:xfrm>
              <a:off x="3399139" y="4481391"/>
              <a:ext cx="1115672" cy="107509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>
            <a:spLocks noChangeAspect="1"/>
          </p:cNvSpPr>
          <p:nvPr/>
        </p:nvSpPr>
        <p:spPr>
          <a:xfrm rot="19587709">
            <a:off x="7412407" y="1521926"/>
            <a:ext cx="1179871" cy="278821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60000">
            <a:off x="7318636" y="1848680"/>
            <a:ext cx="1448077" cy="237819"/>
          </a:xfrm>
          <a:prstGeom prst="ellipse">
            <a:avLst/>
          </a:pr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2700674">
            <a:off x="7332573" y="1989779"/>
            <a:ext cx="1081506" cy="31322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7232083" y="1714084"/>
            <a:ext cx="537400" cy="321608"/>
            <a:chOff x="1657350" y="4295968"/>
            <a:chExt cx="1177261" cy="704533"/>
          </a:xfrm>
        </p:grpSpPr>
        <p:sp>
          <p:nvSpPr>
            <p:cNvPr id="40" name="Rectangle 39"/>
            <p:cNvSpPr/>
            <p:nvPr/>
          </p:nvSpPr>
          <p:spPr>
            <a:xfrm>
              <a:off x="1657350" y="4295968"/>
              <a:ext cx="962690" cy="704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Snip Same Side Corner Rectangle 40"/>
            <p:cNvSpPr/>
            <p:nvPr/>
          </p:nvSpPr>
          <p:spPr>
            <a:xfrm rot="5400000">
              <a:off x="2375061" y="4540951"/>
              <a:ext cx="704526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100" dirty="0"/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7692837" y="1769608"/>
            <a:ext cx="54738" cy="211592"/>
            <a:chOff x="917340" y="1009485"/>
            <a:chExt cx="64008" cy="247426"/>
          </a:xfrm>
        </p:grpSpPr>
        <p:sp>
          <p:nvSpPr>
            <p:cNvPr id="43" name="Isosceles Triangle 42"/>
            <p:cNvSpPr/>
            <p:nvPr/>
          </p:nvSpPr>
          <p:spPr>
            <a:xfrm rot="10800000">
              <a:off x="917340" y="1009485"/>
              <a:ext cx="64008" cy="64008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917340" y="1101194"/>
              <a:ext cx="64008" cy="64008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45" name="Isosceles Triangle 44"/>
            <p:cNvSpPr/>
            <p:nvPr/>
          </p:nvSpPr>
          <p:spPr>
            <a:xfrm rot="10800000">
              <a:off x="917340" y="1192903"/>
              <a:ext cx="64008" cy="64008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67542" y="3481627"/>
            <a:ext cx="1524000" cy="304800"/>
            <a:chOff x="4876800" y="2057400"/>
            <a:chExt cx="2286000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317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31750"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219450" y="3481627"/>
            <a:ext cx="4171950" cy="304800"/>
            <a:chOff x="4876800" y="2057400"/>
            <a:chExt cx="2286000" cy="3048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4876800" y="2209800"/>
              <a:ext cx="2286000" cy="0"/>
            </a:xfrm>
            <a:prstGeom prst="line">
              <a:avLst/>
            </a:prstGeom>
            <a:ln w="317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876800" y="2057400"/>
              <a:ext cx="0" cy="304800"/>
            </a:xfrm>
            <a:prstGeom prst="line">
              <a:avLst/>
            </a:prstGeom>
            <a:ln w="317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162800" y="2057400"/>
              <a:ext cx="0" cy="304800"/>
            </a:xfrm>
            <a:prstGeom prst="line">
              <a:avLst/>
            </a:prstGeom>
            <a:ln w="31750"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1687286" y="3757136"/>
            <a:ext cx="1309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SOUND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(500us)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75414" y="3757136"/>
            <a:ext cx="1877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TRANSMIT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(1300us)</a:t>
            </a: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1460319" y="1970055"/>
            <a:ext cx="1737360" cy="1645920"/>
          </a:xfrm>
          <a:prstGeom prst="mathMultiply">
            <a:avLst>
              <a:gd name="adj1" fmla="val 7647"/>
            </a:avLst>
          </a:prstGeom>
          <a:solidFill>
            <a:srgbClr val="F321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ontent Placeholder 7"/>
          <p:cNvSpPr txBox="1">
            <a:spLocks/>
          </p:cNvSpPr>
          <p:nvPr/>
        </p:nvSpPr>
        <p:spPr>
          <a:xfrm>
            <a:off x="1436319" y="5105400"/>
            <a:ext cx="7239000" cy="86467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200" b="1" i="1" dirty="0" smtClean="0">
                <a:solidFill>
                  <a:srgbClr val="023969"/>
                </a:solidFill>
              </a:rPr>
              <a:t>UHF allows for the gains of MU-MIMO with significantly less protocol overhead</a:t>
            </a:r>
          </a:p>
        </p:txBody>
      </p:sp>
    </p:spTree>
    <p:extLst>
      <p:ext uri="{BB962C8B-B14F-4D97-AF65-F5344CB8AC3E}">
        <p14:creationId xmlns:p14="http://schemas.microsoft.com/office/powerpoint/2010/main" val="375737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56" grpId="0"/>
      <p:bldP spid="57" grpId="0"/>
      <p:bldP spid="58" grpId="0" animBg="1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open UHF-MU-MIMO platform for side-by-side comparisons of UHF/2.4GHz/5GHz bands</a:t>
            </a:r>
          </a:p>
          <a:p>
            <a:endParaRPr lang="en-US" dirty="0" smtClean="0"/>
          </a:p>
          <a:p>
            <a:r>
              <a:rPr lang="en-US" dirty="0" smtClean="0"/>
              <a:t>WURC: </a:t>
            </a:r>
          </a:p>
          <a:p>
            <a:endParaRPr lang="en-US" dirty="0" smtClean="0"/>
          </a:p>
          <a:p>
            <a:r>
              <a:rPr lang="en-US" dirty="0" smtClean="0"/>
              <a:t>Our experiments confirm that UHF-band MU-MIMO exhibits decreased channel variability; however, they show that user separability is equivalent to 2.4/5GHz.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Variability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dirty="0" smtClean="0"/>
              <a:t>&gt; Band dependent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Separability</a:t>
            </a:r>
            <a:r>
              <a:rPr lang="en-US" dirty="0" smtClean="0"/>
              <a:t>-&gt; Environment dependent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Thus, UHF-MU-MIMO leverages benefits of decreased channel variability (lower sounding rate) without suffering from decreased user separability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9A35-1ED6-4B14-B150-51874ED5EBDA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46650" y="1753269"/>
            <a:ext cx="541470" cy="84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21393" y="908073"/>
            <a:ext cx="5617407" cy="124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u="sng" dirty="0" smtClean="0">
                <a:solidFill>
                  <a:srgbClr val="023969"/>
                </a:solidFill>
              </a:rPr>
              <a:t>MU-MIMO</a:t>
            </a:r>
            <a:r>
              <a:rPr lang="en-US" sz="2900" b="1" dirty="0" smtClean="0">
                <a:solidFill>
                  <a:srgbClr val="023969"/>
                </a:solidFill>
              </a:rPr>
              <a:t>: </a:t>
            </a:r>
            <a:r>
              <a:rPr lang="en-US" sz="2900" b="1" dirty="0" err="1" smtClean="0">
                <a:solidFill>
                  <a:srgbClr val="023969"/>
                </a:solidFill>
              </a:rPr>
              <a:t>Precoding</a:t>
            </a:r>
            <a:r>
              <a:rPr lang="en-US" sz="2900" b="1" dirty="0" smtClean="0">
                <a:solidFill>
                  <a:srgbClr val="023969"/>
                </a:solidFill>
              </a:rPr>
              <a:t> technique that enables multi-antenna devices to transmit parallel streams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133095" y="1073044"/>
            <a:ext cx="1632696" cy="844122"/>
            <a:chOff x="2498267" y="2231482"/>
            <a:chExt cx="2824199" cy="1460141"/>
          </a:xfrm>
        </p:grpSpPr>
        <p:sp>
          <p:nvSpPr>
            <p:cNvPr id="9" name="Oval 8"/>
            <p:cNvSpPr/>
            <p:nvPr/>
          </p:nvSpPr>
          <p:spPr>
            <a:xfrm rot="20691230">
              <a:off x="2521155" y="2231482"/>
              <a:ext cx="2801311" cy="701852"/>
            </a:xfrm>
            <a:prstGeom prst="ellipse">
              <a:avLst/>
            </a:prstGeom>
            <a:solidFill>
              <a:srgbClr val="91BCE3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1314667">
              <a:off x="2665585" y="2759355"/>
              <a:ext cx="2283989" cy="548379"/>
            </a:xfrm>
            <a:prstGeom prst="ellipse">
              <a:avLst/>
            </a:prstGeom>
            <a:solidFill>
              <a:srgbClr val="91BCE3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1063048">
              <a:off x="2498267" y="3149779"/>
              <a:ext cx="1754894" cy="541844"/>
            </a:xfrm>
            <a:prstGeom prst="ellipse">
              <a:avLst/>
            </a:prstGeom>
            <a:solidFill>
              <a:srgbClr val="91BCE3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 rot="20691230">
            <a:off x="7236600" y="1150185"/>
            <a:ext cx="1327387" cy="299645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 rot="21314667">
            <a:off x="7236233" y="1414229"/>
            <a:ext cx="1082257" cy="230702"/>
          </a:xfrm>
          <a:prstGeom prst="ellipse">
            <a:avLst/>
          </a:pr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Oval 13"/>
          <p:cNvSpPr/>
          <p:nvPr/>
        </p:nvSpPr>
        <p:spPr>
          <a:xfrm rot="1063048">
            <a:off x="7225376" y="1663869"/>
            <a:ext cx="831548" cy="199943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60185" y="1316137"/>
            <a:ext cx="680586" cy="407297"/>
            <a:chOff x="-155619" y="1803915"/>
            <a:chExt cx="1177261" cy="704533"/>
          </a:xfrm>
        </p:grpSpPr>
        <p:grpSp>
          <p:nvGrpSpPr>
            <p:cNvPr id="16" name="Group 15"/>
            <p:cNvGrpSpPr/>
            <p:nvPr/>
          </p:nvGrpSpPr>
          <p:grpSpPr>
            <a:xfrm>
              <a:off x="-155619" y="1803915"/>
              <a:ext cx="1177261" cy="704533"/>
              <a:chOff x="1657350" y="4295968"/>
              <a:chExt cx="1177261" cy="70453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Snip Same Side Corner Rectangle 22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39792" y="1838513"/>
              <a:ext cx="119912" cy="635331"/>
              <a:chOff x="917340" y="1009485"/>
              <a:chExt cx="64008" cy="339135"/>
            </a:xfrm>
          </p:grpSpPr>
          <p:sp>
            <p:nvSpPr>
              <p:cNvPr id="18" name="Isosceles Triangle 17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Right Arrow 23"/>
          <p:cNvSpPr/>
          <p:nvPr/>
        </p:nvSpPr>
        <p:spPr>
          <a:xfrm>
            <a:off x="6305550" y="1248994"/>
            <a:ext cx="399973" cy="178694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6305550" y="1444071"/>
            <a:ext cx="399973" cy="178694"/>
          </a:xfrm>
          <a:prstGeom prst="rightArrow">
            <a:avLst/>
          </a:prstGeom>
          <a:solidFill>
            <a:srgbClr val="CB0F13"/>
          </a:solidFill>
          <a:ln>
            <a:solidFill>
              <a:srgbClr val="8C0A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309764" y="1632670"/>
            <a:ext cx="399973" cy="178694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222110" y="1389003"/>
            <a:ext cx="502292" cy="218651"/>
            <a:chOff x="8197934" y="2430585"/>
            <a:chExt cx="868852" cy="378217"/>
          </a:xfrm>
        </p:grpSpPr>
        <p:sp>
          <p:nvSpPr>
            <p:cNvPr id="28" name="Rectangle 27"/>
            <p:cNvSpPr/>
            <p:nvPr/>
          </p:nvSpPr>
          <p:spPr>
            <a:xfrm flipH="1">
              <a:off x="8412508" y="2430585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Snip Same Side Corner Rectangle 28"/>
            <p:cNvSpPr/>
            <p:nvPr/>
          </p:nvSpPr>
          <p:spPr>
            <a:xfrm rot="16200000" flipH="1">
              <a:off x="8116112" y="2512407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0" name="Isosceles Triangle 29"/>
            <p:cNvSpPr/>
            <p:nvPr/>
          </p:nvSpPr>
          <p:spPr>
            <a:xfrm rot="10800000" flipH="1">
              <a:off x="8254010" y="255973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958458" y="1763949"/>
            <a:ext cx="502292" cy="218651"/>
            <a:chOff x="8195901" y="3015768"/>
            <a:chExt cx="868852" cy="378217"/>
          </a:xfrm>
        </p:grpSpPr>
        <p:sp>
          <p:nvSpPr>
            <p:cNvPr id="32" name="Rectangle 31"/>
            <p:cNvSpPr/>
            <p:nvPr/>
          </p:nvSpPr>
          <p:spPr>
            <a:xfrm flipH="1">
              <a:off x="8410475" y="3015768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Snip Same Side Corner Rectangle 32"/>
            <p:cNvSpPr/>
            <p:nvPr/>
          </p:nvSpPr>
          <p:spPr>
            <a:xfrm rot="16200000" flipH="1">
              <a:off x="8114079" y="3097590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4" name="Isosceles Triangle 33"/>
            <p:cNvSpPr/>
            <p:nvPr/>
          </p:nvSpPr>
          <p:spPr>
            <a:xfrm rot="10800000" flipH="1">
              <a:off x="8251977" y="3144916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462525" y="1029726"/>
            <a:ext cx="502292" cy="218651"/>
            <a:chOff x="8164305" y="1979392"/>
            <a:chExt cx="868852" cy="378217"/>
          </a:xfrm>
        </p:grpSpPr>
        <p:sp>
          <p:nvSpPr>
            <p:cNvPr id="36" name="Rectangle 35"/>
            <p:cNvSpPr/>
            <p:nvPr/>
          </p:nvSpPr>
          <p:spPr>
            <a:xfrm flipH="1">
              <a:off x="8378879" y="1979392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Snip Same Side Corner Rectangle 36"/>
            <p:cNvSpPr/>
            <p:nvPr/>
          </p:nvSpPr>
          <p:spPr>
            <a:xfrm rot="16200000" flipH="1">
              <a:off x="8082483" y="206121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8" name="Isosceles Triangle 37"/>
            <p:cNvSpPr/>
            <p:nvPr/>
          </p:nvSpPr>
          <p:spPr>
            <a:xfrm rot="10800000" flipH="1">
              <a:off x="8220381" y="210854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Content Placeholder 7"/>
          <p:cNvSpPr txBox="1">
            <a:spLocks/>
          </p:cNvSpPr>
          <p:nvPr/>
        </p:nvSpPr>
        <p:spPr>
          <a:xfrm>
            <a:off x="3277552" y="2286000"/>
            <a:ext cx="5866448" cy="1535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023969"/>
                </a:solidFill>
              </a:rPr>
              <a:t>Properties of the UHF band uniquely benefit MU-MIMO transmissions while providing their own challenges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614564" y="2980464"/>
            <a:ext cx="474954" cy="199678"/>
            <a:chOff x="5086247" y="4493832"/>
            <a:chExt cx="868852" cy="378217"/>
          </a:xfrm>
        </p:grpSpPr>
        <p:sp>
          <p:nvSpPr>
            <p:cNvPr id="41" name="Rectangle 40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Snip Same Side Corner Rectangle 41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3" name="Isosceles Triangle 42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1364638" y="3664364"/>
            <a:ext cx="474954" cy="199678"/>
            <a:chOff x="746907" y="2355527"/>
            <a:chExt cx="868853" cy="378217"/>
          </a:xfrm>
        </p:grpSpPr>
        <p:sp>
          <p:nvSpPr>
            <p:cNvPr id="45" name="Rectangle 44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Snip Same Side Corner Rectangle 45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33911" y="2298032"/>
            <a:ext cx="474954" cy="199678"/>
            <a:chOff x="5163843" y="3831776"/>
            <a:chExt cx="868852" cy="378217"/>
          </a:xfrm>
        </p:grpSpPr>
        <p:sp>
          <p:nvSpPr>
            <p:cNvPr id="49" name="Rectangle 48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Snip Same Side Corner Rectangle 49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1" name="Isosceles Triangle 50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3403" y="2397868"/>
            <a:ext cx="757549" cy="711528"/>
            <a:chOff x="2515646" y="3239888"/>
            <a:chExt cx="1385818" cy="1347731"/>
          </a:xfrm>
        </p:grpSpPr>
        <p:cxnSp>
          <p:nvCxnSpPr>
            <p:cNvPr id="53" name="Straight Arrow Connector 52"/>
            <p:cNvCxnSpPr>
              <a:stCxn id="80" idx="1"/>
              <a:endCxn id="51" idx="1"/>
            </p:cNvCxnSpPr>
            <p:nvPr/>
          </p:nvCxnSpPr>
          <p:spPr>
            <a:xfrm flipV="1">
              <a:off x="2515646" y="3239888"/>
              <a:ext cx="1385818" cy="919925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81" idx="1"/>
              <a:endCxn id="51" idx="1"/>
            </p:cNvCxnSpPr>
            <p:nvPr/>
          </p:nvCxnSpPr>
          <p:spPr>
            <a:xfrm flipV="1">
              <a:off x="2515646" y="3239888"/>
              <a:ext cx="1385818" cy="1062527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82" idx="1"/>
              <a:endCxn id="51" idx="1"/>
            </p:cNvCxnSpPr>
            <p:nvPr/>
          </p:nvCxnSpPr>
          <p:spPr>
            <a:xfrm flipV="1">
              <a:off x="2515646" y="3239888"/>
              <a:ext cx="1385818" cy="1205129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3" idx="1"/>
              <a:endCxn id="51" idx="1"/>
            </p:cNvCxnSpPr>
            <p:nvPr/>
          </p:nvCxnSpPr>
          <p:spPr>
            <a:xfrm flipV="1">
              <a:off x="2515646" y="3239888"/>
              <a:ext cx="1385818" cy="1347731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23403" y="2883538"/>
            <a:ext cx="1138202" cy="225858"/>
            <a:chOff x="2515644" y="4159806"/>
            <a:chExt cx="2082161" cy="427803"/>
          </a:xfrm>
        </p:grpSpPr>
        <p:cxnSp>
          <p:nvCxnSpPr>
            <p:cNvPr id="58" name="Straight Arrow Connector 57"/>
            <p:cNvCxnSpPr>
              <a:stCxn id="80" idx="1"/>
              <a:endCxn id="43" idx="1"/>
            </p:cNvCxnSpPr>
            <p:nvPr/>
          </p:nvCxnSpPr>
          <p:spPr>
            <a:xfrm>
              <a:off x="2515644" y="4159806"/>
              <a:ext cx="2082161" cy="372692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81" idx="1"/>
              <a:endCxn id="43" idx="1"/>
            </p:cNvCxnSpPr>
            <p:nvPr/>
          </p:nvCxnSpPr>
          <p:spPr>
            <a:xfrm>
              <a:off x="2515644" y="4302407"/>
              <a:ext cx="2082161" cy="230091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82" idx="1"/>
              <a:endCxn id="43" idx="1"/>
            </p:cNvCxnSpPr>
            <p:nvPr/>
          </p:nvCxnSpPr>
          <p:spPr>
            <a:xfrm>
              <a:off x="2515644" y="4445008"/>
              <a:ext cx="2082161" cy="87490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83" idx="1"/>
              <a:endCxn id="43" idx="1"/>
            </p:cNvCxnSpPr>
            <p:nvPr/>
          </p:nvCxnSpPr>
          <p:spPr>
            <a:xfrm flipV="1">
              <a:off x="2515644" y="4532498"/>
              <a:ext cx="2082161" cy="55111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23403" y="2883538"/>
            <a:ext cx="888276" cy="880662"/>
            <a:chOff x="2515649" y="4159827"/>
            <a:chExt cx="1624963" cy="1668099"/>
          </a:xfrm>
        </p:grpSpPr>
        <p:cxnSp>
          <p:nvCxnSpPr>
            <p:cNvPr id="63" name="Straight Arrow Connector 62"/>
            <p:cNvCxnSpPr>
              <a:stCxn id="80" idx="1"/>
              <a:endCxn id="47" idx="1"/>
            </p:cNvCxnSpPr>
            <p:nvPr/>
          </p:nvCxnSpPr>
          <p:spPr>
            <a:xfrm>
              <a:off x="2515649" y="4159827"/>
              <a:ext cx="1624963" cy="1668099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81" idx="1"/>
              <a:endCxn id="47" idx="1"/>
            </p:cNvCxnSpPr>
            <p:nvPr/>
          </p:nvCxnSpPr>
          <p:spPr>
            <a:xfrm>
              <a:off x="2515649" y="4302429"/>
              <a:ext cx="1624963" cy="1525496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2" idx="1"/>
              <a:endCxn id="47" idx="1"/>
            </p:cNvCxnSpPr>
            <p:nvPr/>
          </p:nvCxnSpPr>
          <p:spPr>
            <a:xfrm>
              <a:off x="2515649" y="4445032"/>
              <a:ext cx="1624963" cy="1382894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3" idx="1"/>
              <a:endCxn id="47" idx="1"/>
            </p:cNvCxnSpPr>
            <p:nvPr/>
          </p:nvCxnSpPr>
          <p:spPr>
            <a:xfrm>
              <a:off x="2515649" y="4587634"/>
              <a:ext cx="1624963" cy="1240292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427428" y="2513804"/>
            <a:ext cx="322586" cy="492692"/>
            <a:chOff x="6115049" y="3449643"/>
            <a:chExt cx="590120" cy="933226"/>
          </a:xfrm>
        </p:grpSpPr>
        <p:sp>
          <p:nvSpPr>
            <p:cNvPr id="68" name="Right Brace 67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311974" y="3626817"/>
              <a:ext cx="393195" cy="524675"/>
              <a:chOff x="6302733" y="3593382"/>
              <a:chExt cx="393195" cy="52467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302733" y="3593382"/>
                <a:ext cx="360673" cy="5246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1319148" y="3135668"/>
            <a:ext cx="322586" cy="492692"/>
            <a:chOff x="6115049" y="3449643"/>
            <a:chExt cx="590120" cy="933226"/>
          </a:xfrm>
        </p:grpSpPr>
        <p:sp>
          <p:nvSpPr>
            <p:cNvPr id="73" name="Right Brace 72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311974" y="3626817"/>
              <a:ext cx="393195" cy="495524"/>
              <a:chOff x="6302733" y="3593382"/>
              <a:chExt cx="393195" cy="49552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6302733" y="3593382"/>
                <a:ext cx="360673" cy="4955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18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88900" y="2838998"/>
            <a:ext cx="466344" cy="310896"/>
            <a:chOff x="6609982" y="1785318"/>
            <a:chExt cx="466344" cy="310896"/>
          </a:xfrm>
        </p:grpSpPr>
        <p:grpSp>
          <p:nvGrpSpPr>
            <p:cNvPr id="78" name="Group 77"/>
            <p:cNvGrpSpPr/>
            <p:nvPr/>
          </p:nvGrpSpPr>
          <p:grpSpPr>
            <a:xfrm>
              <a:off x="6609982" y="1785318"/>
              <a:ext cx="466344" cy="310896"/>
              <a:chOff x="1657350" y="4295968"/>
              <a:chExt cx="1177261" cy="70453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Snip Same Side Corner Rectangle 84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010196" y="1803585"/>
              <a:ext cx="45719" cy="278404"/>
              <a:chOff x="917340" y="1009485"/>
              <a:chExt cx="64008" cy="339135"/>
            </a:xfrm>
          </p:grpSpPr>
          <p:sp>
            <p:nvSpPr>
              <p:cNvPr id="80" name="Isosceles Triangle 79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710345" y="5081322"/>
            <a:ext cx="475488" cy="201168"/>
            <a:chOff x="5086247" y="4493832"/>
            <a:chExt cx="868852" cy="378217"/>
          </a:xfrm>
        </p:grpSpPr>
        <p:sp>
          <p:nvSpPr>
            <p:cNvPr id="87" name="Rectangle 86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Snip Same Side Corner Rectangle 87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89" name="Isosceles Triangle 88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1527721" y="5611245"/>
            <a:ext cx="475488" cy="201168"/>
            <a:chOff x="746907" y="2355527"/>
            <a:chExt cx="868853" cy="378217"/>
          </a:xfrm>
        </p:grpSpPr>
        <p:sp>
          <p:nvSpPr>
            <p:cNvPr id="91" name="Rectangle 90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Snip Same Side Corner Rectangle 91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3" name="Isosceles Triangle 92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459116" y="4514520"/>
            <a:ext cx="475488" cy="201168"/>
            <a:chOff x="5163843" y="3831776"/>
            <a:chExt cx="868852" cy="378217"/>
          </a:xfrm>
        </p:grpSpPr>
        <p:sp>
          <p:nvSpPr>
            <p:cNvPr id="95" name="Rectangle 94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Snip Same Side Corner Rectangle 95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7" name="Isosceles Triangle 96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Oval 97"/>
          <p:cNvSpPr/>
          <p:nvPr/>
        </p:nvSpPr>
        <p:spPr>
          <a:xfrm rot="60000">
            <a:off x="490580" y="5026755"/>
            <a:ext cx="1315131" cy="246973"/>
          </a:xfrm>
          <a:prstGeom prst="ellipse">
            <a:avLst/>
          </a:pr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Oval 98"/>
          <p:cNvSpPr/>
          <p:nvPr/>
        </p:nvSpPr>
        <p:spPr>
          <a:xfrm rot="1605160">
            <a:off x="442164" y="5322839"/>
            <a:ext cx="1272935" cy="300875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520004" y="4615100"/>
            <a:ext cx="986206" cy="626469"/>
            <a:chOff x="2549778" y="3280173"/>
            <a:chExt cx="2468977" cy="1428689"/>
          </a:xfrm>
        </p:grpSpPr>
        <p:cxnSp>
          <p:nvCxnSpPr>
            <p:cNvPr id="101" name="Straight Arrow Connector 100"/>
            <p:cNvCxnSpPr>
              <a:stCxn id="120" idx="1"/>
              <a:endCxn id="97" idx="1"/>
            </p:cNvCxnSpPr>
            <p:nvPr/>
          </p:nvCxnSpPr>
          <p:spPr>
            <a:xfrm flipV="1">
              <a:off x="2549778" y="3280173"/>
              <a:ext cx="2468977" cy="913268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21" idx="1"/>
              <a:endCxn id="97" idx="1"/>
            </p:cNvCxnSpPr>
            <p:nvPr/>
          </p:nvCxnSpPr>
          <p:spPr>
            <a:xfrm flipV="1">
              <a:off x="2549778" y="3280173"/>
              <a:ext cx="2468977" cy="1085075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22" idx="1"/>
              <a:endCxn id="97" idx="1"/>
            </p:cNvCxnSpPr>
            <p:nvPr/>
          </p:nvCxnSpPr>
          <p:spPr>
            <a:xfrm flipV="1">
              <a:off x="2549778" y="3280173"/>
              <a:ext cx="2468977" cy="1256882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23" idx="1"/>
              <a:endCxn id="97" idx="1"/>
            </p:cNvCxnSpPr>
            <p:nvPr/>
          </p:nvCxnSpPr>
          <p:spPr>
            <a:xfrm flipV="1">
              <a:off x="2549778" y="3280173"/>
              <a:ext cx="2468977" cy="1428689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520004" y="5015561"/>
            <a:ext cx="1237435" cy="226010"/>
            <a:chOff x="2549778" y="4193395"/>
            <a:chExt cx="3097929" cy="515421"/>
          </a:xfrm>
        </p:grpSpPr>
        <p:cxnSp>
          <p:nvCxnSpPr>
            <p:cNvPr id="106" name="Straight Arrow Connector 105"/>
            <p:cNvCxnSpPr>
              <a:stCxn id="120" idx="1"/>
              <a:endCxn id="89" idx="1"/>
            </p:cNvCxnSpPr>
            <p:nvPr/>
          </p:nvCxnSpPr>
          <p:spPr>
            <a:xfrm>
              <a:off x="2549778" y="4193395"/>
              <a:ext cx="3097929" cy="379344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21" idx="1"/>
              <a:endCxn id="89" idx="1"/>
            </p:cNvCxnSpPr>
            <p:nvPr/>
          </p:nvCxnSpPr>
          <p:spPr>
            <a:xfrm>
              <a:off x="2549778" y="4365205"/>
              <a:ext cx="3097929" cy="20753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22" idx="1"/>
              <a:endCxn id="89" idx="1"/>
            </p:cNvCxnSpPr>
            <p:nvPr/>
          </p:nvCxnSpPr>
          <p:spPr>
            <a:xfrm>
              <a:off x="2549778" y="4537011"/>
              <a:ext cx="3097929" cy="35734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23" idx="1"/>
              <a:endCxn id="89" idx="1"/>
            </p:cNvCxnSpPr>
            <p:nvPr/>
          </p:nvCxnSpPr>
          <p:spPr>
            <a:xfrm flipV="1">
              <a:off x="2549778" y="4572744"/>
              <a:ext cx="3097929" cy="13607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20004" y="5015561"/>
            <a:ext cx="1054812" cy="696265"/>
            <a:chOff x="2550106" y="4193443"/>
            <a:chExt cx="2641071" cy="1587863"/>
          </a:xfrm>
        </p:grpSpPr>
        <p:cxnSp>
          <p:nvCxnSpPr>
            <p:cNvPr id="111" name="Straight Arrow Connector 110"/>
            <p:cNvCxnSpPr>
              <a:stCxn id="120" idx="1"/>
              <a:endCxn id="93" idx="1"/>
            </p:cNvCxnSpPr>
            <p:nvPr/>
          </p:nvCxnSpPr>
          <p:spPr>
            <a:xfrm>
              <a:off x="2550106" y="4193443"/>
              <a:ext cx="2641071" cy="1587861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121" idx="1"/>
              <a:endCxn id="93" idx="1"/>
            </p:cNvCxnSpPr>
            <p:nvPr/>
          </p:nvCxnSpPr>
          <p:spPr>
            <a:xfrm>
              <a:off x="2550106" y="4365252"/>
              <a:ext cx="2641071" cy="1416054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22" idx="1"/>
              <a:endCxn id="93" idx="1"/>
            </p:cNvCxnSpPr>
            <p:nvPr/>
          </p:nvCxnSpPr>
          <p:spPr>
            <a:xfrm>
              <a:off x="2550106" y="4537059"/>
              <a:ext cx="2641071" cy="1244247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23" idx="1"/>
              <a:endCxn id="93" idx="1"/>
            </p:cNvCxnSpPr>
            <p:nvPr/>
          </p:nvCxnSpPr>
          <p:spPr>
            <a:xfrm>
              <a:off x="2550106" y="4708866"/>
              <a:ext cx="2641071" cy="107244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Oval 114"/>
          <p:cNvSpPr/>
          <p:nvPr/>
        </p:nvSpPr>
        <p:spPr>
          <a:xfrm rot="20145523">
            <a:off x="440666" y="4825552"/>
            <a:ext cx="840849" cy="267832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71477">
            <a:off x="631231" y="4230623"/>
            <a:ext cx="450010" cy="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Group 116"/>
          <p:cNvGrpSpPr/>
          <p:nvPr/>
        </p:nvGrpSpPr>
        <p:grpSpPr>
          <a:xfrm>
            <a:off x="76200" y="4963827"/>
            <a:ext cx="470245" cy="308932"/>
            <a:chOff x="1524001" y="3111036"/>
            <a:chExt cx="470245" cy="308932"/>
          </a:xfrm>
        </p:grpSpPr>
        <p:grpSp>
          <p:nvGrpSpPr>
            <p:cNvPr id="118" name="Group 117"/>
            <p:cNvGrpSpPr/>
            <p:nvPr/>
          </p:nvGrpSpPr>
          <p:grpSpPr>
            <a:xfrm>
              <a:off x="1524001" y="3111036"/>
              <a:ext cx="470245" cy="308932"/>
              <a:chOff x="1657350" y="4295968"/>
              <a:chExt cx="1177261" cy="704533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Snip Same Side Corner Rectangle 124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931882" y="3136481"/>
              <a:ext cx="47898" cy="278588"/>
              <a:chOff x="917340" y="1009485"/>
              <a:chExt cx="64008" cy="339135"/>
            </a:xfrm>
          </p:grpSpPr>
          <p:sp>
            <p:nvSpPr>
              <p:cNvPr id="120" name="Isosceles Triangle 119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Isosceles Triangle 120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6" name="Content Placeholder 7"/>
          <p:cNvSpPr txBox="1">
            <a:spLocks/>
          </p:cNvSpPr>
          <p:nvPr/>
        </p:nvSpPr>
        <p:spPr>
          <a:xfrm>
            <a:off x="1652336" y="5638995"/>
            <a:ext cx="1642245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Variability</a:t>
            </a:r>
          </a:p>
        </p:txBody>
      </p:sp>
      <p:sp>
        <p:nvSpPr>
          <p:cNvPr id="127" name="Content Placeholder 7"/>
          <p:cNvSpPr txBox="1">
            <a:spLocks/>
          </p:cNvSpPr>
          <p:nvPr/>
        </p:nvSpPr>
        <p:spPr>
          <a:xfrm>
            <a:off x="1536794" y="3781928"/>
            <a:ext cx="1723761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 Separability</a:t>
            </a:r>
          </a:p>
        </p:txBody>
      </p:sp>
      <p:sp>
        <p:nvSpPr>
          <p:cNvPr id="128" name="Content Placeholder 7"/>
          <p:cNvSpPr txBox="1">
            <a:spLocks/>
          </p:cNvSpPr>
          <p:nvPr/>
        </p:nvSpPr>
        <p:spPr>
          <a:xfrm>
            <a:off x="3372326" y="4114800"/>
            <a:ext cx="5866448" cy="1535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023969"/>
                </a:solidFill>
              </a:rPr>
              <a:t>We demonstrate that UHF </a:t>
            </a:r>
            <a:r>
              <a:rPr lang="en-US" sz="2900" b="1" i="1" dirty="0" smtClean="0">
                <a:solidFill>
                  <a:srgbClr val="023969"/>
                </a:solidFill>
              </a:rPr>
              <a:t>combined with </a:t>
            </a:r>
            <a:r>
              <a:rPr lang="en-US" sz="2900" b="1" dirty="0" smtClean="0">
                <a:solidFill>
                  <a:srgbClr val="023969"/>
                </a:solidFill>
              </a:rPr>
              <a:t>MU-MIMO can compensate for these challenges and overcome the spectral limitations of the UHF band.</a:t>
            </a:r>
          </a:p>
        </p:txBody>
      </p:sp>
      <p:sp>
        <p:nvSpPr>
          <p:cNvPr id="129" name="Content Placeholder 1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3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1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3437 0.0590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294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1198 -0.042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13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02605 0.03102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3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 animBg="1"/>
      <p:bldP spid="26" grpId="0" animBg="1"/>
      <p:bldP spid="39" grpId="0"/>
      <p:bldP spid="98" grpId="0" animBg="1"/>
      <p:bldP spid="99" grpId="0" animBg="1"/>
      <p:bldP spid="115" grpId="0" animBg="1"/>
      <p:bldP spid="126" grpId="0"/>
      <p:bldP spid="127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838200"/>
          <a:ext cx="4343400" cy="526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15D39-E585-48AC-9CFE-C3BC64C99DA8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 flipH="1">
            <a:off x="6115050" y="1328056"/>
            <a:ext cx="1581150" cy="1066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1BEEC-BB0F-4111-8D19-5D83D2254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161BEEC-BB0F-4111-8D19-5D83D2254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057421-4EDA-4BAD-9F41-B69FDCE69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3057421-4EDA-4BAD-9F41-B69FDCE69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815837-90EB-45D3-B42A-596CF8378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6D815837-90EB-45D3-B42A-596CF8378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51058"/>
            <a:ext cx="2388575" cy="1330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12725"/>
            <a:ext cx="2865182" cy="858406"/>
          </a:xfrm>
          <a:prstGeom prst="rect">
            <a:avLst/>
          </a:prstGeom>
        </p:spPr>
      </p:pic>
      <p:graphicFrame>
        <p:nvGraphicFramePr>
          <p:cNvPr id="105" name="Object 104"/>
          <p:cNvGraphicFramePr>
            <a:graphicFrameLocks noChangeAspect="1"/>
          </p:cNvGraphicFramePr>
          <p:nvPr>
            <p:extLst/>
          </p:nvPr>
        </p:nvGraphicFramePr>
        <p:xfrm>
          <a:off x="4558008" y="7052247"/>
          <a:ext cx="1739900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0" imgW="1180800" imgH="939600" progId="Equation.3">
                  <p:embed/>
                </p:oleObj>
              </mc:Choice>
              <mc:Fallback>
                <p:oleObj name="Equation" r:id="rId10" imgW="11808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008" y="7052247"/>
                        <a:ext cx="1739900" cy="1474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0436"/>
            <a:ext cx="7886700" cy="4037053"/>
          </a:xfrm>
        </p:spPr>
        <p:txBody>
          <a:bodyPr bIns="0">
            <a:normAutofit/>
          </a:bodyPr>
          <a:lstStyle/>
          <a:p>
            <a:r>
              <a:rPr lang="en-US" sz="2000" dirty="0" smtClean="0"/>
              <a:t>MU-MIMO: linear </a:t>
            </a:r>
            <a:r>
              <a:rPr lang="en-US" sz="2000" dirty="0" err="1" smtClean="0"/>
              <a:t>precoding</a:t>
            </a:r>
            <a:r>
              <a:rPr lang="en-US" sz="2000" dirty="0" smtClean="0"/>
              <a:t> method that allows a multi-antenna AP to transmit multiple parallel data streams to groups of clients</a:t>
            </a:r>
          </a:p>
          <a:p>
            <a:pPr lvl="1"/>
            <a:r>
              <a:rPr lang="en-US" sz="1800" dirty="0" err="1" smtClean="0"/>
              <a:t>Precoding</a:t>
            </a:r>
            <a:r>
              <a:rPr lang="en-US" sz="1800" dirty="0" smtClean="0"/>
              <a:t>: Applying complex magnitude and phase offsets (steering weights) to each data stream through the transmitting antenna array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1800" dirty="0" smtClean="0"/>
              <a:t>Steering Weights: W matrix computation based on measured magnitude and phase offsets  for each </a:t>
            </a:r>
            <a:r>
              <a:rPr lang="en-US" sz="1800" dirty="0" err="1" smtClean="0"/>
              <a:t>Tx</a:t>
            </a:r>
            <a:r>
              <a:rPr lang="en-US" sz="1800" dirty="0" smtClean="0"/>
              <a:t>-&gt;Rx antenna path (CSI Matrix)</a:t>
            </a:r>
          </a:p>
          <a:p>
            <a:pPr lvl="2"/>
            <a:r>
              <a:rPr lang="en-US" sz="1600" dirty="0" smtClean="0"/>
              <a:t>e.g., Zero-forcing </a:t>
            </a:r>
            <a:r>
              <a:rPr lang="en-US" sz="1600" dirty="0" err="1" smtClean="0"/>
              <a:t>Beamforming</a:t>
            </a:r>
            <a:endParaRPr lang="en-US" sz="1600" dirty="0" smtClean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28D05-F8F3-494B-98DD-35CFA629BA17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2498267" y="2231482"/>
            <a:ext cx="2824199" cy="1460141"/>
            <a:chOff x="2498267" y="2231482"/>
            <a:chExt cx="2824199" cy="1460141"/>
          </a:xfrm>
        </p:grpSpPr>
        <p:sp>
          <p:nvSpPr>
            <p:cNvPr id="99" name="Oval 98"/>
            <p:cNvSpPr/>
            <p:nvPr/>
          </p:nvSpPr>
          <p:spPr>
            <a:xfrm rot="20691230">
              <a:off x="2521155" y="2231482"/>
              <a:ext cx="2801311" cy="701852"/>
            </a:xfrm>
            <a:prstGeom prst="ellipse">
              <a:avLst/>
            </a:prstGeom>
            <a:solidFill>
              <a:srgbClr val="91BCE3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21314667">
              <a:off x="2665585" y="2759355"/>
              <a:ext cx="2283989" cy="548379"/>
            </a:xfrm>
            <a:prstGeom prst="ellipse">
              <a:avLst/>
            </a:prstGeom>
            <a:solidFill>
              <a:srgbClr val="91BCE3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rot="1063048">
              <a:off x="2498267" y="3149779"/>
              <a:ext cx="1754894" cy="541844"/>
            </a:xfrm>
            <a:prstGeom prst="ellipse">
              <a:avLst/>
            </a:prstGeom>
            <a:solidFill>
              <a:srgbClr val="91BCE3"/>
            </a:solidFill>
            <a:ln>
              <a:noFill/>
            </a:ln>
            <a:effec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680239" y="2651977"/>
            <a:ext cx="1177261" cy="704533"/>
            <a:chOff x="-155619" y="1803915"/>
            <a:chExt cx="1177261" cy="704533"/>
          </a:xfrm>
        </p:grpSpPr>
        <p:grpSp>
          <p:nvGrpSpPr>
            <p:cNvPr id="72" name="Group 71"/>
            <p:cNvGrpSpPr/>
            <p:nvPr/>
          </p:nvGrpSpPr>
          <p:grpSpPr>
            <a:xfrm>
              <a:off x="-155619" y="1803915"/>
              <a:ext cx="1177261" cy="704533"/>
              <a:chOff x="1657350" y="4295968"/>
              <a:chExt cx="1177261" cy="704533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Snip Same Side Corner Rectangle 73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839792" y="1838513"/>
              <a:ext cx="119912" cy="635331"/>
              <a:chOff x="917340" y="1009485"/>
              <a:chExt cx="64008" cy="339135"/>
            </a:xfrm>
          </p:grpSpPr>
          <p:sp>
            <p:nvSpPr>
              <p:cNvPr id="76" name="Isosceles Triangle 75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Isosceles Triangle 77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49" name="Object 48"/>
          <p:cNvGraphicFramePr>
            <a:graphicFrameLocks noChangeAspect="1"/>
          </p:cNvGraphicFramePr>
          <p:nvPr>
            <p:extLst/>
          </p:nvPr>
        </p:nvGraphicFramePr>
        <p:xfrm>
          <a:off x="1871067" y="7609683"/>
          <a:ext cx="14779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2" imgW="1002960" imgH="266400" progId="Equation.3">
                  <p:embed/>
                </p:oleObj>
              </mc:Choice>
              <mc:Fallback>
                <p:oleObj name="Equation" r:id="rId12" imgW="1002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067" y="7609683"/>
                        <a:ext cx="1477962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-2746164" y="7180826"/>
          <a:ext cx="2746164" cy="127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4" imgW="1587240" imgH="736560" progId="Equation.3">
                  <p:embed/>
                </p:oleObj>
              </mc:Choice>
              <mc:Fallback>
                <p:oleObj name="Equation" r:id="rId14" imgW="15872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46164" y="7180826"/>
                        <a:ext cx="2746164" cy="12752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Group 83"/>
          <p:cNvGrpSpPr/>
          <p:nvPr/>
        </p:nvGrpSpPr>
        <p:grpSpPr>
          <a:xfrm>
            <a:off x="4382020" y="2778019"/>
            <a:ext cx="868852" cy="378217"/>
            <a:chOff x="8197934" y="2430585"/>
            <a:chExt cx="868852" cy="378217"/>
          </a:xfrm>
        </p:grpSpPr>
        <p:sp>
          <p:nvSpPr>
            <p:cNvPr id="58" name="Rectangle 57"/>
            <p:cNvSpPr/>
            <p:nvPr/>
          </p:nvSpPr>
          <p:spPr>
            <a:xfrm flipH="1">
              <a:off x="8412508" y="2430585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Snip Same Side Corner Rectangle 58"/>
            <p:cNvSpPr/>
            <p:nvPr/>
          </p:nvSpPr>
          <p:spPr>
            <a:xfrm rot="16200000" flipH="1">
              <a:off x="8116112" y="2512407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0" name="Isosceles Triangle 59"/>
            <p:cNvSpPr/>
            <p:nvPr/>
          </p:nvSpPr>
          <p:spPr>
            <a:xfrm rot="10800000" flipH="1">
              <a:off x="8254010" y="2559733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925961" y="3426592"/>
            <a:ext cx="868852" cy="378217"/>
            <a:chOff x="8195901" y="3015768"/>
            <a:chExt cx="868852" cy="378217"/>
          </a:xfrm>
        </p:grpSpPr>
        <p:sp>
          <p:nvSpPr>
            <p:cNvPr id="62" name="Rectangle 61"/>
            <p:cNvSpPr/>
            <p:nvPr/>
          </p:nvSpPr>
          <p:spPr>
            <a:xfrm flipH="1">
              <a:off x="8410475" y="3015768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3" name="Snip Same Side Corner Rectangle 62"/>
            <p:cNvSpPr/>
            <p:nvPr/>
          </p:nvSpPr>
          <p:spPr>
            <a:xfrm rot="16200000" flipH="1">
              <a:off x="8114079" y="3097590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4" name="Isosceles Triangle 63"/>
            <p:cNvSpPr/>
            <p:nvPr/>
          </p:nvSpPr>
          <p:spPr>
            <a:xfrm rot="10800000" flipH="1">
              <a:off x="8251977" y="3144916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797885" y="2156551"/>
            <a:ext cx="868852" cy="378217"/>
            <a:chOff x="8164305" y="1979392"/>
            <a:chExt cx="868852" cy="378217"/>
          </a:xfrm>
        </p:grpSpPr>
        <p:sp>
          <p:nvSpPr>
            <p:cNvPr id="66" name="Rectangle 65"/>
            <p:cNvSpPr/>
            <p:nvPr/>
          </p:nvSpPr>
          <p:spPr>
            <a:xfrm flipH="1">
              <a:off x="8378879" y="1979392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7" name="Snip Same Side Corner Rectangle 66"/>
            <p:cNvSpPr/>
            <p:nvPr/>
          </p:nvSpPr>
          <p:spPr>
            <a:xfrm rot="16200000" flipH="1">
              <a:off x="8082483" y="206121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8" name="Isosceles Triangle 67"/>
            <p:cNvSpPr/>
            <p:nvPr/>
          </p:nvSpPr>
          <p:spPr>
            <a:xfrm rot="10800000" flipH="1">
              <a:off x="8220381" y="210854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39"/>
          <p:cNvSpPr/>
          <p:nvPr/>
        </p:nvSpPr>
        <p:spPr>
          <a:xfrm rot="20691230">
            <a:off x="2677309" y="2364918"/>
            <a:ext cx="2296083" cy="518318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·</a:t>
            </a:r>
            <a:r>
              <a:rPr lang="en-US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Oval 40"/>
          <p:cNvSpPr/>
          <p:nvPr/>
        </p:nvSpPr>
        <p:spPr>
          <a:xfrm rot="21314667">
            <a:off x="2676673" y="2821655"/>
            <a:ext cx="1872062" cy="399063"/>
          </a:xfrm>
          <a:prstGeom prst="ellipse">
            <a:avLst/>
          </a:pr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b·</a:t>
            </a:r>
            <a:r>
              <a:rPr lang="en-US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Oval 41"/>
          <p:cNvSpPr/>
          <p:nvPr/>
        </p:nvSpPr>
        <p:spPr>
          <a:xfrm rot="1063048">
            <a:off x="2657894" y="3253476"/>
            <a:ext cx="1438392" cy="34585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c·</a:t>
            </a:r>
            <a:r>
              <a:rPr lang="en-US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sz="1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27760" y="5036820"/>
            <a:ext cx="2133600" cy="246888"/>
          </a:xfrm>
          <a:prstGeom prst="rect">
            <a:avLst/>
          </a:prstGeom>
          <a:solidFill>
            <a:srgbClr val="C55A11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27760" y="5320301"/>
            <a:ext cx="2130552" cy="246888"/>
          </a:xfrm>
          <a:prstGeom prst="rect">
            <a:avLst/>
          </a:prstGeom>
          <a:solidFill>
            <a:srgbClr val="CB0F13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32628" y="5603782"/>
            <a:ext cx="2130552" cy="246888"/>
          </a:xfrm>
          <a:prstGeom prst="rect">
            <a:avLst/>
          </a:prstGeom>
          <a:solidFill>
            <a:srgbClr val="70AD47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Rectangle 85"/>
          <p:cNvSpPr/>
          <p:nvPr/>
        </p:nvSpPr>
        <p:spPr>
          <a:xfrm rot="16200000">
            <a:off x="6590055" y="5119078"/>
            <a:ext cx="1271016" cy="438353"/>
          </a:xfrm>
          <a:prstGeom prst="rect">
            <a:avLst/>
          </a:prstGeom>
          <a:solidFill>
            <a:srgbClr val="C55A11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7285278" y="5116085"/>
            <a:ext cx="1271016" cy="438912"/>
          </a:xfrm>
          <a:prstGeom prst="rect">
            <a:avLst/>
          </a:prstGeom>
          <a:solidFill>
            <a:srgbClr val="CB0F13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7987842" y="5109972"/>
            <a:ext cx="1271016" cy="438912"/>
          </a:xfrm>
          <a:prstGeom prst="rect">
            <a:avLst/>
          </a:prstGeom>
          <a:solidFill>
            <a:srgbClr val="70AD47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066800" y="2535835"/>
            <a:ext cx="691863" cy="3091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Data-a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1066800" y="2873274"/>
            <a:ext cx="691863" cy="309100"/>
          </a:xfrm>
          <a:prstGeom prst="rightArrow">
            <a:avLst/>
          </a:prstGeom>
          <a:solidFill>
            <a:srgbClr val="CB0F13"/>
          </a:solidFill>
          <a:ln>
            <a:solidFill>
              <a:srgbClr val="8C0A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Data-b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074089" y="3199508"/>
            <a:ext cx="691863" cy="3091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Data-c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5797045" y="2646568"/>
            <a:ext cx="3200400" cy="914400"/>
          </a:xfrm>
          <a:prstGeom prst="rect">
            <a:avLst/>
          </a:prstGeom>
          <a:solidFill>
            <a:srgbClr val="5B9BD5"/>
          </a:solidFill>
          <a:ln w="15875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37" y="2721186"/>
            <a:ext cx="3121017" cy="7651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110766"/>
            <a:ext cx="2049737" cy="3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86" grpId="0" animBg="1"/>
      <p:bldP spid="87" grpId="0" animBg="1"/>
      <p:bldP spid="88" grpId="0" animBg="1"/>
      <p:bldP spid="28" grpId="0" animBg="1"/>
      <p:bldP spid="29" grpId="0" animBg="1"/>
      <p:bldP spid="30" grpId="0" animBg="1"/>
      <p:bldP spid="1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</a:t>
            </a:r>
            <a:r>
              <a:rPr lang="en-US" dirty="0" err="1" smtClean="0"/>
              <a:t>Tx</a:t>
            </a:r>
            <a:r>
              <a:rPr lang="en-US" dirty="0" smtClean="0"/>
              <a:t>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914401"/>
            <a:ext cx="8724900" cy="24039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900" b="1" dirty="0">
                <a:solidFill>
                  <a:srgbClr val="023969"/>
                </a:solidFill>
              </a:rPr>
              <a:t>Two step process:</a:t>
            </a:r>
          </a:p>
          <a:p>
            <a:pPr lvl="1" defTabSz="114300">
              <a:lnSpc>
                <a:spcPct val="100000"/>
              </a:lnSpc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</a:t>
            </a:r>
            <a:r>
              <a:rPr lang="en-US" sz="2400" b="1" dirty="0" smtClean="0">
                <a:solidFill>
                  <a:srgbClr val="FF0000"/>
                </a:solidFill>
              </a:rPr>
              <a:t>       –    </a:t>
            </a:r>
            <a:r>
              <a:rPr lang="en-US" sz="2400" dirty="0" smtClean="0">
                <a:solidFill>
                  <a:srgbClr val="FF0000"/>
                </a:solidFill>
              </a:rPr>
              <a:t>Measure</a:t>
            </a:r>
            <a:r>
              <a:rPr lang="en-US" sz="2400" dirty="0" smtClean="0"/>
              <a:t> channel between </a:t>
            </a:r>
            <a:r>
              <a:rPr lang="en-US" sz="2400" dirty="0" err="1" smtClean="0"/>
              <a:t>Tx</a:t>
            </a:r>
            <a:r>
              <a:rPr lang="en-US" sz="2400" dirty="0" smtClean="0"/>
              <a:t> and Rx antennas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</a:t>
            </a:r>
            <a:r>
              <a:rPr lang="en-US" sz="2400" b="1" dirty="0" smtClean="0">
                <a:solidFill>
                  <a:srgbClr val="0070C0"/>
                </a:solidFill>
              </a:rPr>
              <a:t>  –    </a:t>
            </a:r>
            <a:r>
              <a:rPr lang="en-US" sz="2400" dirty="0" smtClean="0"/>
              <a:t>Transmit parallel streams to multiple users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F7DE-A503-456F-BA03-6A4B3F253279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966085" y="4118943"/>
            <a:ext cx="868852" cy="378217"/>
            <a:chOff x="5086247" y="4493832"/>
            <a:chExt cx="868852" cy="378217"/>
          </a:xfrm>
        </p:grpSpPr>
        <p:sp>
          <p:nvSpPr>
            <p:cNvPr id="21" name="Rectangle 20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Snip Same Side Corner Rectangle 21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5508884" y="5414343"/>
            <a:ext cx="868853" cy="378217"/>
            <a:chOff x="746907" y="2355527"/>
            <a:chExt cx="868853" cy="378217"/>
          </a:xfrm>
        </p:grpSpPr>
        <p:sp>
          <p:nvSpPr>
            <p:cNvPr id="18" name="Rectangle 17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37131" y="2826326"/>
            <a:ext cx="868852" cy="378217"/>
            <a:chOff x="5163843" y="3831776"/>
            <a:chExt cx="868852" cy="378217"/>
          </a:xfrm>
        </p:grpSpPr>
        <p:sp>
          <p:nvSpPr>
            <p:cNvPr id="15" name="Rectangle 14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7" name="Isosceles Triangle 16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187815" y="3015430"/>
            <a:ext cx="2235370" cy="1445531"/>
            <a:chOff x="3489484" y="3239887"/>
            <a:chExt cx="2235370" cy="1445531"/>
          </a:xfrm>
        </p:grpSpPr>
        <p:cxnSp>
          <p:nvCxnSpPr>
            <p:cNvPr id="37" name="Straight Arrow Connector 36"/>
            <p:cNvCxnSpPr>
              <a:stCxn id="27" idx="1"/>
              <a:endCxn id="17" idx="1"/>
            </p:cNvCxnSpPr>
            <p:nvPr/>
          </p:nvCxnSpPr>
          <p:spPr>
            <a:xfrm flipV="1">
              <a:off x="3489484" y="3239887"/>
              <a:ext cx="2235370" cy="930112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1"/>
              <a:endCxn id="17" idx="1"/>
            </p:cNvCxnSpPr>
            <p:nvPr/>
          </p:nvCxnSpPr>
          <p:spPr>
            <a:xfrm flipV="1">
              <a:off x="3489484" y="3239887"/>
              <a:ext cx="2235370" cy="110191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1"/>
              <a:endCxn id="17" idx="1"/>
            </p:cNvCxnSpPr>
            <p:nvPr/>
          </p:nvCxnSpPr>
          <p:spPr>
            <a:xfrm flipV="1">
              <a:off x="3489484" y="3239887"/>
              <a:ext cx="2235370" cy="1273725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0" idx="1"/>
              <a:endCxn id="17" idx="1"/>
            </p:cNvCxnSpPr>
            <p:nvPr/>
          </p:nvCxnSpPr>
          <p:spPr>
            <a:xfrm flipV="1">
              <a:off x="3489484" y="3239887"/>
              <a:ext cx="2235370" cy="1445531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3187815" y="3945542"/>
            <a:ext cx="2864324" cy="515419"/>
            <a:chOff x="3489484" y="4169999"/>
            <a:chExt cx="2864324" cy="515419"/>
          </a:xfrm>
        </p:grpSpPr>
        <p:cxnSp>
          <p:nvCxnSpPr>
            <p:cNvPr id="38" name="Straight Arrow Connector 37"/>
            <p:cNvCxnSpPr>
              <a:stCxn id="27" idx="1"/>
              <a:endCxn id="23" idx="1"/>
            </p:cNvCxnSpPr>
            <p:nvPr/>
          </p:nvCxnSpPr>
          <p:spPr>
            <a:xfrm>
              <a:off x="3489484" y="4169999"/>
              <a:ext cx="2864324" cy="362505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8" idx="1"/>
              <a:endCxn id="23" idx="1"/>
            </p:cNvCxnSpPr>
            <p:nvPr/>
          </p:nvCxnSpPr>
          <p:spPr>
            <a:xfrm>
              <a:off x="3489484" y="4341805"/>
              <a:ext cx="2864324" cy="19069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9" idx="1"/>
              <a:endCxn id="23" idx="1"/>
            </p:cNvCxnSpPr>
            <p:nvPr/>
          </p:nvCxnSpPr>
          <p:spPr>
            <a:xfrm>
              <a:off x="3489484" y="4513612"/>
              <a:ext cx="2864324" cy="1889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0" idx="1"/>
              <a:endCxn id="23" idx="1"/>
            </p:cNvCxnSpPr>
            <p:nvPr/>
          </p:nvCxnSpPr>
          <p:spPr>
            <a:xfrm flipV="1">
              <a:off x="3489484" y="4532504"/>
              <a:ext cx="2864324" cy="15291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187815" y="3945542"/>
            <a:ext cx="2407124" cy="1657905"/>
            <a:chOff x="3489484" y="4169999"/>
            <a:chExt cx="2407124" cy="1657905"/>
          </a:xfrm>
        </p:grpSpPr>
        <p:cxnSp>
          <p:nvCxnSpPr>
            <p:cNvPr id="39" name="Straight Arrow Connector 38"/>
            <p:cNvCxnSpPr>
              <a:stCxn id="27" idx="1"/>
              <a:endCxn id="20" idx="1"/>
            </p:cNvCxnSpPr>
            <p:nvPr/>
          </p:nvCxnSpPr>
          <p:spPr>
            <a:xfrm>
              <a:off x="3489484" y="4169999"/>
              <a:ext cx="2407124" cy="1657905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8" idx="1"/>
              <a:endCxn id="20" idx="1"/>
            </p:cNvCxnSpPr>
            <p:nvPr/>
          </p:nvCxnSpPr>
          <p:spPr>
            <a:xfrm>
              <a:off x="3489484" y="4341805"/>
              <a:ext cx="2407124" cy="1486099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9" idx="1"/>
              <a:endCxn id="20" idx="1"/>
            </p:cNvCxnSpPr>
            <p:nvPr/>
          </p:nvCxnSpPr>
          <p:spPr>
            <a:xfrm>
              <a:off x="3489484" y="4513612"/>
              <a:ext cx="2407124" cy="1314292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0" idx="1"/>
              <a:endCxn id="20" idx="1"/>
            </p:cNvCxnSpPr>
            <p:nvPr/>
          </p:nvCxnSpPr>
          <p:spPr>
            <a:xfrm>
              <a:off x="3489484" y="4685418"/>
              <a:ext cx="2407124" cy="1142486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 rot="20135258">
            <a:off x="2814403" y="3287567"/>
            <a:ext cx="2935367" cy="610802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 rot="60000">
            <a:off x="2727850" y="3989916"/>
            <a:ext cx="3429524" cy="563233"/>
          </a:xfrm>
          <a:prstGeom prst="ellipse">
            <a:avLst/>
          </a:pr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 rot="1642920">
            <a:off x="2662435" y="4579430"/>
            <a:ext cx="3204048" cy="686159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02470" y="3850988"/>
            <a:ext cx="1177261" cy="704533"/>
            <a:chOff x="1657350" y="4295968"/>
            <a:chExt cx="1177261" cy="704533"/>
          </a:xfrm>
        </p:grpSpPr>
        <p:sp>
          <p:nvSpPr>
            <p:cNvPr id="24" name="Rectangle 23"/>
            <p:cNvSpPr/>
            <p:nvPr/>
          </p:nvSpPr>
          <p:spPr>
            <a:xfrm>
              <a:off x="1657350" y="4295968"/>
              <a:ext cx="962690" cy="7045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Tx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Snip Same Side Corner Rectangle 24"/>
            <p:cNvSpPr/>
            <p:nvPr/>
          </p:nvSpPr>
          <p:spPr>
            <a:xfrm rot="5400000">
              <a:off x="2375061" y="4540951"/>
              <a:ext cx="704526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1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97881" y="3885586"/>
            <a:ext cx="119912" cy="635331"/>
            <a:chOff x="917340" y="1009485"/>
            <a:chExt cx="64008" cy="339135"/>
          </a:xfrm>
        </p:grpSpPr>
        <p:sp>
          <p:nvSpPr>
            <p:cNvPr id="27" name="Isosceles Triangle 26"/>
            <p:cNvSpPr/>
            <p:nvPr/>
          </p:nvSpPr>
          <p:spPr>
            <a:xfrm rot="10800000">
              <a:off x="917340" y="1009485"/>
              <a:ext cx="64008" cy="64008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917340" y="1101194"/>
              <a:ext cx="64008" cy="64008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917340" y="1192903"/>
              <a:ext cx="64008" cy="64008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0800000">
              <a:off x="917340" y="1284612"/>
              <a:ext cx="64008" cy="64008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996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MU-MIMO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BA4A7-E152-4B9E-B3DC-1396FA87AFF2}" type="datetime1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514600" y="2937580"/>
            <a:ext cx="474954" cy="199678"/>
            <a:chOff x="5086247" y="4493832"/>
            <a:chExt cx="868852" cy="378217"/>
          </a:xfrm>
        </p:grpSpPr>
        <p:sp>
          <p:nvSpPr>
            <p:cNvPr id="41" name="Rectangle 40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Snip Same Side Corner Rectangle 41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3" name="Isosceles Triangle 42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2264674" y="3621480"/>
            <a:ext cx="474954" cy="199678"/>
            <a:chOff x="746907" y="2355527"/>
            <a:chExt cx="868853" cy="378217"/>
          </a:xfrm>
        </p:grpSpPr>
        <p:sp>
          <p:nvSpPr>
            <p:cNvPr id="45" name="Rectangle 44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Snip Same Side Corner Rectangle 45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7" name="Isosceles Triangle 46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33947" y="2255148"/>
            <a:ext cx="474954" cy="199678"/>
            <a:chOff x="5163843" y="3831776"/>
            <a:chExt cx="868852" cy="378217"/>
          </a:xfrm>
        </p:grpSpPr>
        <p:sp>
          <p:nvSpPr>
            <p:cNvPr id="49" name="Rectangle 48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Snip Same Side Corner Rectangle 49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1" name="Isosceles Triangle 50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23439" y="2354984"/>
            <a:ext cx="757549" cy="711528"/>
            <a:chOff x="2515643" y="3239888"/>
            <a:chExt cx="1385818" cy="1347731"/>
          </a:xfrm>
        </p:grpSpPr>
        <p:cxnSp>
          <p:nvCxnSpPr>
            <p:cNvPr id="53" name="Straight Arrow Connector 52"/>
            <p:cNvCxnSpPr>
              <a:stCxn id="80" idx="1"/>
              <a:endCxn id="51" idx="1"/>
            </p:cNvCxnSpPr>
            <p:nvPr/>
          </p:nvCxnSpPr>
          <p:spPr>
            <a:xfrm flipV="1">
              <a:off x="2515643" y="3239888"/>
              <a:ext cx="1385818" cy="919925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81" idx="1"/>
              <a:endCxn id="51" idx="1"/>
            </p:cNvCxnSpPr>
            <p:nvPr/>
          </p:nvCxnSpPr>
          <p:spPr>
            <a:xfrm flipV="1">
              <a:off x="2515643" y="3239888"/>
              <a:ext cx="1385818" cy="1062527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82" idx="1"/>
              <a:endCxn id="51" idx="1"/>
            </p:cNvCxnSpPr>
            <p:nvPr/>
          </p:nvCxnSpPr>
          <p:spPr>
            <a:xfrm flipV="1">
              <a:off x="2515643" y="3239888"/>
              <a:ext cx="1385818" cy="1205129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3" idx="1"/>
              <a:endCxn id="51" idx="1"/>
            </p:cNvCxnSpPr>
            <p:nvPr/>
          </p:nvCxnSpPr>
          <p:spPr>
            <a:xfrm flipV="1">
              <a:off x="2515643" y="3239888"/>
              <a:ext cx="1385818" cy="1347731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423439" y="2840652"/>
            <a:ext cx="1138202" cy="225858"/>
            <a:chOff x="2515646" y="4159769"/>
            <a:chExt cx="2082162" cy="427801"/>
          </a:xfrm>
        </p:grpSpPr>
        <p:cxnSp>
          <p:nvCxnSpPr>
            <p:cNvPr id="58" name="Straight Arrow Connector 57"/>
            <p:cNvCxnSpPr>
              <a:stCxn id="80" idx="1"/>
              <a:endCxn id="43" idx="1"/>
            </p:cNvCxnSpPr>
            <p:nvPr/>
          </p:nvCxnSpPr>
          <p:spPr>
            <a:xfrm>
              <a:off x="2515646" y="4159769"/>
              <a:ext cx="2082162" cy="372690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81" idx="1"/>
              <a:endCxn id="43" idx="1"/>
            </p:cNvCxnSpPr>
            <p:nvPr/>
          </p:nvCxnSpPr>
          <p:spPr>
            <a:xfrm>
              <a:off x="2515646" y="4302361"/>
              <a:ext cx="2082162" cy="230089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82" idx="1"/>
              <a:endCxn id="43" idx="1"/>
            </p:cNvCxnSpPr>
            <p:nvPr/>
          </p:nvCxnSpPr>
          <p:spPr>
            <a:xfrm>
              <a:off x="2515646" y="4444961"/>
              <a:ext cx="2082162" cy="87489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83" idx="1"/>
              <a:endCxn id="43" idx="1"/>
            </p:cNvCxnSpPr>
            <p:nvPr/>
          </p:nvCxnSpPr>
          <p:spPr>
            <a:xfrm flipV="1">
              <a:off x="2515646" y="4532459"/>
              <a:ext cx="2082162" cy="55111"/>
            </a:xfrm>
            <a:prstGeom prst="straightConnector1">
              <a:avLst/>
            </a:prstGeom>
            <a:ln w="15875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423439" y="2840654"/>
            <a:ext cx="888276" cy="880662"/>
            <a:chOff x="2515646" y="4159813"/>
            <a:chExt cx="1624962" cy="1668095"/>
          </a:xfrm>
        </p:grpSpPr>
        <p:cxnSp>
          <p:nvCxnSpPr>
            <p:cNvPr id="63" name="Straight Arrow Connector 62"/>
            <p:cNvCxnSpPr>
              <a:stCxn id="80" idx="1"/>
              <a:endCxn id="47" idx="1"/>
            </p:cNvCxnSpPr>
            <p:nvPr/>
          </p:nvCxnSpPr>
          <p:spPr>
            <a:xfrm>
              <a:off x="2515646" y="4159813"/>
              <a:ext cx="1624962" cy="1668095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81" idx="1"/>
              <a:endCxn id="47" idx="1"/>
            </p:cNvCxnSpPr>
            <p:nvPr/>
          </p:nvCxnSpPr>
          <p:spPr>
            <a:xfrm>
              <a:off x="2515646" y="4302415"/>
              <a:ext cx="1624962" cy="1525493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2" idx="1"/>
              <a:endCxn id="47" idx="1"/>
            </p:cNvCxnSpPr>
            <p:nvPr/>
          </p:nvCxnSpPr>
          <p:spPr>
            <a:xfrm>
              <a:off x="2515646" y="4445017"/>
              <a:ext cx="1624962" cy="1382891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3" idx="1"/>
              <a:endCxn id="47" idx="1"/>
            </p:cNvCxnSpPr>
            <p:nvPr/>
          </p:nvCxnSpPr>
          <p:spPr>
            <a:xfrm>
              <a:off x="2515646" y="4587619"/>
              <a:ext cx="1624962" cy="1240289"/>
            </a:xfrm>
            <a:prstGeom prst="straightConnector1">
              <a:avLst/>
            </a:prstGeom>
            <a:ln w="15875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2327464" y="2470920"/>
            <a:ext cx="322586" cy="492692"/>
            <a:chOff x="6115049" y="3449643"/>
            <a:chExt cx="590120" cy="933226"/>
          </a:xfrm>
        </p:grpSpPr>
        <p:sp>
          <p:nvSpPr>
            <p:cNvPr id="68" name="Right Brace 67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6311974" y="3626817"/>
              <a:ext cx="393195" cy="524675"/>
              <a:chOff x="6302733" y="3593382"/>
              <a:chExt cx="393195" cy="524675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6302733" y="3593382"/>
                <a:ext cx="360673" cy="5246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2219184" y="3092784"/>
            <a:ext cx="322586" cy="492692"/>
            <a:chOff x="6115049" y="3449643"/>
            <a:chExt cx="590120" cy="933226"/>
          </a:xfrm>
        </p:grpSpPr>
        <p:sp>
          <p:nvSpPr>
            <p:cNvPr id="73" name="Right Brace 72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311974" y="3626817"/>
              <a:ext cx="393195" cy="495524"/>
              <a:chOff x="6302733" y="3593382"/>
              <a:chExt cx="393195" cy="49552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6302733" y="3593382"/>
                <a:ext cx="360673" cy="49552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  <a:endParaRPr lang="en-US" sz="18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988936" y="2796114"/>
            <a:ext cx="466344" cy="310896"/>
            <a:chOff x="6609982" y="1785318"/>
            <a:chExt cx="466344" cy="310896"/>
          </a:xfrm>
        </p:grpSpPr>
        <p:grpSp>
          <p:nvGrpSpPr>
            <p:cNvPr id="78" name="Group 77"/>
            <p:cNvGrpSpPr/>
            <p:nvPr/>
          </p:nvGrpSpPr>
          <p:grpSpPr>
            <a:xfrm>
              <a:off x="6609982" y="1785318"/>
              <a:ext cx="466344" cy="310896"/>
              <a:chOff x="1657350" y="4295968"/>
              <a:chExt cx="1177261" cy="704533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Snip Same Side Corner Rectangle 84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010196" y="1803585"/>
              <a:ext cx="45719" cy="278404"/>
              <a:chOff x="917340" y="1009485"/>
              <a:chExt cx="64008" cy="339135"/>
            </a:xfrm>
          </p:grpSpPr>
          <p:sp>
            <p:nvSpPr>
              <p:cNvPr id="80" name="Isosceles Triangle 79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Isosceles Triangle 81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7438741" y="3042653"/>
            <a:ext cx="475488" cy="201168"/>
            <a:chOff x="5086247" y="4493832"/>
            <a:chExt cx="868852" cy="378217"/>
          </a:xfrm>
        </p:grpSpPr>
        <p:sp>
          <p:nvSpPr>
            <p:cNvPr id="87" name="Rectangle 86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Snip Same Side Corner Rectangle 87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89" name="Isosceles Triangle 88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 flipH="1">
            <a:off x="7256117" y="3572576"/>
            <a:ext cx="475488" cy="201168"/>
            <a:chOff x="746907" y="2355527"/>
            <a:chExt cx="868853" cy="378217"/>
          </a:xfrm>
        </p:grpSpPr>
        <p:sp>
          <p:nvSpPr>
            <p:cNvPr id="91" name="Rectangle 90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Snip Same Side Corner Rectangle 91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3" name="Isosceles Triangle 92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187512" y="2475851"/>
            <a:ext cx="475488" cy="201168"/>
            <a:chOff x="5163843" y="3831776"/>
            <a:chExt cx="868852" cy="378217"/>
          </a:xfrm>
        </p:grpSpPr>
        <p:sp>
          <p:nvSpPr>
            <p:cNvPr id="95" name="Rectangle 94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Snip Same Side Corner Rectangle 95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7" name="Isosceles Triangle 96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Oval 97"/>
          <p:cNvSpPr/>
          <p:nvPr/>
        </p:nvSpPr>
        <p:spPr>
          <a:xfrm rot="60000">
            <a:off x="6218976" y="2988086"/>
            <a:ext cx="1315131" cy="246973"/>
          </a:xfrm>
          <a:prstGeom prst="ellipse">
            <a:avLst/>
          </a:pr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Oval 98"/>
          <p:cNvSpPr/>
          <p:nvPr/>
        </p:nvSpPr>
        <p:spPr>
          <a:xfrm rot="1633319">
            <a:off x="6183222" y="3237060"/>
            <a:ext cx="1272935" cy="300875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248400" y="2576432"/>
            <a:ext cx="986206" cy="626469"/>
            <a:chOff x="2549784" y="3280173"/>
            <a:chExt cx="2468977" cy="1428689"/>
          </a:xfrm>
        </p:grpSpPr>
        <p:cxnSp>
          <p:nvCxnSpPr>
            <p:cNvPr id="101" name="Straight Arrow Connector 100"/>
            <p:cNvCxnSpPr>
              <a:stCxn id="120" idx="1"/>
              <a:endCxn id="97" idx="1"/>
            </p:cNvCxnSpPr>
            <p:nvPr/>
          </p:nvCxnSpPr>
          <p:spPr>
            <a:xfrm flipV="1">
              <a:off x="2549784" y="3280173"/>
              <a:ext cx="2468977" cy="913268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121" idx="1"/>
              <a:endCxn id="97" idx="1"/>
            </p:cNvCxnSpPr>
            <p:nvPr/>
          </p:nvCxnSpPr>
          <p:spPr>
            <a:xfrm flipV="1">
              <a:off x="2549784" y="3280173"/>
              <a:ext cx="2468977" cy="1085075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22" idx="1"/>
              <a:endCxn id="97" idx="1"/>
            </p:cNvCxnSpPr>
            <p:nvPr/>
          </p:nvCxnSpPr>
          <p:spPr>
            <a:xfrm flipV="1">
              <a:off x="2549784" y="3280173"/>
              <a:ext cx="2468977" cy="1256882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23" idx="1"/>
              <a:endCxn id="97" idx="1"/>
            </p:cNvCxnSpPr>
            <p:nvPr/>
          </p:nvCxnSpPr>
          <p:spPr>
            <a:xfrm flipV="1">
              <a:off x="2549784" y="3280173"/>
              <a:ext cx="2468977" cy="1428689"/>
            </a:xfrm>
            <a:prstGeom prst="straightConnector1">
              <a:avLst/>
            </a:prstGeom>
            <a:ln w="12700">
              <a:solidFill>
                <a:schemeClr val="accent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248400" y="2976893"/>
            <a:ext cx="1237435" cy="226009"/>
            <a:chOff x="2549778" y="4193398"/>
            <a:chExt cx="3097929" cy="515419"/>
          </a:xfrm>
        </p:grpSpPr>
        <p:cxnSp>
          <p:nvCxnSpPr>
            <p:cNvPr id="106" name="Straight Arrow Connector 105"/>
            <p:cNvCxnSpPr>
              <a:stCxn id="120" idx="1"/>
              <a:endCxn id="89" idx="1"/>
            </p:cNvCxnSpPr>
            <p:nvPr/>
          </p:nvCxnSpPr>
          <p:spPr>
            <a:xfrm>
              <a:off x="2549778" y="4193398"/>
              <a:ext cx="3097929" cy="37934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21" idx="1"/>
              <a:endCxn id="89" idx="1"/>
            </p:cNvCxnSpPr>
            <p:nvPr/>
          </p:nvCxnSpPr>
          <p:spPr>
            <a:xfrm>
              <a:off x="2549778" y="4365204"/>
              <a:ext cx="3097929" cy="20753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22" idx="1"/>
              <a:endCxn id="89" idx="1"/>
            </p:cNvCxnSpPr>
            <p:nvPr/>
          </p:nvCxnSpPr>
          <p:spPr>
            <a:xfrm>
              <a:off x="2549778" y="4537012"/>
              <a:ext cx="3097929" cy="35734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123" idx="1"/>
              <a:endCxn id="89" idx="1"/>
            </p:cNvCxnSpPr>
            <p:nvPr/>
          </p:nvCxnSpPr>
          <p:spPr>
            <a:xfrm flipV="1">
              <a:off x="2549778" y="4572745"/>
              <a:ext cx="3097929" cy="13607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6248400" y="2976893"/>
            <a:ext cx="1054812" cy="696264"/>
            <a:chOff x="2550112" y="4193427"/>
            <a:chExt cx="2641071" cy="1587860"/>
          </a:xfrm>
        </p:grpSpPr>
        <p:cxnSp>
          <p:nvCxnSpPr>
            <p:cNvPr id="111" name="Straight Arrow Connector 110"/>
            <p:cNvCxnSpPr>
              <a:stCxn id="120" idx="1"/>
              <a:endCxn id="93" idx="1"/>
            </p:cNvCxnSpPr>
            <p:nvPr/>
          </p:nvCxnSpPr>
          <p:spPr>
            <a:xfrm>
              <a:off x="2550112" y="4193427"/>
              <a:ext cx="2641071" cy="158786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121" idx="1"/>
              <a:endCxn id="93" idx="1"/>
            </p:cNvCxnSpPr>
            <p:nvPr/>
          </p:nvCxnSpPr>
          <p:spPr>
            <a:xfrm>
              <a:off x="2550112" y="4365234"/>
              <a:ext cx="2641071" cy="1416053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122" idx="1"/>
              <a:endCxn id="93" idx="1"/>
            </p:cNvCxnSpPr>
            <p:nvPr/>
          </p:nvCxnSpPr>
          <p:spPr>
            <a:xfrm>
              <a:off x="2550112" y="4537041"/>
              <a:ext cx="2641071" cy="1244246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23" idx="1"/>
              <a:endCxn id="93" idx="1"/>
            </p:cNvCxnSpPr>
            <p:nvPr/>
          </p:nvCxnSpPr>
          <p:spPr>
            <a:xfrm>
              <a:off x="2550112" y="4708848"/>
              <a:ext cx="2641071" cy="107243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Oval 114"/>
          <p:cNvSpPr/>
          <p:nvPr/>
        </p:nvSpPr>
        <p:spPr>
          <a:xfrm rot="20145523">
            <a:off x="6169062" y="2786883"/>
            <a:ext cx="840849" cy="267832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71477">
            <a:off x="6359627" y="2191954"/>
            <a:ext cx="450010" cy="22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Group 116"/>
          <p:cNvGrpSpPr/>
          <p:nvPr/>
        </p:nvGrpSpPr>
        <p:grpSpPr>
          <a:xfrm>
            <a:off x="5804596" y="2925158"/>
            <a:ext cx="470245" cy="308932"/>
            <a:chOff x="1524001" y="3111036"/>
            <a:chExt cx="470245" cy="308932"/>
          </a:xfrm>
        </p:grpSpPr>
        <p:grpSp>
          <p:nvGrpSpPr>
            <p:cNvPr id="118" name="Group 117"/>
            <p:cNvGrpSpPr/>
            <p:nvPr/>
          </p:nvGrpSpPr>
          <p:grpSpPr>
            <a:xfrm>
              <a:off x="1524001" y="3111036"/>
              <a:ext cx="470245" cy="308932"/>
              <a:chOff x="1657350" y="4295968"/>
              <a:chExt cx="1177261" cy="704533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Snip Same Side Corner Rectangle 124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1931882" y="3136481"/>
              <a:ext cx="47898" cy="278588"/>
              <a:chOff x="917340" y="1009485"/>
              <a:chExt cx="64008" cy="339135"/>
            </a:xfrm>
          </p:grpSpPr>
          <p:sp>
            <p:nvSpPr>
              <p:cNvPr id="120" name="Isosceles Triangle 119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Isosceles Triangle 120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6" name="Content Placeholder 7"/>
          <p:cNvSpPr txBox="1">
            <a:spLocks/>
          </p:cNvSpPr>
          <p:nvPr/>
        </p:nvSpPr>
        <p:spPr>
          <a:xfrm>
            <a:off x="5350979" y="4130977"/>
            <a:ext cx="3570083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Channel Variability</a:t>
            </a:r>
          </a:p>
        </p:txBody>
      </p:sp>
      <p:sp>
        <p:nvSpPr>
          <p:cNvPr id="127" name="Content Placeholder 7"/>
          <p:cNvSpPr txBox="1">
            <a:spLocks/>
          </p:cNvSpPr>
          <p:nvPr/>
        </p:nvSpPr>
        <p:spPr>
          <a:xfrm>
            <a:off x="449490" y="4130977"/>
            <a:ext cx="3436710" cy="517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Receiver Separability</a:t>
            </a:r>
          </a:p>
        </p:txBody>
      </p:sp>
      <p:sp>
        <p:nvSpPr>
          <p:cNvPr id="129" name="Content Placeholder 7"/>
          <p:cNvSpPr txBox="1">
            <a:spLocks/>
          </p:cNvSpPr>
          <p:nvPr/>
        </p:nvSpPr>
        <p:spPr>
          <a:xfrm>
            <a:off x="432752" y="838200"/>
            <a:ext cx="8266748" cy="7787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023969"/>
                </a:solidFill>
              </a:rPr>
              <a:t>Two Key Performance-Determining Factors</a:t>
            </a:r>
          </a:p>
        </p:txBody>
      </p:sp>
      <p:sp>
        <p:nvSpPr>
          <p:cNvPr id="132" name="Content Placeholder 7"/>
          <p:cNvSpPr txBox="1">
            <a:spLocks/>
          </p:cNvSpPr>
          <p:nvPr/>
        </p:nvSpPr>
        <p:spPr>
          <a:xfrm>
            <a:off x="7119395" y="7423534"/>
            <a:ext cx="3821320" cy="14159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How much do the users (or their environments) move?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How temporally correlated are the users’ channels?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9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3437 0.05903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01198 -0.04259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213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02604 0.03102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15" grpId="0" animBg="1"/>
      <p:bldP spid="126" grpId="0"/>
      <p:bldP spid="127" grpId="0"/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dashgreen"/>
          <p:cNvCxnSpPr/>
          <p:nvPr/>
        </p:nvCxnSpPr>
        <p:spPr>
          <a:xfrm>
            <a:off x="565388" y="4198956"/>
            <a:ext cx="3866451" cy="635321"/>
          </a:xfrm>
          <a:prstGeom prst="straightConnector1">
            <a:avLst/>
          </a:prstGeom>
          <a:ln w="57150">
            <a:solidFill>
              <a:srgbClr val="385723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dashorange"/>
          <p:cNvCxnSpPr/>
          <p:nvPr/>
        </p:nvCxnSpPr>
        <p:spPr>
          <a:xfrm flipV="1">
            <a:off x="565388" y="3790511"/>
            <a:ext cx="3866451" cy="408446"/>
          </a:xfrm>
          <a:prstGeom prst="straightConnector1">
            <a:avLst/>
          </a:prstGeom>
          <a:ln w="57150">
            <a:solidFill>
              <a:srgbClr val="C45A1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Rx_Red"/>
          <p:cNvGrpSpPr/>
          <p:nvPr/>
        </p:nvGrpSpPr>
        <p:grpSpPr>
          <a:xfrm>
            <a:off x="4458338" y="4107381"/>
            <a:ext cx="868852" cy="378217"/>
            <a:chOff x="5086247" y="4493832"/>
            <a:chExt cx="868852" cy="378217"/>
          </a:xfrm>
        </p:grpSpPr>
        <p:sp>
          <p:nvSpPr>
            <p:cNvPr id="21" name="Rectangle 20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Snip Same Side Corner Rectangle 21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Rx_Green"/>
          <p:cNvGrpSpPr/>
          <p:nvPr/>
        </p:nvGrpSpPr>
        <p:grpSpPr>
          <a:xfrm flipH="1">
            <a:off x="4001137" y="5402781"/>
            <a:ext cx="868853" cy="378217"/>
            <a:chOff x="746907" y="2355527"/>
            <a:chExt cx="868853" cy="378217"/>
          </a:xfrm>
        </p:grpSpPr>
        <p:sp>
          <p:nvSpPr>
            <p:cNvPr id="18" name="Rectangle 17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Rx_Orange"/>
          <p:cNvGrpSpPr/>
          <p:nvPr/>
        </p:nvGrpSpPr>
        <p:grpSpPr>
          <a:xfrm>
            <a:off x="3829384" y="2814764"/>
            <a:ext cx="868852" cy="378217"/>
            <a:chOff x="5163843" y="3831776"/>
            <a:chExt cx="868852" cy="378217"/>
          </a:xfrm>
        </p:grpSpPr>
        <p:sp>
          <p:nvSpPr>
            <p:cNvPr id="15" name="Rectangle 14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7" name="Isosceles Triangle 16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Separability</a:t>
            </a:r>
            <a:endParaRPr lang="en-US" dirty="0"/>
          </a:p>
        </p:txBody>
      </p:sp>
      <p:sp>
        <p:nvSpPr>
          <p:cNvPr id="36" name="slide_text"/>
          <p:cNvSpPr>
            <a:spLocks noGrp="1"/>
          </p:cNvSpPr>
          <p:nvPr>
            <p:ph idx="1"/>
          </p:nvPr>
        </p:nvSpPr>
        <p:spPr>
          <a:xfrm>
            <a:off x="342900" y="734003"/>
            <a:ext cx="7886700" cy="1568285"/>
          </a:xfrm>
        </p:spPr>
        <p:txBody>
          <a:bodyPr/>
          <a:lstStyle/>
          <a:p>
            <a:r>
              <a:rPr lang="en-US" dirty="0" smtClean="0"/>
              <a:t>How close are the users’ channels?</a:t>
            </a:r>
          </a:p>
          <a:p>
            <a:pPr lvl="1"/>
            <a:r>
              <a:rPr lang="en-US" dirty="0" smtClean="0"/>
              <a:t>Linear dependence of H matrix rows</a:t>
            </a:r>
          </a:p>
          <a:p>
            <a:pPr lvl="1"/>
            <a:r>
              <a:rPr lang="en-US" b="1" dirty="0" smtClean="0"/>
              <a:t>NOT </a:t>
            </a:r>
            <a:r>
              <a:rPr lang="en-US" dirty="0" smtClean="0"/>
              <a:t>necessarily dependent on physical location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15E0-C709-4A22-89A3-446EC2010CA0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5" name="Orange_arrows"/>
          <p:cNvGrpSpPr/>
          <p:nvPr/>
        </p:nvGrpSpPr>
        <p:grpSpPr>
          <a:xfrm>
            <a:off x="1139523" y="3003868"/>
            <a:ext cx="2775915" cy="1445531"/>
            <a:chOff x="3226396" y="3239887"/>
            <a:chExt cx="2775915" cy="1445531"/>
          </a:xfrm>
        </p:grpSpPr>
        <p:cxnSp>
          <p:nvCxnSpPr>
            <p:cNvPr id="37" name="Straight Arrow Connector 36"/>
            <p:cNvCxnSpPr>
              <a:stCxn id="27" idx="1"/>
              <a:endCxn id="17" idx="1"/>
            </p:cNvCxnSpPr>
            <p:nvPr/>
          </p:nvCxnSpPr>
          <p:spPr>
            <a:xfrm flipV="1">
              <a:off x="3226396" y="3239887"/>
              <a:ext cx="2775915" cy="930112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1"/>
              <a:endCxn id="17" idx="1"/>
            </p:cNvCxnSpPr>
            <p:nvPr/>
          </p:nvCxnSpPr>
          <p:spPr>
            <a:xfrm flipV="1">
              <a:off x="3226396" y="3239887"/>
              <a:ext cx="2775915" cy="1101918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1"/>
              <a:endCxn id="17" idx="1"/>
            </p:cNvCxnSpPr>
            <p:nvPr/>
          </p:nvCxnSpPr>
          <p:spPr>
            <a:xfrm flipV="1">
              <a:off x="3226396" y="3239887"/>
              <a:ext cx="2775915" cy="1273725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0" idx="1"/>
              <a:endCxn id="17" idx="1"/>
            </p:cNvCxnSpPr>
            <p:nvPr/>
          </p:nvCxnSpPr>
          <p:spPr>
            <a:xfrm flipV="1">
              <a:off x="3226396" y="3239887"/>
              <a:ext cx="2775915" cy="1445531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Red_arrows"/>
          <p:cNvGrpSpPr/>
          <p:nvPr/>
        </p:nvGrpSpPr>
        <p:grpSpPr>
          <a:xfrm>
            <a:off x="1139523" y="3933980"/>
            <a:ext cx="3404869" cy="515419"/>
            <a:chOff x="3226396" y="4169999"/>
            <a:chExt cx="3404869" cy="515419"/>
          </a:xfrm>
        </p:grpSpPr>
        <p:cxnSp>
          <p:nvCxnSpPr>
            <p:cNvPr id="38" name="Straight Arrow Connector 37"/>
            <p:cNvCxnSpPr>
              <a:stCxn id="27" idx="1"/>
              <a:endCxn id="23" idx="1"/>
            </p:cNvCxnSpPr>
            <p:nvPr/>
          </p:nvCxnSpPr>
          <p:spPr>
            <a:xfrm>
              <a:off x="3226396" y="4169999"/>
              <a:ext cx="3404869" cy="362505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8" idx="1"/>
              <a:endCxn id="23" idx="1"/>
            </p:cNvCxnSpPr>
            <p:nvPr/>
          </p:nvCxnSpPr>
          <p:spPr>
            <a:xfrm>
              <a:off x="3226396" y="4341805"/>
              <a:ext cx="3404869" cy="19069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9" idx="1"/>
              <a:endCxn id="23" idx="1"/>
            </p:cNvCxnSpPr>
            <p:nvPr/>
          </p:nvCxnSpPr>
          <p:spPr>
            <a:xfrm>
              <a:off x="3226396" y="4513612"/>
              <a:ext cx="3404869" cy="1889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0" idx="1"/>
              <a:endCxn id="23" idx="1"/>
            </p:cNvCxnSpPr>
            <p:nvPr/>
          </p:nvCxnSpPr>
          <p:spPr>
            <a:xfrm flipV="1">
              <a:off x="3226396" y="4532504"/>
              <a:ext cx="3404869" cy="15291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een_arrows"/>
          <p:cNvGrpSpPr/>
          <p:nvPr/>
        </p:nvGrpSpPr>
        <p:grpSpPr>
          <a:xfrm>
            <a:off x="1139523" y="3933980"/>
            <a:ext cx="2947669" cy="1657905"/>
            <a:chOff x="3226396" y="4169999"/>
            <a:chExt cx="2947669" cy="1657905"/>
          </a:xfrm>
        </p:grpSpPr>
        <p:cxnSp>
          <p:nvCxnSpPr>
            <p:cNvPr id="39" name="Straight Arrow Connector 38"/>
            <p:cNvCxnSpPr>
              <a:stCxn id="27" idx="1"/>
              <a:endCxn id="20" idx="1"/>
            </p:cNvCxnSpPr>
            <p:nvPr/>
          </p:nvCxnSpPr>
          <p:spPr>
            <a:xfrm>
              <a:off x="3226396" y="4169999"/>
              <a:ext cx="2947669" cy="1657905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8" idx="1"/>
              <a:endCxn id="20" idx="1"/>
            </p:cNvCxnSpPr>
            <p:nvPr/>
          </p:nvCxnSpPr>
          <p:spPr>
            <a:xfrm>
              <a:off x="3226396" y="4341805"/>
              <a:ext cx="2947669" cy="1486099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9" idx="1"/>
              <a:endCxn id="20" idx="1"/>
            </p:cNvCxnSpPr>
            <p:nvPr/>
          </p:nvCxnSpPr>
          <p:spPr>
            <a:xfrm>
              <a:off x="3226396" y="4513612"/>
              <a:ext cx="2947669" cy="1314292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0" idx="1"/>
              <a:endCxn id="20" idx="1"/>
            </p:cNvCxnSpPr>
            <p:nvPr/>
          </p:nvCxnSpPr>
          <p:spPr>
            <a:xfrm>
              <a:off x="3226396" y="4685418"/>
              <a:ext cx="2947669" cy="1142486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Angle_mark_up"/>
          <p:cNvGrpSpPr/>
          <p:nvPr/>
        </p:nvGrpSpPr>
        <p:grpSpPr>
          <a:xfrm>
            <a:off x="3517439" y="3213624"/>
            <a:ext cx="590120" cy="933226"/>
            <a:chOff x="6115049" y="3449643"/>
            <a:chExt cx="590120" cy="933226"/>
          </a:xfrm>
        </p:grpSpPr>
        <p:sp>
          <p:nvSpPr>
            <p:cNvPr id="7" name="Right Brace 6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311974" y="3626817"/>
              <a:ext cx="393195" cy="461665"/>
              <a:chOff x="6302733" y="3593382"/>
              <a:chExt cx="393195" cy="46166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302733" y="3593382"/>
                <a:ext cx="360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" name="Angle_mark_down"/>
          <p:cNvGrpSpPr/>
          <p:nvPr/>
        </p:nvGrpSpPr>
        <p:grpSpPr>
          <a:xfrm>
            <a:off x="3527395" y="4364556"/>
            <a:ext cx="590120" cy="933226"/>
            <a:chOff x="6115049" y="3449643"/>
            <a:chExt cx="590120" cy="933226"/>
          </a:xfrm>
        </p:grpSpPr>
        <p:sp>
          <p:nvSpPr>
            <p:cNvPr id="51" name="Right Brace 50"/>
            <p:cNvSpPr/>
            <p:nvPr/>
          </p:nvSpPr>
          <p:spPr>
            <a:xfrm>
              <a:off x="6115049" y="3449643"/>
              <a:ext cx="133351" cy="933226"/>
            </a:xfrm>
            <a:prstGeom prst="rightBrac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311974" y="3626817"/>
              <a:ext cx="393195" cy="461665"/>
              <a:chOff x="6302733" y="3593382"/>
              <a:chExt cx="393195" cy="46166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6302733" y="3593382"/>
                <a:ext cx="3606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∠</a:t>
                </a: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330168" y="3672253"/>
                <a:ext cx="365760" cy="365760"/>
              </a:xfrm>
              <a:prstGeom prst="ellipse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4" name="solidorange_los"/>
          <p:cNvCxnSpPr>
            <a:stCxn id="25" idx="3"/>
          </p:cNvCxnSpPr>
          <p:nvPr/>
        </p:nvCxnSpPr>
        <p:spPr>
          <a:xfrm flipV="1">
            <a:off x="1231439" y="3790511"/>
            <a:ext cx="3226898" cy="401185"/>
          </a:xfrm>
          <a:prstGeom prst="straightConnector1">
            <a:avLst/>
          </a:prstGeom>
          <a:ln w="114300">
            <a:solidFill>
              <a:srgbClr val="C45A1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olidred_los"/>
          <p:cNvCxnSpPr>
            <a:stCxn id="25" idx="3"/>
            <a:endCxn id="22" idx="3"/>
          </p:cNvCxnSpPr>
          <p:nvPr/>
        </p:nvCxnSpPr>
        <p:spPr>
          <a:xfrm>
            <a:off x="1231439" y="4191696"/>
            <a:ext cx="3226899" cy="104795"/>
          </a:xfrm>
          <a:prstGeom prst="straightConnector1">
            <a:avLst/>
          </a:prstGeom>
          <a:ln w="114300">
            <a:solidFill>
              <a:srgbClr val="C61818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olidgreen_los"/>
          <p:cNvCxnSpPr>
            <a:stCxn id="25" idx="3"/>
          </p:cNvCxnSpPr>
          <p:nvPr/>
        </p:nvCxnSpPr>
        <p:spPr>
          <a:xfrm>
            <a:off x="1231439" y="4191696"/>
            <a:ext cx="3200400" cy="642581"/>
          </a:xfrm>
          <a:prstGeom prst="straightConnector1">
            <a:avLst/>
          </a:prstGeom>
          <a:ln w="114300">
            <a:solidFill>
              <a:srgbClr val="385723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badangle_2"/>
          <p:cNvGrpSpPr/>
          <p:nvPr/>
        </p:nvGrpSpPr>
        <p:grpSpPr>
          <a:xfrm>
            <a:off x="3135772" y="3628542"/>
            <a:ext cx="476251" cy="707886"/>
            <a:chOff x="152399" y="2438400"/>
            <a:chExt cx="476251" cy="707886"/>
          </a:xfrm>
        </p:grpSpPr>
        <p:sp>
          <p:nvSpPr>
            <p:cNvPr id="83" name="TextBox 82"/>
            <p:cNvSpPr txBox="1"/>
            <p:nvPr/>
          </p:nvSpPr>
          <p:spPr>
            <a:xfrm>
              <a:off x="152399" y="2438400"/>
              <a:ext cx="38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∠</a:t>
              </a:r>
            </a:p>
          </p:txBody>
        </p:sp>
        <p:sp>
          <p:nvSpPr>
            <p:cNvPr id="84" name="&quot;No&quot; Symbol 83"/>
            <p:cNvSpPr/>
            <p:nvPr/>
          </p:nvSpPr>
          <p:spPr>
            <a:xfrm>
              <a:off x="190499" y="2600369"/>
              <a:ext cx="438151" cy="496917"/>
            </a:xfrm>
            <a:prstGeom prst="noSmoking">
              <a:avLst>
                <a:gd name="adj" fmla="val 463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badangle_1"/>
          <p:cNvGrpSpPr/>
          <p:nvPr/>
        </p:nvGrpSpPr>
        <p:grpSpPr>
          <a:xfrm>
            <a:off x="2912671" y="4025434"/>
            <a:ext cx="476251" cy="707886"/>
            <a:chOff x="152399" y="2438400"/>
            <a:chExt cx="476251" cy="707886"/>
          </a:xfrm>
        </p:grpSpPr>
        <p:sp>
          <p:nvSpPr>
            <p:cNvPr id="86" name="TextBox 85"/>
            <p:cNvSpPr txBox="1"/>
            <p:nvPr/>
          </p:nvSpPr>
          <p:spPr>
            <a:xfrm>
              <a:off x="152399" y="2438400"/>
              <a:ext cx="38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∠</a:t>
              </a:r>
            </a:p>
          </p:txBody>
        </p:sp>
        <p:sp>
          <p:nvSpPr>
            <p:cNvPr id="87" name="&quot;No&quot; Symbol 86"/>
            <p:cNvSpPr/>
            <p:nvPr/>
          </p:nvSpPr>
          <p:spPr>
            <a:xfrm>
              <a:off x="190499" y="2600369"/>
              <a:ext cx="438151" cy="496917"/>
            </a:xfrm>
            <a:prstGeom prst="noSmoking">
              <a:avLst>
                <a:gd name="adj" fmla="val 463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63" name="uhf_green_dash"/>
          <p:cNvCxnSpPr/>
          <p:nvPr/>
        </p:nvCxnSpPr>
        <p:spPr>
          <a:xfrm flipV="1">
            <a:off x="2041064" y="4834277"/>
            <a:ext cx="2390775" cy="552452"/>
          </a:xfrm>
          <a:prstGeom prst="straightConnector1">
            <a:avLst/>
          </a:prstGeom>
          <a:ln w="44450" cap="rnd">
            <a:solidFill>
              <a:srgbClr val="385723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olidgreen_uhf"/>
          <p:cNvCxnSpPr/>
          <p:nvPr/>
        </p:nvCxnSpPr>
        <p:spPr>
          <a:xfrm flipV="1">
            <a:off x="2979281" y="1962836"/>
            <a:ext cx="850102" cy="655861"/>
          </a:xfrm>
          <a:prstGeom prst="straightConnector1">
            <a:avLst/>
          </a:prstGeom>
          <a:ln w="114300" cap="rnd">
            <a:solidFill>
              <a:srgbClr val="C45A1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Wall_up" descr="http://www.greenstrides.com/images-wp/insulated-concrete-form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r="4230"/>
          <a:stretch/>
        </p:blipFill>
        <p:spPr bwMode="auto">
          <a:xfrm flipH="1">
            <a:off x="2394435" y="2157619"/>
            <a:ext cx="894404" cy="9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olidgreen_nlos_2"/>
          <p:cNvCxnSpPr/>
          <p:nvPr/>
        </p:nvCxnSpPr>
        <p:spPr>
          <a:xfrm flipV="1">
            <a:off x="2047087" y="4834277"/>
            <a:ext cx="2384752" cy="570848"/>
          </a:xfrm>
          <a:prstGeom prst="straightConnector1">
            <a:avLst/>
          </a:prstGeom>
          <a:ln w="114300" cap="rnd">
            <a:solidFill>
              <a:srgbClr val="385723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olidgreen_nlos_1"/>
          <p:cNvCxnSpPr>
            <a:stCxn id="25" idx="3"/>
          </p:cNvCxnSpPr>
          <p:nvPr/>
        </p:nvCxnSpPr>
        <p:spPr>
          <a:xfrm>
            <a:off x="1231439" y="4191696"/>
            <a:ext cx="800578" cy="1211085"/>
          </a:xfrm>
          <a:prstGeom prst="straightConnector1">
            <a:avLst/>
          </a:prstGeom>
          <a:ln w="114300" cap="rnd">
            <a:solidFill>
              <a:srgbClr val="385723"/>
            </a:solidFill>
            <a:prstDash val="soli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olidorange_nlos_2"/>
          <p:cNvCxnSpPr/>
          <p:nvPr/>
        </p:nvCxnSpPr>
        <p:spPr>
          <a:xfrm>
            <a:off x="2858752" y="2714440"/>
            <a:ext cx="1599585" cy="1076071"/>
          </a:xfrm>
          <a:prstGeom prst="straightConnector1">
            <a:avLst/>
          </a:prstGeom>
          <a:ln w="114300" cap="rnd">
            <a:solidFill>
              <a:srgbClr val="C45A11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olidorange_nlos_1"/>
          <p:cNvCxnSpPr>
            <a:stCxn id="25" idx="3"/>
          </p:cNvCxnSpPr>
          <p:nvPr/>
        </p:nvCxnSpPr>
        <p:spPr>
          <a:xfrm flipV="1">
            <a:off x="1231439" y="2714440"/>
            <a:ext cx="1622425" cy="1477256"/>
          </a:xfrm>
          <a:prstGeom prst="straightConnector1">
            <a:avLst/>
          </a:prstGeom>
          <a:ln w="114300" cap="rnd">
            <a:solidFill>
              <a:srgbClr val="C45A11"/>
            </a:solidFill>
            <a:prstDash val="solid"/>
            <a:tailEnd type="non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Transmitter"/>
          <p:cNvGrpSpPr/>
          <p:nvPr/>
        </p:nvGrpSpPr>
        <p:grpSpPr>
          <a:xfrm>
            <a:off x="54178" y="3839426"/>
            <a:ext cx="1177261" cy="704533"/>
            <a:chOff x="1068719" y="4121948"/>
            <a:chExt cx="1177261" cy="704533"/>
          </a:xfrm>
        </p:grpSpPr>
        <p:grpSp>
          <p:nvGrpSpPr>
            <p:cNvPr id="35" name="Group 34"/>
            <p:cNvGrpSpPr/>
            <p:nvPr/>
          </p:nvGrpSpPr>
          <p:grpSpPr>
            <a:xfrm>
              <a:off x="1068719" y="4121948"/>
              <a:ext cx="1177261" cy="704533"/>
              <a:chOff x="1657350" y="4295968"/>
              <a:chExt cx="1177261" cy="70453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Snip Same Side Corner Rectangle 24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064130" y="4156546"/>
              <a:ext cx="119912" cy="635331"/>
              <a:chOff x="917340" y="1009485"/>
              <a:chExt cx="64008" cy="339135"/>
            </a:xfrm>
          </p:grpSpPr>
          <p:sp>
            <p:nvSpPr>
              <p:cNvPr id="27" name="Isosceles Triangle 26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9" name="Wall_down" descr="http://www.greenstrides.com/images-wp/insulated-concrete-form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4057" r="4230"/>
          <a:stretch/>
        </p:blipFill>
        <p:spPr bwMode="auto">
          <a:xfrm>
            <a:off x="1626395" y="4900509"/>
            <a:ext cx="935472" cy="9235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814" name="goodangle_1"/>
          <p:cNvGrpSpPr/>
          <p:nvPr/>
        </p:nvGrpSpPr>
        <p:grpSpPr>
          <a:xfrm>
            <a:off x="2503152" y="3051228"/>
            <a:ext cx="531875" cy="707886"/>
            <a:chOff x="184032" y="3129463"/>
            <a:chExt cx="531875" cy="707886"/>
          </a:xfrm>
        </p:grpSpPr>
        <p:sp>
          <p:nvSpPr>
            <p:cNvPr id="119" name="TextBox 118"/>
            <p:cNvSpPr txBox="1"/>
            <p:nvPr/>
          </p:nvSpPr>
          <p:spPr>
            <a:xfrm>
              <a:off x="184032" y="3129463"/>
              <a:ext cx="38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∠</a:t>
              </a:r>
            </a:p>
          </p:txBody>
        </p:sp>
        <p:sp>
          <p:nvSpPr>
            <p:cNvPr id="120" name="Donut 119"/>
            <p:cNvSpPr/>
            <p:nvPr/>
          </p:nvSpPr>
          <p:spPr>
            <a:xfrm>
              <a:off x="222131" y="3291432"/>
              <a:ext cx="493776" cy="496917"/>
            </a:xfrm>
            <a:prstGeom prst="donut">
              <a:avLst>
                <a:gd name="adj" fmla="val 507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goodangle_2"/>
          <p:cNvGrpSpPr/>
          <p:nvPr/>
        </p:nvGrpSpPr>
        <p:grpSpPr>
          <a:xfrm>
            <a:off x="2466514" y="4476942"/>
            <a:ext cx="531875" cy="707886"/>
            <a:chOff x="184032" y="3129463"/>
            <a:chExt cx="531875" cy="707886"/>
          </a:xfrm>
        </p:grpSpPr>
        <p:sp>
          <p:nvSpPr>
            <p:cNvPr id="123" name="TextBox 122"/>
            <p:cNvSpPr txBox="1"/>
            <p:nvPr/>
          </p:nvSpPr>
          <p:spPr>
            <a:xfrm>
              <a:off x="184032" y="3129463"/>
              <a:ext cx="3873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∠</a:t>
              </a:r>
            </a:p>
          </p:txBody>
        </p:sp>
        <p:sp>
          <p:nvSpPr>
            <p:cNvPr id="124" name="Donut 123"/>
            <p:cNvSpPr/>
            <p:nvPr/>
          </p:nvSpPr>
          <p:spPr>
            <a:xfrm>
              <a:off x="222131" y="3291432"/>
              <a:ext cx="493776" cy="496917"/>
            </a:xfrm>
            <a:prstGeom prst="donut">
              <a:avLst>
                <a:gd name="adj" fmla="val 507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4" name="Picture 1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819250"/>
            <a:ext cx="2865182" cy="858406"/>
          </a:xfrm>
          <a:prstGeom prst="rect">
            <a:avLst/>
          </a:prstGeom>
        </p:spPr>
      </p:pic>
      <p:sp>
        <p:nvSpPr>
          <p:cNvPr id="135" name="Rectangle 134"/>
          <p:cNvSpPr/>
          <p:nvPr/>
        </p:nvSpPr>
        <p:spPr>
          <a:xfrm>
            <a:off x="6705600" y="843345"/>
            <a:ext cx="2133600" cy="246888"/>
          </a:xfrm>
          <a:prstGeom prst="rect">
            <a:avLst/>
          </a:prstGeom>
          <a:solidFill>
            <a:srgbClr val="C55A11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705600" y="1126826"/>
            <a:ext cx="2130552" cy="246888"/>
          </a:xfrm>
          <a:prstGeom prst="rect">
            <a:avLst/>
          </a:prstGeom>
          <a:solidFill>
            <a:srgbClr val="CB0F13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6710468" y="1410307"/>
            <a:ext cx="2130552" cy="246888"/>
          </a:xfrm>
          <a:prstGeom prst="rect">
            <a:avLst/>
          </a:prstGeom>
          <a:solidFill>
            <a:srgbClr val="70AD47">
              <a:alpha val="38000"/>
            </a:srgb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uhfT"/>
          <p:cNvSpPr txBox="1"/>
          <p:nvPr/>
        </p:nvSpPr>
        <p:spPr>
          <a:xfrm>
            <a:off x="232633" y="2729286"/>
            <a:ext cx="10975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UHF?</a:t>
            </a:r>
            <a:endParaRPr 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146" name="24T"/>
          <p:cNvSpPr txBox="1"/>
          <p:nvPr/>
        </p:nvSpPr>
        <p:spPr>
          <a:xfrm>
            <a:off x="175625" y="1955142"/>
            <a:ext cx="1211541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2.4 GHz</a:t>
            </a:r>
            <a:endParaRPr lang="en-US" sz="25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148" name="58T"/>
          <p:cNvSpPr txBox="1"/>
          <p:nvPr/>
        </p:nvSpPr>
        <p:spPr>
          <a:xfrm>
            <a:off x="175625" y="2338367"/>
            <a:ext cx="1211541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5.8 GHz</a:t>
            </a:r>
            <a:endParaRPr lang="en-US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anose="020B0609020204030204" pitchFamily="49" charset="0"/>
            </a:endParaRPr>
          </a:p>
        </p:txBody>
      </p:sp>
      <p:cxnSp>
        <p:nvCxnSpPr>
          <p:cNvPr id="151" name="solidorange_uhf"/>
          <p:cNvCxnSpPr/>
          <p:nvPr/>
        </p:nvCxnSpPr>
        <p:spPr>
          <a:xfrm>
            <a:off x="2020257" y="5404426"/>
            <a:ext cx="541610" cy="767774"/>
          </a:xfrm>
          <a:prstGeom prst="straightConnector1">
            <a:avLst/>
          </a:prstGeom>
          <a:ln w="114300" cap="rnd">
            <a:solidFill>
              <a:srgbClr val="385723"/>
            </a:solidFill>
            <a:prstDash val="soli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qmark_orange"/>
          <p:cNvSpPr txBox="1"/>
          <p:nvPr/>
        </p:nvSpPr>
        <p:spPr>
          <a:xfrm>
            <a:off x="2776630" y="2199310"/>
            <a:ext cx="59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45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sz="3200" b="1" dirty="0">
              <a:solidFill>
                <a:srgbClr val="C45A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0" name="qmark_green"/>
          <p:cNvSpPr txBox="1"/>
          <p:nvPr/>
        </p:nvSpPr>
        <p:spPr>
          <a:xfrm>
            <a:off x="1467628" y="5027630"/>
            <a:ext cx="59296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85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en-US" sz="3200" b="1" dirty="0">
              <a:solidFill>
                <a:srgbClr val="3857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62" name="uhf_orange_dash"/>
          <p:cNvCxnSpPr/>
          <p:nvPr/>
        </p:nvCxnSpPr>
        <p:spPr>
          <a:xfrm>
            <a:off x="2841164" y="2691152"/>
            <a:ext cx="1590675" cy="1076325"/>
          </a:xfrm>
          <a:prstGeom prst="straightConnector1">
            <a:avLst/>
          </a:prstGeom>
          <a:ln w="44450" cap="rnd">
            <a:solidFill>
              <a:srgbClr val="C45A11"/>
            </a:solidFill>
            <a:prstDash val="sysDot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222591" y="1924050"/>
            <a:ext cx="3956848" cy="421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rPr>
              <a:t>How to Quantify?</a:t>
            </a:r>
          </a:p>
          <a:p>
            <a:pPr marL="228600" indent="-228600" ea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rPr>
              <a:t>Demmel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rPr>
              <a:t> Condition Number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ucida Sans Unicode" panose="020B0602030504020204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[35] C. Zhong, et. al. 2011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</a:pPr>
            <a:endParaRPr lang="en-US" sz="1600" dirty="0" smtClean="0"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n-lt"/>
                <a:ea typeface="+mn-ea"/>
                <a:cs typeface="Lucida Sans Unicode" panose="020B0602030504020204" pitchFamily="34" charset="0"/>
              </a:rPr>
              <a:t>Based on Linear </a:t>
            </a:r>
            <a:r>
              <a:rPr lang="en-US" sz="1800" b="1" dirty="0">
                <a:latin typeface="+mn-lt"/>
                <a:ea typeface="+mn-ea"/>
                <a:cs typeface="Lucida Sans Unicode" panose="020B0602030504020204" pitchFamily="34" charset="0"/>
              </a:rPr>
              <a:t>dependence </a:t>
            </a:r>
            <a:endParaRPr lang="en-US" sz="1800" b="1" dirty="0" smtClean="0">
              <a:latin typeface="+mn-lt"/>
              <a:ea typeface="+mn-ea"/>
              <a:cs typeface="Lucida Sans Unicode" panose="020B0602030504020204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n-lt"/>
                <a:ea typeface="+mn-ea"/>
                <a:cs typeface="Lucida Sans Unicode" panose="020B0602030504020204" pitchFamily="34" charset="0"/>
              </a:rPr>
              <a:t>Thus, </a:t>
            </a:r>
            <a:r>
              <a:rPr lang="en-US" sz="1800" b="1" dirty="0" err="1" smtClean="0">
                <a:latin typeface="+mn-lt"/>
                <a:ea typeface="+mn-ea"/>
                <a:cs typeface="Lucida Sans Unicode" panose="020B0602030504020204" pitchFamily="34" charset="0"/>
              </a:rPr>
              <a:t>invertibility</a:t>
            </a:r>
            <a:endParaRPr lang="en-US" sz="1800" b="1" dirty="0" smtClean="0">
              <a:latin typeface="+mn-lt"/>
              <a:ea typeface="+mn-ea"/>
              <a:cs typeface="Lucida Sans Unicode" panose="020B0602030504020204" pitchFamily="34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  <a:ea typeface="+mn-ea"/>
                <a:cs typeface="Lucida Sans Unicode" panose="020B0602030504020204" pitchFamily="34" charset="0"/>
              </a:rPr>
              <a:t>Reliably predicts </a:t>
            </a:r>
            <a:r>
              <a:rPr lang="en-US" sz="1800" dirty="0" smtClean="0">
                <a:latin typeface="+mn-lt"/>
                <a:ea typeface="+mn-ea"/>
                <a:cs typeface="Lucida Sans Unicode" panose="020B0602030504020204" pitchFamily="34" charset="0"/>
              </a:rPr>
              <a:t>performance </a:t>
            </a:r>
            <a:endParaRPr lang="en-US" sz="1800" dirty="0">
              <a:latin typeface="+mn-lt"/>
              <a:ea typeface="+mn-ea"/>
              <a:cs typeface="Lucida Sans Unicode" panose="020B0602030504020204" pitchFamily="34" charset="0"/>
            </a:endParaRPr>
          </a:p>
          <a:p>
            <a:pPr marL="1143000" lvl="2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n-lt"/>
                <a:ea typeface="+mn-ea"/>
                <a:cs typeface="Lucida Sans Unicode" panose="020B0602030504020204" pitchFamily="34" charset="0"/>
              </a:rPr>
              <a:t>eg</a:t>
            </a:r>
            <a:r>
              <a:rPr lang="en-US" sz="1600" b="1" dirty="0">
                <a:latin typeface="+mn-lt"/>
                <a:ea typeface="+mn-ea"/>
                <a:cs typeface="Lucida Sans Unicode" panose="020B0602030504020204" pitchFamily="34" charset="0"/>
              </a:rPr>
              <a:t>., use for </a:t>
            </a:r>
            <a:r>
              <a:rPr lang="en-US" sz="1600" b="1" dirty="0" smtClean="0">
                <a:latin typeface="+mn-lt"/>
                <a:ea typeface="+mn-ea"/>
                <a:cs typeface="Lucida Sans Unicode" panose="020B0602030504020204" pitchFamily="34" charset="0"/>
              </a:rPr>
              <a:t>MCS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n-lt"/>
                <a:ea typeface="+mn-ea"/>
                <a:cs typeface="Lucida Sans Unicode" panose="020B0602030504020204" pitchFamily="34" charset="0"/>
              </a:rPr>
              <a:t>[1,</a:t>
            </a:r>
            <a:r>
              <a:rPr lang="en-US" sz="1800" b="1" dirty="0" smtClean="0">
                <a:latin typeface="Blackoak Std" panose="04050907060602020202" pitchFamily="82" charset="0"/>
                <a:ea typeface="Adobe Myungjo Std M" panose="02020600000000000000" pitchFamily="18" charset="-128"/>
                <a:cs typeface="Arabic Typesetting" panose="03020402040406030203" pitchFamily="66" charset="-78"/>
              </a:rPr>
              <a:t>∞</a:t>
            </a:r>
            <a:r>
              <a:rPr lang="en-US" sz="1800" b="1" dirty="0" smtClean="0">
                <a:latin typeface="+mn-lt"/>
                <a:ea typeface="Adobe Myungjo Std M" panose="02020600000000000000" pitchFamily="18" charset="-128"/>
                <a:cs typeface="Arabic Typesetting" panose="03020402040406030203" pitchFamily="66" charset="-78"/>
              </a:rPr>
              <a:t>]</a:t>
            </a:r>
            <a:r>
              <a:rPr lang="en-US" sz="1800" b="1" dirty="0" smtClean="0">
                <a:cs typeface="Lucida Sans Unicode" panose="020B0602030504020204" pitchFamily="34" charset="0"/>
              </a:rPr>
              <a:t> </a:t>
            </a:r>
            <a:r>
              <a:rPr lang="en-US" sz="1800" b="1" dirty="0" smtClean="0">
                <a:latin typeface="+mn-lt"/>
                <a:cs typeface="Lucida Sans Unicode" panose="020B0602030504020204" pitchFamily="34" charset="0"/>
              </a:rPr>
              <a:t>: </a:t>
            </a:r>
            <a:r>
              <a:rPr lang="en-US" sz="1600" b="1" dirty="0" smtClean="0">
                <a:latin typeface="+mn-lt"/>
                <a:cs typeface="Lucida Sans Unicode" panose="020B0602030504020204" pitchFamily="34" charset="0"/>
              </a:rPr>
              <a:t>1 -&gt; perfectly separable 		             (orthogonal) channels</a:t>
            </a:r>
            <a:endParaRPr lang="en-US" sz="1600" b="1" dirty="0">
              <a:latin typeface="+mn-lt"/>
              <a:ea typeface="+mn-ea"/>
              <a:cs typeface="Arabic Typesetting" panose="03020402040406030203" pitchFamily="66" charset="-78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919141" y="2956397"/>
            <a:ext cx="2563749" cy="1247777"/>
          </a:xfrm>
          <a:prstGeom prst="rect">
            <a:avLst/>
          </a:prstGeom>
          <a:solidFill>
            <a:srgbClr val="5B9BD5"/>
          </a:solidFill>
          <a:ln w="15875"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30" name="Picture 1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33" y="3046908"/>
            <a:ext cx="2414765" cy="43509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326" y="3575524"/>
            <a:ext cx="1415378" cy="555330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6436033" y="3536773"/>
            <a:ext cx="1529964" cy="63033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91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06163 0.11065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553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4757 -0.11019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300"/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47" grpId="0"/>
      <p:bldP spid="146" grpId="0"/>
      <p:bldP spid="146" grpId="1"/>
      <p:bldP spid="148" grpId="0"/>
      <p:bldP spid="148" grpId="1"/>
      <p:bldP spid="112" grpId="0"/>
      <p:bldP spid="160" grpId="0"/>
      <p:bldP spid="127" grpId="0" animBg="1"/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/>
          </p:nvPr>
        </p:nvGraphicFramePr>
        <p:xfrm>
          <a:off x="215900" y="4648200"/>
          <a:ext cx="4482057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43000"/>
                <a:gridCol w="822960"/>
                <a:gridCol w="640080"/>
                <a:gridCol w="625340"/>
                <a:gridCol w="625337"/>
                <a:gridCol w="625340"/>
              </a:tblGrid>
              <a:tr h="314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4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4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40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01671"/>
            <a:ext cx="429579" cy="700402"/>
          </a:xfrm>
          <a:prstGeom prst="rect">
            <a:avLst/>
          </a:prstGeom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3840483"/>
            <a:ext cx="707473" cy="6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rxB"/>
          <p:cNvGrpSpPr/>
          <p:nvPr/>
        </p:nvGrpSpPr>
        <p:grpSpPr>
          <a:xfrm>
            <a:off x="3398348" y="3127724"/>
            <a:ext cx="868852" cy="378217"/>
            <a:chOff x="5086247" y="4493832"/>
            <a:chExt cx="868852" cy="378217"/>
          </a:xfrm>
        </p:grpSpPr>
        <p:sp>
          <p:nvSpPr>
            <p:cNvPr id="21" name="Rectangle 20"/>
            <p:cNvSpPr/>
            <p:nvPr/>
          </p:nvSpPr>
          <p:spPr>
            <a:xfrm flipH="1">
              <a:off x="5300821" y="4493832"/>
              <a:ext cx="654278" cy="378209"/>
            </a:xfrm>
            <a:prstGeom prst="rect">
              <a:avLst/>
            </a:prstGeom>
            <a:solidFill>
              <a:srgbClr val="CB0F13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B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Snip Same Side Corner Rectangle 21"/>
            <p:cNvSpPr/>
            <p:nvPr/>
          </p:nvSpPr>
          <p:spPr>
            <a:xfrm rot="16200000" flipH="1">
              <a:off x="5004425" y="4575654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F5777A"/>
            </a:solidFill>
            <a:ln>
              <a:solidFill>
                <a:srgbClr val="8C0A0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5142323" y="4622980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rxC"/>
          <p:cNvGrpSpPr/>
          <p:nvPr/>
        </p:nvGrpSpPr>
        <p:grpSpPr>
          <a:xfrm flipH="1">
            <a:off x="2895600" y="3916071"/>
            <a:ext cx="868853" cy="378217"/>
            <a:chOff x="746907" y="2355527"/>
            <a:chExt cx="868853" cy="378217"/>
          </a:xfrm>
        </p:grpSpPr>
        <p:sp>
          <p:nvSpPr>
            <p:cNvPr id="18" name="Rectangle 17"/>
            <p:cNvSpPr/>
            <p:nvPr/>
          </p:nvSpPr>
          <p:spPr>
            <a:xfrm>
              <a:off x="746907" y="2355527"/>
              <a:ext cx="654278" cy="378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C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Snip Same Side Corner Rectangle 18"/>
            <p:cNvSpPr/>
            <p:nvPr/>
          </p:nvSpPr>
          <p:spPr>
            <a:xfrm rot="5400000">
              <a:off x="1319364" y="2437349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rgbClr val="AED39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1439771" y="2484675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rxA"/>
          <p:cNvGrpSpPr/>
          <p:nvPr/>
        </p:nvGrpSpPr>
        <p:grpSpPr>
          <a:xfrm>
            <a:off x="3149890" y="1948020"/>
            <a:ext cx="868852" cy="378217"/>
            <a:chOff x="5163843" y="3831776"/>
            <a:chExt cx="868852" cy="378217"/>
          </a:xfrm>
        </p:grpSpPr>
        <p:sp>
          <p:nvSpPr>
            <p:cNvPr id="15" name="Rectangle 14"/>
            <p:cNvSpPr/>
            <p:nvPr/>
          </p:nvSpPr>
          <p:spPr>
            <a:xfrm flipH="1">
              <a:off x="5378417" y="3831776"/>
              <a:ext cx="654278" cy="3782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Rx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Snip Same Side Corner Rectangle 15"/>
            <p:cNvSpPr/>
            <p:nvPr/>
          </p:nvSpPr>
          <p:spPr>
            <a:xfrm rot="16200000" flipH="1">
              <a:off x="5082021" y="3913598"/>
              <a:ext cx="378217" cy="214574"/>
            </a:xfrm>
            <a:prstGeom prst="snip2SameRect">
              <a:avLst>
                <a:gd name="adj1" fmla="val 24586"/>
                <a:gd name="adj2" fmla="val 233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7" name="Isosceles Triangle 16"/>
            <p:cNvSpPr/>
            <p:nvPr/>
          </p:nvSpPr>
          <p:spPr>
            <a:xfrm rot="10800000" flipH="1">
              <a:off x="5219919" y="3960924"/>
              <a:ext cx="119912" cy="119912"/>
            </a:xfrm>
            <a:prstGeom prst="triangle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 rot="577469">
            <a:off x="827269" y="2857578"/>
            <a:ext cx="2689647" cy="506267"/>
          </a:xfrm>
          <a:prstGeom prst="ellipse">
            <a:avLst/>
          </a:prstGeom>
          <a:solidFill>
            <a:srgbClr val="CB0F13">
              <a:alpha val="50000"/>
            </a:srgbClr>
          </a:solidFill>
          <a:ln>
            <a:solidFill>
              <a:srgbClr val="8C0A0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 rot="1954748">
            <a:off x="815583" y="3243579"/>
            <a:ext cx="2475263" cy="608414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899"/>
            <a:ext cx="8953500" cy="1382025"/>
          </a:xfrm>
        </p:spPr>
        <p:txBody>
          <a:bodyPr>
            <a:normAutofit/>
          </a:bodyPr>
          <a:lstStyle/>
          <a:p>
            <a:r>
              <a:rPr lang="en-US" dirty="0" smtClean="0"/>
              <a:t>How much do the users (or their environments) move?</a:t>
            </a:r>
          </a:p>
          <a:p>
            <a:pPr lvl="1"/>
            <a:r>
              <a:rPr lang="en-US" dirty="0" smtClean="0"/>
              <a:t>Between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SOUNDING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  <a:r>
              <a:rPr lang="en-US" b="1" dirty="0" smtClean="0">
                <a:solidFill>
                  <a:schemeClr val="bg1"/>
                </a:solidFill>
              </a:rPr>
              <a:t> TRANSMISSION</a:t>
            </a:r>
          </a:p>
          <a:p>
            <a:pPr lvl="1"/>
            <a:r>
              <a:rPr lang="en-US" dirty="0" smtClean="0"/>
              <a:t>How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“fast”</a:t>
            </a:r>
            <a:r>
              <a:rPr lang="en-US" dirty="0" smtClean="0"/>
              <a:t> is the user/environment changing?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15E0-C709-4A22-89A3-446EC2010CA0}" type="datetime1">
              <a:rPr lang="en-US" smtClean="0"/>
              <a:t>9/24/2014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Case for UHF-Band MU-MIMO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A4D4-78C6-4CE1-A103-E72415E5674A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1140209" y="2137124"/>
            <a:ext cx="2095735" cy="1097653"/>
            <a:chOff x="2426521" y="3239887"/>
            <a:chExt cx="2095735" cy="1097653"/>
          </a:xfrm>
        </p:grpSpPr>
        <p:cxnSp>
          <p:nvCxnSpPr>
            <p:cNvPr id="37" name="Straight Arrow Connector 36"/>
            <p:cNvCxnSpPr>
              <a:stCxn id="27" idx="1"/>
              <a:endCxn id="17" idx="1"/>
            </p:cNvCxnSpPr>
            <p:nvPr/>
          </p:nvCxnSpPr>
          <p:spPr>
            <a:xfrm flipV="1">
              <a:off x="2426521" y="3239887"/>
              <a:ext cx="2095735" cy="582234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1"/>
              <a:endCxn id="17" idx="1"/>
            </p:cNvCxnSpPr>
            <p:nvPr/>
          </p:nvCxnSpPr>
          <p:spPr>
            <a:xfrm flipV="1">
              <a:off x="2426521" y="3239887"/>
              <a:ext cx="2095735" cy="75404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9" idx="1"/>
              <a:endCxn id="17" idx="1"/>
            </p:cNvCxnSpPr>
            <p:nvPr/>
          </p:nvCxnSpPr>
          <p:spPr>
            <a:xfrm flipV="1">
              <a:off x="2426521" y="3239887"/>
              <a:ext cx="2095735" cy="925847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0" idx="1"/>
              <a:endCxn id="17" idx="1"/>
            </p:cNvCxnSpPr>
            <p:nvPr/>
          </p:nvCxnSpPr>
          <p:spPr>
            <a:xfrm flipV="1">
              <a:off x="2426521" y="3239887"/>
              <a:ext cx="2095735" cy="1097653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40209" y="2719358"/>
            <a:ext cx="2344193" cy="597470"/>
            <a:chOff x="2426521" y="3822121"/>
            <a:chExt cx="2344193" cy="597470"/>
          </a:xfrm>
        </p:grpSpPr>
        <p:cxnSp>
          <p:nvCxnSpPr>
            <p:cNvPr id="38" name="Straight Arrow Connector 37"/>
            <p:cNvCxnSpPr>
              <a:stCxn id="27" idx="1"/>
              <a:endCxn id="23" idx="1"/>
            </p:cNvCxnSpPr>
            <p:nvPr/>
          </p:nvCxnSpPr>
          <p:spPr>
            <a:xfrm>
              <a:off x="2426521" y="3822121"/>
              <a:ext cx="2344193" cy="59747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8" idx="1"/>
              <a:endCxn id="23" idx="1"/>
            </p:cNvCxnSpPr>
            <p:nvPr/>
          </p:nvCxnSpPr>
          <p:spPr>
            <a:xfrm>
              <a:off x="2426521" y="3993927"/>
              <a:ext cx="2344193" cy="425664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29" idx="1"/>
              <a:endCxn id="23" idx="1"/>
            </p:cNvCxnSpPr>
            <p:nvPr/>
          </p:nvCxnSpPr>
          <p:spPr>
            <a:xfrm>
              <a:off x="2426521" y="4165734"/>
              <a:ext cx="2344193" cy="253857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0" idx="1"/>
              <a:endCxn id="23" idx="1"/>
            </p:cNvCxnSpPr>
            <p:nvPr/>
          </p:nvCxnSpPr>
          <p:spPr>
            <a:xfrm>
              <a:off x="2426521" y="4337540"/>
              <a:ext cx="2344193" cy="8205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1140209" y="2719358"/>
            <a:ext cx="1841446" cy="1385817"/>
            <a:chOff x="2426521" y="3822121"/>
            <a:chExt cx="1841446" cy="1385817"/>
          </a:xfrm>
        </p:grpSpPr>
        <p:cxnSp>
          <p:nvCxnSpPr>
            <p:cNvPr id="39" name="Straight Arrow Connector 38"/>
            <p:cNvCxnSpPr>
              <a:stCxn id="27" idx="1"/>
              <a:endCxn id="20" idx="1"/>
            </p:cNvCxnSpPr>
            <p:nvPr/>
          </p:nvCxnSpPr>
          <p:spPr>
            <a:xfrm>
              <a:off x="2426521" y="3822121"/>
              <a:ext cx="1841446" cy="1385817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28" idx="1"/>
              <a:endCxn id="20" idx="1"/>
            </p:cNvCxnSpPr>
            <p:nvPr/>
          </p:nvCxnSpPr>
          <p:spPr>
            <a:xfrm>
              <a:off x="2426521" y="3993927"/>
              <a:ext cx="1841446" cy="1214011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29" idx="1"/>
              <a:endCxn id="20" idx="1"/>
            </p:cNvCxnSpPr>
            <p:nvPr/>
          </p:nvCxnSpPr>
          <p:spPr>
            <a:xfrm>
              <a:off x="2426521" y="4165734"/>
              <a:ext cx="1841446" cy="1042204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0" idx="1"/>
              <a:endCxn id="20" idx="1"/>
            </p:cNvCxnSpPr>
            <p:nvPr/>
          </p:nvCxnSpPr>
          <p:spPr>
            <a:xfrm>
              <a:off x="2426521" y="4337540"/>
              <a:ext cx="1841446" cy="870398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 rot="20407516">
            <a:off x="1070219" y="2348148"/>
            <a:ext cx="1724568" cy="528125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71477">
            <a:off x="1695966" y="1438070"/>
            <a:ext cx="724863" cy="3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transmitter"/>
          <p:cNvGrpSpPr/>
          <p:nvPr/>
        </p:nvGrpSpPr>
        <p:grpSpPr>
          <a:xfrm>
            <a:off x="54864" y="2624804"/>
            <a:ext cx="1177261" cy="704533"/>
            <a:chOff x="152400" y="4188358"/>
            <a:chExt cx="1177261" cy="704533"/>
          </a:xfrm>
        </p:grpSpPr>
        <p:grpSp>
          <p:nvGrpSpPr>
            <p:cNvPr id="35" name="transmitter"/>
            <p:cNvGrpSpPr/>
            <p:nvPr/>
          </p:nvGrpSpPr>
          <p:grpSpPr>
            <a:xfrm>
              <a:off x="152400" y="4188358"/>
              <a:ext cx="1177261" cy="704533"/>
              <a:chOff x="1657350" y="4295968"/>
              <a:chExt cx="1177261" cy="70453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657350" y="4295968"/>
                <a:ext cx="962690" cy="7045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Tx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Snip Same Side Corner Rectangle 24"/>
              <p:cNvSpPr/>
              <p:nvPr/>
            </p:nvSpPr>
            <p:spPr>
              <a:xfrm rot="5400000">
                <a:off x="2375061" y="4540951"/>
                <a:ext cx="704526" cy="214574"/>
              </a:xfrm>
              <a:prstGeom prst="snip2SameRect">
                <a:avLst>
                  <a:gd name="adj1" fmla="val 24586"/>
                  <a:gd name="adj2" fmla="val 2338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/>
              <a:lstStyle/>
              <a:p>
                <a:pPr algn="ctr"/>
                <a:endParaRPr lang="en-US" sz="8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147811" y="4222956"/>
              <a:ext cx="119912" cy="635331"/>
              <a:chOff x="917340" y="1009485"/>
              <a:chExt cx="64008" cy="339135"/>
            </a:xfrm>
          </p:grpSpPr>
          <p:sp>
            <p:nvSpPr>
              <p:cNvPr id="27" name="Isosceles Triangle 26"/>
              <p:cNvSpPr/>
              <p:nvPr/>
            </p:nvSpPr>
            <p:spPr>
              <a:xfrm rot="10800000">
                <a:off x="917340" y="1009485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0800000">
                <a:off x="917340" y="1101194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10800000">
                <a:off x="917340" y="1192903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0800000">
                <a:off x="917340" y="1284612"/>
                <a:ext cx="64008" cy="64008"/>
              </a:xfrm>
              <a:prstGeom prst="triangle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729023" y="1263150"/>
            <a:ext cx="120142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rPr>
              <a:t>SOUNDING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07327" y="1263150"/>
            <a:ext cx="167640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rPr>
              <a:t>TRANSMISSION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44730" y="1263150"/>
            <a:ext cx="448309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>
                <a:latin typeface="+mn-lt"/>
                <a:ea typeface="+mn-ea"/>
                <a:cs typeface="Lucida Sans Unicode" panose="020B0602030504020204" pitchFamily="34" charset="0"/>
              </a:rPr>
              <a:t>and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53078" y="4147074"/>
            <a:ext cx="106680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4.5m/s</a:t>
            </a:r>
            <a:endParaRPr lang="en-US" dirty="0"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38450" y="3131915"/>
            <a:ext cx="106680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CB0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1.5m/s</a:t>
            </a:r>
            <a:endParaRPr lang="en-US" dirty="0">
              <a:solidFill>
                <a:srgbClr val="CB0F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34779" y="1959579"/>
            <a:ext cx="106680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C55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13m/s</a:t>
            </a:r>
            <a:endParaRPr lang="en-US" dirty="0">
              <a:solidFill>
                <a:srgbClr val="C55A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75888" y="1532703"/>
            <a:ext cx="925112" cy="4462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l-GR" sz="29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λ</a:t>
            </a:r>
            <a:r>
              <a:rPr lang="en-US" sz="29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/s</a:t>
            </a:r>
            <a:endParaRPr lang="en-US" sz="2900" b="1" dirty="0">
              <a:solidFill>
                <a:srgbClr val="023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03746" y="1532703"/>
            <a:ext cx="925112" cy="4462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9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m/s</a:t>
            </a:r>
            <a:endParaRPr lang="en-US" sz="2900" b="1" dirty="0">
              <a:solidFill>
                <a:srgbClr val="023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6680200" y="1644272"/>
            <a:ext cx="370288" cy="22313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nut 46"/>
          <p:cNvSpPr/>
          <p:nvPr/>
        </p:nvSpPr>
        <p:spPr>
          <a:xfrm>
            <a:off x="7186400" y="1403797"/>
            <a:ext cx="704088" cy="704088"/>
          </a:xfrm>
          <a:prstGeom prst="donut">
            <a:avLst>
              <a:gd name="adj" fmla="val 694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&quot;No&quot; Symbol 47"/>
          <p:cNvSpPr/>
          <p:nvPr/>
        </p:nvSpPr>
        <p:spPr>
          <a:xfrm>
            <a:off x="5814258" y="1403797"/>
            <a:ext cx="704088" cy="704088"/>
          </a:xfrm>
          <a:prstGeom prst="noSmoking">
            <a:avLst>
              <a:gd name="adj" fmla="val 7639"/>
            </a:avLst>
          </a:prstGeom>
          <a:solidFill>
            <a:srgbClr val="FF7575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uhfT"/>
          <p:cNvSpPr txBox="1"/>
          <p:nvPr/>
        </p:nvSpPr>
        <p:spPr>
          <a:xfrm>
            <a:off x="202095" y="4992254"/>
            <a:ext cx="1143000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UHF</a:t>
            </a:r>
            <a:endParaRPr lang="en-US" sz="25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78" name="24T"/>
          <p:cNvSpPr txBox="1"/>
          <p:nvPr/>
        </p:nvSpPr>
        <p:spPr>
          <a:xfrm>
            <a:off x="202095" y="5369739"/>
            <a:ext cx="1143000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2.4 GHz</a:t>
            </a:r>
            <a:endParaRPr lang="en-US" sz="25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79" name="58T"/>
          <p:cNvSpPr txBox="1"/>
          <p:nvPr/>
        </p:nvSpPr>
        <p:spPr>
          <a:xfrm>
            <a:off x="202095" y="5746965"/>
            <a:ext cx="1143000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anose="020B0609020204030204" pitchFamily="49" charset="0"/>
              </a:rPr>
              <a:t>5.8 GHz</a:t>
            </a:r>
            <a:endParaRPr lang="en-US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63582" y="4654179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l-GR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λ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1" name="uhfT"/>
          <p:cNvSpPr txBox="1"/>
          <p:nvPr/>
        </p:nvSpPr>
        <p:spPr>
          <a:xfrm>
            <a:off x="1361660" y="5001734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60cm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2" name="24T"/>
          <p:cNvSpPr txBox="1"/>
          <p:nvPr/>
        </p:nvSpPr>
        <p:spPr>
          <a:xfrm>
            <a:off x="1361660" y="5379219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12cm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3" name="58T"/>
          <p:cNvSpPr txBox="1"/>
          <p:nvPr/>
        </p:nvSpPr>
        <p:spPr>
          <a:xfrm>
            <a:off x="1361660" y="5756445"/>
            <a:ext cx="82296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5cm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92757" y="4654179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X</a:t>
            </a:r>
            <a:endParaRPr lang="en-US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5" name="uhfT"/>
          <p:cNvSpPr txBox="1"/>
          <p:nvPr/>
        </p:nvSpPr>
        <p:spPr>
          <a:xfrm>
            <a:off x="2192757" y="5001734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6" name="24T"/>
          <p:cNvSpPr txBox="1"/>
          <p:nvPr/>
        </p:nvSpPr>
        <p:spPr>
          <a:xfrm>
            <a:off x="2192757" y="5379219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5x</a:t>
            </a:r>
            <a:endParaRPr lang="en-US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7" name="58T"/>
          <p:cNvSpPr txBox="1"/>
          <p:nvPr/>
        </p:nvSpPr>
        <p:spPr>
          <a:xfrm>
            <a:off x="2192757" y="5756445"/>
            <a:ext cx="640080" cy="3657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12x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9" name="uhfT"/>
          <p:cNvSpPr txBox="1"/>
          <p:nvPr/>
        </p:nvSpPr>
        <p:spPr>
          <a:xfrm>
            <a:off x="2819401" y="5030724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2.5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0" name="24T"/>
          <p:cNvSpPr txBox="1"/>
          <p:nvPr/>
        </p:nvSpPr>
        <p:spPr>
          <a:xfrm>
            <a:off x="2819400" y="5408209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13</a:t>
            </a:r>
            <a:endParaRPr 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1" name="58T"/>
          <p:cNvSpPr txBox="1"/>
          <p:nvPr/>
        </p:nvSpPr>
        <p:spPr>
          <a:xfrm>
            <a:off x="2819400" y="5785435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908846" y="2334970"/>
            <a:ext cx="4192238" cy="3161891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1000"/>
              </a:spcBef>
            </a:pPr>
            <a:r>
              <a:rPr lang="en-US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rPr>
              <a:t>How to Quantify?</a:t>
            </a:r>
          </a:p>
          <a:p>
            <a:pPr marL="228600" indent="-228600" eaLnBrk="1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rPr>
              <a:t>elem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Lucida Sans Unicode" panose="020B0602030504020204" pitchFamily="34" charset="0"/>
              </a:rPr>
              <a:t>(H) autocorrelation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ucida Sans Unicode" panose="020B0602030504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</a:pPr>
            <a:endParaRPr lang="en-US" sz="1600" dirty="0"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</a:pPr>
            <a:endParaRPr lang="en-US" sz="1600" dirty="0" smtClean="0">
              <a:latin typeface="Consolas" panose="020B0609020204030204" pitchFamily="49" charset="0"/>
              <a:ea typeface="+mn-ea"/>
              <a:cs typeface="Consolas" panose="020B0609020204030204" pitchFamily="49" charset="0"/>
            </a:endParaRPr>
          </a:p>
          <a:p>
            <a:pPr marL="347663" lvl="1" indent="-11906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n-lt"/>
                <a:ea typeface="+mn-ea"/>
                <a:cs typeface="Lucida Sans Unicode" panose="020B0602030504020204" pitchFamily="34" charset="0"/>
              </a:rPr>
              <a:t>Measures change of each antenna path</a:t>
            </a:r>
          </a:p>
          <a:p>
            <a:pPr marL="347663" lvl="1" indent="-11906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n-lt"/>
                <a:ea typeface="+mn-ea"/>
                <a:cs typeface="Lucida Sans Unicode" panose="020B0602030504020204" pitchFamily="34" charset="0"/>
              </a:rPr>
              <a:t>[0,1] : 1-&gt; identical for given lag</a:t>
            </a:r>
          </a:p>
          <a:p>
            <a:pPr marL="347663" lvl="1" indent="-11906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n-lt"/>
                <a:ea typeface="+mn-ea"/>
                <a:cs typeface="Lucida Sans Unicode" panose="020B0602030504020204" pitchFamily="34" charset="0"/>
              </a:rPr>
              <a:t>Rate of decay w.r.t. lag: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n-lt"/>
                <a:ea typeface="+mn-ea"/>
                <a:cs typeface="Lucida Sans Unicode" panose="020B0602030504020204" pitchFamily="34" charset="0"/>
              </a:rPr>
              <a:t>Slow decay, sound less</a:t>
            </a:r>
          </a:p>
          <a:p>
            <a:pPr marL="1143000" lvl="2" indent="-228600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+mn-lt"/>
                <a:ea typeface="+mn-ea"/>
                <a:cs typeface="Lucida Sans Unicode" panose="020B0602030504020204" pitchFamily="34" charset="0"/>
              </a:rPr>
              <a:t>Fast Decay, sound more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5502966" y="3114261"/>
            <a:ext cx="3200400" cy="731520"/>
            <a:chOff x="5562600" y="2883324"/>
            <a:chExt cx="3200400" cy="731520"/>
          </a:xfrm>
        </p:grpSpPr>
        <p:sp>
          <p:nvSpPr>
            <p:cNvPr id="98" name="Rectangle 97"/>
            <p:cNvSpPr/>
            <p:nvPr/>
          </p:nvSpPr>
          <p:spPr>
            <a:xfrm>
              <a:off x="5562600" y="2883324"/>
              <a:ext cx="3200400" cy="731520"/>
            </a:xfrm>
            <a:prstGeom prst="rect">
              <a:avLst/>
            </a:prstGeom>
            <a:solidFill>
              <a:srgbClr val="5B9BD5"/>
            </a:solidFill>
            <a:ln w="15875">
              <a:solidFill>
                <a:schemeClr val="accent1">
                  <a:shade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264" y="2903569"/>
              <a:ext cx="3139073" cy="691030"/>
            </a:xfrm>
            <a:prstGeom prst="rect">
              <a:avLst/>
            </a:prstGeom>
          </p:spPr>
        </p:pic>
      </p:grpSp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6512" y="4659180"/>
            <a:ext cx="375982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501" y="4667179"/>
            <a:ext cx="196291" cy="320040"/>
          </a:xfrm>
          <a:prstGeom prst="rect">
            <a:avLst/>
          </a:prstGeom>
        </p:spPr>
      </p:pic>
      <p:pic>
        <p:nvPicPr>
          <p:cNvPr id="9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8512" y="4696208"/>
            <a:ext cx="546946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uhfT"/>
          <p:cNvSpPr txBox="1"/>
          <p:nvPr/>
        </p:nvSpPr>
        <p:spPr>
          <a:xfrm>
            <a:off x="3475446" y="5029200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7.5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9" name="24T"/>
          <p:cNvSpPr txBox="1"/>
          <p:nvPr/>
        </p:nvSpPr>
        <p:spPr>
          <a:xfrm>
            <a:off x="3475445" y="5406685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38</a:t>
            </a:r>
            <a:endParaRPr 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0" name="58T"/>
          <p:cNvSpPr txBox="1"/>
          <p:nvPr/>
        </p:nvSpPr>
        <p:spPr>
          <a:xfrm>
            <a:off x="3475445" y="5783911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90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1" name="uhfT"/>
          <p:cNvSpPr txBox="1"/>
          <p:nvPr/>
        </p:nvSpPr>
        <p:spPr>
          <a:xfrm>
            <a:off x="4105515" y="5034453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21</a:t>
            </a:r>
            <a:endParaRPr lang="en-US" sz="2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2" name="24T"/>
          <p:cNvSpPr txBox="1"/>
          <p:nvPr/>
        </p:nvSpPr>
        <p:spPr>
          <a:xfrm>
            <a:off x="4105514" y="5411938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108</a:t>
            </a:r>
            <a:endParaRPr 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3" name="58T"/>
          <p:cNvSpPr txBox="1"/>
          <p:nvPr/>
        </p:nvSpPr>
        <p:spPr>
          <a:xfrm>
            <a:off x="4105514" y="5789164"/>
            <a:ext cx="548640" cy="3108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Consolas" panose="020B0609020204030204" pitchFamily="49" charset="0"/>
              </a:rPr>
              <a:t>260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106346" y="5249973"/>
            <a:ext cx="1308327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λ</a:t>
            </a:r>
            <a:r>
              <a:rPr lang="en-US" sz="3600" b="1" dirty="0" smtClean="0">
                <a:solidFill>
                  <a:srgbClr val="023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Lucida Sans Unicode" panose="020B0602030504020204" pitchFamily="34" charset="0"/>
              </a:rPr>
              <a:t>/s</a:t>
            </a:r>
            <a:endParaRPr lang="en-US" sz="3600" b="1" dirty="0">
              <a:solidFill>
                <a:srgbClr val="023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105" name="Donut 104"/>
          <p:cNvSpPr/>
          <p:nvPr/>
        </p:nvSpPr>
        <p:spPr>
          <a:xfrm>
            <a:off x="4090400" y="4891756"/>
            <a:ext cx="615412" cy="613965"/>
          </a:xfrm>
          <a:prstGeom prst="donut">
            <a:avLst>
              <a:gd name="adj" fmla="val 12065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Donut 105"/>
          <p:cNvSpPr/>
          <p:nvPr/>
        </p:nvSpPr>
        <p:spPr>
          <a:xfrm>
            <a:off x="2808375" y="5642407"/>
            <a:ext cx="615412" cy="613965"/>
          </a:xfrm>
          <a:prstGeom prst="donut">
            <a:avLst>
              <a:gd name="adj" fmla="val 12065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9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04809 -0.0798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400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06059 0.1097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548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09427 -0.0243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122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9" grpId="0" animBg="1"/>
      <p:bldP spid="43" grpId="0"/>
      <p:bldP spid="44" grpId="0"/>
      <p:bldP spid="65" grpId="0"/>
      <p:bldP spid="45" grpId="0"/>
      <p:bldP spid="66" grpId="0"/>
      <p:bldP spid="67" grpId="0"/>
      <p:bldP spid="68" grpId="0"/>
      <p:bldP spid="69" grpId="0"/>
      <p:bldP spid="46" grpId="0" animBg="1"/>
      <p:bldP spid="47" grpId="0" animBg="1"/>
      <p:bldP spid="48" grpId="0" animBg="1"/>
      <p:bldP spid="74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9" grpId="0"/>
      <p:bldP spid="90" grpId="0"/>
      <p:bldP spid="91" grpId="0"/>
      <p:bldP spid="95" grpId="0"/>
      <p:bldP spid="99" grpId="0"/>
      <p:bldP spid="100" grpId="0"/>
      <p:bldP spid="101" grpId="0"/>
      <p:bldP spid="102" grpId="0"/>
      <p:bldP spid="103" grpId="0"/>
      <p:bldP spid="104" grpId="0"/>
      <p:bldP spid="104" grpId="1"/>
      <p:bldP spid="105" grpId="0" animBg="1"/>
      <p:bldP spid="1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6.25"/>
  <p:tag name="ORIGINALWIDTH" val="1201.5"/>
  <p:tag name="LATEXADDIN" val="\documentclass{article}&#10;\usepackage{amsmath}&#10;\usepackage{mathtools}&#10;\usepackage{xcolor}&#10;\pagestyle{empty}&#10;\begin{document}&#10;&#10;&#10;\begin{align*}&#10;\color{white} \mathbf{ \frac{P_r}{P_t} = G_tG_r\left (\frac{\lambda}{4\pi D}\right )^2}&#10;\end{align*}&#10;&#10;&#10;&#10;\end{document}&#10;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mathtools}&#10;\usepackage{xcolor}&#10;\pagestyle{empty}&#10;\begin{document}&#10;&#10;%\begin{equation*}&#10;%\color{white} \mathbf{ C = log_2(1+SINR)}&#10;%\end{equation*}&#10;&#10;&#10;&#10;\begin{equation*}&#10;\color{white} \mathbf{ C=\sum_{ \substack{  \mathclap{x \in\text{Rx} }} }log_2(1+SINR_x)}&#10;\end{equation*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073.25"/>
  <p:tag name="LATEXADDIN" val="\documentclass{article}&#10;\usepackage{amsmath}&#10;\pagestyle{empty}&#10;\begin{document}&#10;&#10;\begin{equation*}&#10;=\begin{bmatrix}&#10;w_{a_1} &amp; w_{b_1} &amp; w_{c_1} \\ &#10;w_{a_2} &amp; w_{b_2} &amp; w_{c_2}\\ &#10;w_{a_3} &amp; w_{b_3} &amp; w_{c_3}\\ &#10;w_{a_4} &amp; w_{b_4} &amp; w_{c_4}&#10;\end{bmatrix}&#10;\end{equation*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97"/>
  <p:tag name="LATEXADDIN" val="\documentclass{article}&#10;\usepackage{amsmath}&#10;\pagestyle{empty}&#10;\begin{document}&#10;&#10;&#10;\begin{equation*}&#10;H=&#10;\begin{bmatrix}&#10;h_{a_1} &amp; h_{a_2} &amp; h_{a_3} &amp; h_{a_4} \\ &#10;h_{b_1} &amp; h_{b_2} &amp; h_{b_3} &amp; h_{b_4}  \\ &#10;h_{c_1} &amp; h_{c_2} &amp; h_{c_3} &amp; h_{c_4} &#10;\end{bmatrix}&#10;\end{equation*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1202.25"/>
  <p:tag name="LATEXADDIN" val="\documentclass{article}&#10;\usepackage{amsmath}&#10;\usepackage{mathtools}&#10;\usepackage{xcolor}&#10;\pagestyle{empty}&#10;\begin{document}&#10;&#10;\begin{equation*}&#10;\color{white} \mathbf{ \text{Tx}_{1:4}=\sum_{ \substack{  \mathclap{x \in\{A,B,C\} }} }w_{x_{1:4}}\cdot \text{D}_x}&#10;\end{equation*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0.25"/>
  <p:tag name="ORIGINALWIDTH" val="921"/>
  <p:tag name="LATEXADDIN" val="\documentclass{article}&#10;\usepackage{amsmath}&#10;\pagestyle{empty}&#10;\begin{document}&#10;&#10;\begin{equation*}&#10;W = H^*(HH^*)^{\text{-}1}&#10;\end{equation*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97"/>
  <p:tag name="LATEXADDIN" val="\documentclass{article}&#10;\usepackage{amsmath}&#10;\pagestyle{empty}&#10;\begin{document}&#10;&#10;&#10;\begin{equation*}&#10;H=&#10;\begin{bmatrix}&#10;h_{a_1} &amp; h_{a_2} &amp; h_{a_3} &amp; h_{a_4} \\ &#10;h_{b_1} &amp; h_{b_2} &amp; h_{b_3} &amp; h_{b_4}  \\ &#10;h_{c_1} &amp; h_{c_2} &amp; h_{c_3} &amp; h_{c_4} &#10;\end{bmatrix}&#10;\end{equation*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0"/>
  <p:tag name="ORIGINALWIDTH" val="1665"/>
  <p:tag name="LATEXADDIN" val="\documentclass{article}&#10;\usepackage{amsmath}&#10;\usepackage{amssymb}&#10;\usepackage{xcolor}&#10;\pagestyle{empty}&#10;\begin{document}&#10;&#10;\begin{align*}&#10;\color{white} \textbf{let }\lambda_{1}, \lambda_{2}, \cdots, \lambda_{n} &amp; \color{white} = \textbf{eig}(HH^{*}) \\&#10;\color{white} \textbf{s.t.  }  \lambda_{1} \geq \lambda_{2} &amp; \color{white}  \geq  \cdots \geq \lambda_{n}  \\&#10;\end{align*}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2.5"/>
  <p:tag name="ORIGINALWIDTH" val="745.5"/>
  <p:tag name="LATEXADDIN" val="\documentclass{article}&#10;\usepackage{amsmath}&#10;\usepackage{amssymb}&#10;\usepackage{xcolor}&#10;\pagestyle{empty}&#10;\begin{document}&#10;&#10;\begin{align*}&#10;\color{white} \mathbf{d\triangleq\frac{\sum^{n}_{k=1}{\lambda_k}}{\lambda_{n}}}&amp;&#10;\end{align*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4.5"/>
  <p:tag name="ORIGINALWIDTH" val="1519.5"/>
  <p:tag name="LATEXADDIN" val="\documentclass{article}&#10;\usepackage{amsmath}&#10;\usepackage{amssymb}&#10;\usepackage{xcolor}&#10;\pagestyle{empty}&#10;\begin{document}&#10;&#10;\begin{equation*}&#10;\color{white} \mathbf{\rho_\ell = \frac{\mathbb{E}\big[H_{mn}[k]H^{*}_{mn}[k+\ell]\big]}{\mathbb{E}\big[H_{mn}[k]H^{*}_{mn}[k]\big]}}&#10;\end{equation*}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1402</Words>
  <Application>Microsoft Office PowerPoint</Application>
  <PresentationFormat>Custom</PresentationFormat>
  <Paragraphs>496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58" baseType="lpstr">
      <vt:lpstr>Adobe Myungjo Std M</vt:lpstr>
      <vt:lpstr>MS PGothic</vt:lpstr>
      <vt:lpstr>Arabic Typesetting</vt:lpstr>
      <vt:lpstr>Arial</vt:lpstr>
      <vt:lpstr>Blackoak Std</vt:lpstr>
      <vt:lpstr>Calibri</vt:lpstr>
      <vt:lpstr>Consolas</vt:lpstr>
      <vt:lpstr>Lucida Sans Unicode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Equation</vt:lpstr>
      <vt:lpstr>The Case for UHF-Band MU-MIMO</vt:lpstr>
      <vt:lpstr>Introduction</vt:lpstr>
      <vt:lpstr>Introduction</vt:lpstr>
      <vt:lpstr>Outline</vt:lpstr>
      <vt:lpstr>MU-MIMO Background</vt:lpstr>
      <vt:lpstr>MU-MIMO Tx Procedure</vt:lpstr>
      <vt:lpstr>MU-MIMO Performance</vt:lpstr>
      <vt:lpstr>Receiver Separability</vt:lpstr>
      <vt:lpstr>Channel Variability</vt:lpstr>
      <vt:lpstr>MU-MIMO: UHF vs 2.4/5GHz</vt:lpstr>
      <vt:lpstr>MU-MIMO Channel Models</vt:lpstr>
      <vt:lpstr>MU-MIMO: UHF vs 2.4/5GHz</vt:lpstr>
      <vt:lpstr>Outline</vt:lpstr>
      <vt:lpstr>WURC Array</vt:lpstr>
      <vt:lpstr>WURC Array</vt:lpstr>
      <vt:lpstr>WURC</vt:lpstr>
      <vt:lpstr>Outline</vt:lpstr>
      <vt:lpstr>OTA Measurement Methodology</vt:lpstr>
      <vt:lpstr>Indoor Scenario</vt:lpstr>
      <vt:lpstr>Indoor Scenario</vt:lpstr>
      <vt:lpstr>Indoor Scenario</vt:lpstr>
      <vt:lpstr>Indoor Scenario</vt:lpstr>
      <vt:lpstr>Indoor Scenario</vt:lpstr>
      <vt:lpstr>Conclusion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Case for UHF-Band MU-MIMO</dc:title>
  <dc:creator>Naren Anand</dc:creator>
  <cp:lastModifiedBy>Naren Anand</cp:lastModifiedBy>
  <cp:revision>1</cp:revision>
  <dcterms:created xsi:type="dcterms:W3CDTF">2014-09-24T16:47:00Z</dcterms:created>
  <dcterms:modified xsi:type="dcterms:W3CDTF">2014-09-24T16:47:44Z</dcterms:modified>
</cp:coreProperties>
</file>