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</p:sldMasterIdLst>
  <p:notesMasterIdLst>
    <p:notesMasterId r:id="rId3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826" y="1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Algorithm Description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802.11ac Integration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Methodology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Available Pre-sounding Information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Per-user </a:t>
          </a:r>
          <a:r>
            <a:rPr lang="en-US" sz="1800" dirty="0" err="1" smtClean="0">
              <a:solidFill>
                <a:schemeClr val="accent1">
                  <a:lumMod val="50000"/>
                </a:schemeClr>
              </a:solidFill>
            </a:rPr>
            <a:t>Datarate</a:t>
          </a:r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 Inference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20C89138-B4B3-4FA9-B454-0F861B0EE7E8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Predicting User Specific MU-MIMO </a:t>
          </a:r>
          <a:r>
            <a:rPr lang="en-US" sz="1800" dirty="0" err="1" smtClean="0">
              <a:solidFill>
                <a:srgbClr val="C00000"/>
              </a:solidFill>
            </a:rPr>
            <a:t>Datarate</a:t>
          </a:r>
          <a:endParaRPr lang="en-US" sz="1800" dirty="0">
            <a:solidFill>
              <a:srgbClr val="C00000"/>
            </a:solidFill>
          </a:endParaRPr>
        </a:p>
      </dgm:t>
    </dgm:pt>
    <dgm:pt modelId="{3C646FEB-29E2-45B4-B366-DE3886991A92}" type="parTrans" cxnId="{3CD60B15-76EA-4011-AA3F-E79BF74EA7BF}">
      <dgm:prSet/>
      <dgm:spPr/>
      <dgm:t>
        <a:bodyPr/>
        <a:lstStyle/>
        <a:p>
          <a:endParaRPr lang="en-US"/>
        </a:p>
      </dgm:t>
    </dgm:pt>
    <dgm:pt modelId="{952C5E52-414C-4C6E-8877-544C43C1AF7C}" type="sibTrans" cxnId="{3CD60B15-76EA-4011-AA3F-E79BF74EA7BF}">
      <dgm:prSet/>
      <dgm:spPr/>
      <dgm:t>
        <a:bodyPr/>
        <a:lstStyle/>
        <a:p>
          <a:endParaRPr lang="en-US"/>
        </a:p>
      </dgm:t>
    </dgm:pt>
    <dgm:pt modelId="{AA3A969B-F600-42AB-A361-54CFF83EC2EA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Computing Expected Aggregate Throughput</a:t>
          </a:r>
          <a:endParaRPr lang="en-US" sz="1800" dirty="0">
            <a:solidFill>
              <a:srgbClr val="C00000"/>
            </a:solidFill>
          </a:endParaRPr>
        </a:p>
      </dgm:t>
    </dgm:pt>
    <dgm:pt modelId="{7A1C27AB-273D-4FA5-B9EC-A541F8A2B9F1}" type="parTrans" cxnId="{F69A3F8A-4FD6-4B66-8503-DF0B423CF2BD}">
      <dgm:prSet/>
      <dgm:spPr/>
      <dgm:t>
        <a:bodyPr/>
        <a:lstStyle/>
        <a:p>
          <a:endParaRPr lang="en-US"/>
        </a:p>
      </dgm:t>
    </dgm:pt>
    <dgm:pt modelId="{70E0E33E-7637-4E3B-9AD1-0B4A26DC963C}" type="sibTrans" cxnId="{F69A3F8A-4FD6-4B66-8503-DF0B423CF2BD}">
      <dgm:prSet/>
      <dgm:spPr/>
      <dgm:t>
        <a:bodyPr/>
        <a:lstStyle/>
        <a:p>
          <a:endParaRPr lang="en-US"/>
        </a:p>
      </dgm:t>
    </dgm:pt>
    <dgm:pt modelId="{72385C95-0D5E-463E-A688-30B355CA60D0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Aggregate Throughput Calculation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6E5A5CD0-BFE5-45E6-93B8-8A95AC530289}" type="parTrans" cxnId="{4EDBEF62-CA25-4245-9C48-2A80FBBDD17C}">
      <dgm:prSet/>
      <dgm:spPr/>
      <dgm:t>
        <a:bodyPr/>
        <a:lstStyle/>
        <a:p>
          <a:endParaRPr lang="en-US"/>
        </a:p>
      </dgm:t>
    </dgm:pt>
    <dgm:pt modelId="{B6C9EE4A-3232-4F93-B1BC-D9A602255CAD}" type="sibTrans" cxnId="{4EDBEF62-CA25-4245-9C48-2A80FBBDD17C}">
      <dgm:prSet/>
      <dgm:spPr/>
      <dgm:t>
        <a:bodyPr/>
        <a:lstStyle/>
        <a:p>
          <a:endParaRPr lang="en-US"/>
        </a:p>
      </dgm:t>
    </dgm:pt>
    <dgm:pt modelId="{61ABC2CA-A2C6-4157-879E-F27E13BE8B48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Numerical Analysis of Mode/User Selection w/ 11ac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29812842-38A5-4ADE-8825-80E2C355FC15}" type="parTrans" cxnId="{48FCACEA-8C17-4ACA-BD61-DA9839E4DE5D}">
      <dgm:prSet/>
      <dgm:spPr/>
      <dgm:t>
        <a:bodyPr/>
        <a:lstStyle/>
        <a:p>
          <a:endParaRPr lang="en-US"/>
        </a:p>
      </dgm:t>
    </dgm:pt>
    <dgm:pt modelId="{9C4B33D0-68BC-405A-B12C-6714D8956F0C}" type="sibTrans" cxnId="{48FCACEA-8C17-4ACA-BD61-DA9839E4DE5D}">
      <dgm:prSet/>
      <dgm:spPr/>
      <dgm:t>
        <a:bodyPr/>
        <a:lstStyle/>
        <a:p>
          <a:endParaRPr lang="en-US"/>
        </a:p>
      </dgm:t>
    </dgm:pt>
    <dgm:pt modelId="{94892994-D625-4577-B4C3-A87BF641D2BB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err="1" smtClean="0">
              <a:solidFill>
                <a:schemeClr val="accent6">
                  <a:lumMod val="50000"/>
                </a:schemeClr>
              </a:solidFill>
            </a:rPr>
            <a:t>Datarate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 Inference Accuracy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0C8323C-E77D-46F8-8C0B-E2F7AAF14787}" type="parTrans" cxnId="{C014FBB8-00F8-4616-9F5D-B1EF6529AB32}">
      <dgm:prSet/>
      <dgm:spPr/>
      <dgm:t>
        <a:bodyPr/>
        <a:lstStyle/>
        <a:p>
          <a:endParaRPr lang="en-US"/>
        </a:p>
      </dgm:t>
    </dgm:pt>
    <dgm:pt modelId="{37341263-478D-4E06-9869-59F8DD2523AC}" type="sibTrans" cxnId="{C014FBB8-00F8-4616-9F5D-B1EF6529AB32}">
      <dgm:prSet/>
      <dgm:spPr/>
      <dgm:t>
        <a:bodyPr/>
        <a:lstStyle/>
        <a:p>
          <a:endParaRPr lang="en-US"/>
        </a:p>
      </dgm:t>
    </dgm:pt>
    <dgm:pt modelId="{E2A14476-3212-4808-84A1-D650E56034BF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PUMA vs Full CSI Knowledge Scheme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F01D03B8-1762-45D5-AD4F-04C6BE81F714}" type="parTrans" cxnId="{1A400351-2B92-4553-8041-866840C439E9}">
      <dgm:prSet/>
      <dgm:spPr/>
      <dgm:t>
        <a:bodyPr/>
        <a:lstStyle/>
        <a:p>
          <a:endParaRPr lang="en-US"/>
        </a:p>
      </dgm:t>
    </dgm:pt>
    <dgm:pt modelId="{6FC0A324-BBEF-42E8-8A30-71BC6CC88836}" type="sibTrans" cxnId="{1A400351-2B92-4553-8041-866840C439E9}">
      <dgm:prSet/>
      <dgm:spPr/>
      <dgm:t>
        <a:bodyPr/>
        <a:lstStyle/>
        <a:p>
          <a:endParaRPr lang="en-US"/>
        </a:p>
      </dgm:t>
    </dgm:pt>
    <dgm:pt modelId="{997D5F20-5004-40E8-9A86-E92C324A79BF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Mode/user selection performance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146B2A3-F884-402F-B8B0-6A3B634A2ABB}" type="parTrans" cxnId="{E77D38E4-BE68-4BF5-9CF0-0435B1978A5C}">
      <dgm:prSet/>
      <dgm:spPr/>
      <dgm:t>
        <a:bodyPr/>
        <a:lstStyle/>
        <a:p>
          <a:endParaRPr lang="en-US"/>
        </a:p>
      </dgm:t>
    </dgm:pt>
    <dgm:pt modelId="{F3B8EB40-F06A-4A5E-A533-BDA4DDC7839B}" type="sibTrans" cxnId="{E77D38E4-BE68-4BF5-9CF0-0435B1978A5C}">
      <dgm:prSet/>
      <dgm:spPr/>
      <dgm:t>
        <a:bodyPr/>
        <a:lstStyle/>
        <a:p>
          <a:endParaRPr lang="en-US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2" presStyleCnt="3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1E6CF142-9484-4757-9F8C-99CF81EE23C1}" type="presOf" srcId="{E2A14476-3212-4808-84A1-D650E56034BF}" destId="{FD9F59C1-3BEA-4EB9-9D4B-85FFEC5D5269}" srcOrd="0" destOrd="2" presId="urn:microsoft.com/office/officeart/2005/8/layout/list1"/>
    <dgm:cxn modelId="{F69A3F8A-4FD6-4B66-8503-DF0B423CF2BD}" srcId="{A334F42D-7606-4A45-A8CF-C6AA7688679B}" destId="{AA3A969B-F600-42AB-A361-54CFF83EC2EA}" srcOrd="2" destOrd="0" parTransId="{7A1C27AB-273D-4FA5-B9EC-A541F8A2B9F1}" sibTransId="{70E0E33E-7637-4E3B-9AD1-0B4A26DC963C}"/>
    <dgm:cxn modelId="{C014FBB8-00F8-4616-9F5D-B1EF6529AB32}" srcId="{A90311DD-88D4-4871-9CB3-2854CDA2CE5A}" destId="{94892994-D625-4577-B4C3-A87BF641D2BB}" srcOrd="1" destOrd="0" parTransId="{00C8323C-E77D-46F8-8C0B-E2F7AAF14787}" sibTransId="{37341263-478D-4E06-9869-59F8DD2523AC}"/>
    <dgm:cxn modelId="{B20B5FC7-04B7-4C4C-A0E8-93966B07BC85}" type="presOf" srcId="{61ABC2CA-A2C6-4157-879E-F27E13BE8B48}" destId="{8CB54644-ABDA-42BC-BCE9-E972D82F116E}" srcOrd="0" destOrd="2" presId="urn:microsoft.com/office/officeart/2005/8/layout/list1"/>
    <dgm:cxn modelId="{48FCACEA-8C17-4ACA-BD61-DA9839E4DE5D}" srcId="{3A32BA44-B140-4E8C-8BC8-7103FDA360B8}" destId="{61ABC2CA-A2C6-4157-879E-F27E13BE8B48}" srcOrd="2" destOrd="0" parTransId="{29812842-38A5-4ADE-8825-80E2C355FC15}" sibTransId="{9C4B33D0-68BC-405A-B12C-6714D8956F0C}"/>
    <dgm:cxn modelId="{828C7F93-6E44-494D-8722-E95291175FA1}" type="presOf" srcId="{07386522-76C4-4190-B967-8412EE026E2E}" destId="{2D3B6E71-E516-4220-B57F-218B4415E25E}" srcOrd="0" destOrd="0" presId="urn:microsoft.com/office/officeart/2005/8/layout/list1"/>
    <dgm:cxn modelId="{3CD60B15-76EA-4011-AA3F-E79BF74EA7BF}" srcId="{A334F42D-7606-4A45-A8CF-C6AA7688679B}" destId="{20C89138-B4B3-4FA9-B454-0F861B0EE7E8}" srcOrd="1" destOrd="0" parTransId="{3C646FEB-29E2-45B4-B366-DE3886991A92}" sibTransId="{952C5E52-414C-4C6E-8877-544C43C1AF7C}"/>
    <dgm:cxn modelId="{B15A48ED-241E-49E6-9E38-0D0F6973C666}" type="presOf" srcId="{3A32BA44-B140-4E8C-8BC8-7103FDA360B8}" destId="{D8EC8F9B-F6A4-4620-9B7E-FD8CF160A36E}" srcOrd="0" destOrd="0" presId="urn:microsoft.com/office/officeart/2005/8/layout/list1"/>
    <dgm:cxn modelId="{08A79F64-4C1F-4B30-ADFE-5AF24419DF44}" type="presOf" srcId="{94892994-D625-4577-B4C3-A87BF641D2BB}" destId="{FD9F59C1-3BEA-4EB9-9D4B-85FFEC5D5269}" srcOrd="0" destOrd="1" presId="urn:microsoft.com/office/officeart/2005/8/layout/list1"/>
    <dgm:cxn modelId="{5C89A18F-32C7-4521-B150-9E4D80AAE77F}" type="presOf" srcId="{20C89138-B4B3-4FA9-B454-0F861B0EE7E8}" destId="{2D3B6E71-E516-4220-B57F-218B4415E25E}" srcOrd="0" destOrd="1" presId="urn:microsoft.com/office/officeart/2005/8/layout/list1"/>
    <dgm:cxn modelId="{2946C5B5-2DE3-4253-BA66-DE71A811ECB7}" type="presOf" srcId="{A334F42D-7606-4A45-A8CF-C6AA7688679B}" destId="{EFB3FBE2-7C61-41E9-BA33-DEA6D94F9293}" srcOrd="1" destOrd="0" presId="urn:microsoft.com/office/officeart/2005/8/layout/list1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E43C72A8-2E61-430C-B07C-D211522D561B}" type="presOf" srcId="{997D5F20-5004-40E8-9A86-E92C324A79BF}" destId="{FD9F59C1-3BEA-4EB9-9D4B-85FFEC5D5269}" srcOrd="0" destOrd="3" presId="urn:microsoft.com/office/officeart/2005/8/layout/list1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B01C52E9-3BE3-44FF-A5C6-4FF6C9FC0BE8}" type="presOf" srcId="{A90311DD-88D4-4871-9CB3-2854CDA2CE5A}" destId="{D596753E-DB5E-4EC4-89C7-7ACFEC409139}" srcOrd="0" destOrd="0" presId="urn:microsoft.com/office/officeart/2005/8/layout/list1"/>
    <dgm:cxn modelId="{746F8805-939A-405E-B538-329A3E4C8C3D}" type="presOf" srcId="{8F0868FF-EB32-41EE-B7CD-8772DCAE23EE}" destId="{D61241EF-AD1E-44C6-9378-12DFA4DA91E0}" srcOrd="0" destOrd="0" presId="urn:microsoft.com/office/officeart/2005/8/layout/list1"/>
    <dgm:cxn modelId="{1A400351-2B92-4553-8041-866840C439E9}" srcId="{A90311DD-88D4-4871-9CB3-2854CDA2CE5A}" destId="{E2A14476-3212-4808-84A1-D650E56034BF}" srcOrd="2" destOrd="0" parTransId="{F01D03B8-1762-45D5-AD4F-04C6BE81F714}" sibTransId="{6FC0A324-BBEF-42E8-8A30-71BC6CC88836}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E77D38E4-BE68-4BF5-9CF0-0435B1978A5C}" srcId="{A90311DD-88D4-4871-9CB3-2854CDA2CE5A}" destId="{997D5F20-5004-40E8-9A86-E92C324A79BF}" srcOrd="3" destOrd="0" parTransId="{0146B2A3-F884-402F-B8B0-6A3B634A2ABB}" sibTransId="{F3B8EB40-F06A-4A5E-A533-BDA4DDC7839B}"/>
    <dgm:cxn modelId="{19A47663-803F-477B-8891-71C1786DC48D}" type="presOf" srcId="{0C07577E-22BE-41E1-9D9B-3B1FE096F805}" destId="{FD9F59C1-3BEA-4EB9-9D4B-85FFEC5D5269}" srcOrd="0" destOrd="0" presId="urn:microsoft.com/office/officeart/2005/8/layout/list1"/>
    <dgm:cxn modelId="{4EDBEF62-CA25-4245-9C48-2A80FBBDD17C}" srcId="{3A32BA44-B140-4E8C-8BC8-7103FDA360B8}" destId="{72385C95-0D5E-463E-A688-30B355CA60D0}" srcOrd="1" destOrd="0" parTransId="{6E5A5CD0-BFE5-45E6-93B8-8A95AC530289}" sibTransId="{B6C9EE4A-3232-4F93-B1BC-D9A602255CAD}"/>
    <dgm:cxn modelId="{D1E17E67-5BA0-41DD-A77F-B810A1A409C3}" type="presOf" srcId="{72385C95-0D5E-463E-A688-30B355CA60D0}" destId="{8CB54644-ABDA-42BC-BCE9-E972D82F116E}" srcOrd="0" destOrd="1" presId="urn:microsoft.com/office/officeart/2005/8/layout/list1"/>
    <dgm:cxn modelId="{83A981D3-086D-456A-997E-1E159760CED1}" type="presOf" srcId="{A334F42D-7606-4A45-A8CF-C6AA7688679B}" destId="{777932BD-0E78-4792-8502-D997C38DF844}" srcOrd="0" destOrd="0" presId="urn:microsoft.com/office/officeart/2005/8/layout/list1"/>
    <dgm:cxn modelId="{D5BD5B4D-0232-4294-8099-4B051E866F7A}" type="presOf" srcId="{74927003-81C5-4596-AB65-CCAF8CC50243}" destId="{8CB54644-ABDA-42BC-BCE9-E972D82F116E}" srcOrd="0" destOrd="0" presId="urn:microsoft.com/office/officeart/2005/8/layout/list1"/>
    <dgm:cxn modelId="{B307BEE4-AB50-4C0D-B555-8B7AD370FFA2}" type="presOf" srcId="{A90311DD-88D4-4871-9CB3-2854CDA2CE5A}" destId="{5ACB7FB9-037E-4DDC-BD16-8E3ED06D1935}" srcOrd="1" destOrd="0" presId="urn:microsoft.com/office/officeart/2005/8/layout/list1"/>
    <dgm:cxn modelId="{DB71AD38-0241-4DAD-8CF9-BBDA36B2C6C0}" type="presOf" srcId="{AA3A969B-F600-42AB-A361-54CFF83EC2EA}" destId="{2D3B6E71-E516-4220-B57F-218B4415E25E}" srcOrd="0" destOrd="2" presId="urn:microsoft.com/office/officeart/2005/8/layout/list1"/>
    <dgm:cxn modelId="{12B756AF-0BB6-4A1F-805A-4B2DE3D111D9}" srcId="{8F0868FF-EB32-41EE-B7CD-8772DCAE23EE}" destId="{A90311DD-88D4-4871-9CB3-2854CDA2CE5A}" srcOrd="2" destOrd="0" parTransId="{EF707B4B-401B-402C-A6AA-FDE02A3B4D34}" sibTransId="{EEC15C77-E861-439D-9DE3-EE4F14584BB2}"/>
    <dgm:cxn modelId="{CDEE3863-0ABC-42F1-87E6-B9ADE7E945E4}" type="presOf" srcId="{3A32BA44-B140-4E8C-8BC8-7103FDA360B8}" destId="{42584784-77F5-4704-992C-EA7200964177}" srcOrd="1" destOrd="0" presId="urn:microsoft.com/office/officeart/2005/8/layout/list1"/>
    <dgm:cxn modelId="{5511855F-D8A8-438C-8E53-E7497293A6DD}" type="presParOf" srcId="{D61241EF-AD1E-44C6-9378-12DFA4DA91E0}" destId="{8FB4A971-8046-4E0C-A08E-6EB74F1B4AAD}" srcOrd="0" destOrd="0" presId="urn:microsoft.com/office/officeart/2005/8/layout/list1"/>
    <dgm:cxn modelId="{89791674-A18F-40D6-905A-809F5582DD82}" type="presParOf" srcId="{8FB4A971-8046-4E0C-A08E-6EB74F1B4AAD}" destId="{777932BD-0E78-4792-8502-D997C38DF844}" srcOrd="0" destOrd="0" presId="urn:microsoft.com/office/officeart/2005/8/layout/list1"/>
    <dgm:cxn modelId="{FFEA1F92-0F0F-4C7F-9BAF-7D847B011FD2}" type="presParOf" srcId="{8FB4A971-8046-4E0C-A08E-6EB74F1B4AAD}" destId="{EFB3FBE2-7C61-41E9-BA33-DEA6D94F9293}" srcOrd="1" destOrd="0" presId="urn:microsoft.com/office/officeart/2005/8/layout/list1"/>
    <dgm:cxn modelId="{B1E5122A-D833-4121-86BC-EF747C4DAC49}" type="presParOf" srcId="{D61241EF-AD1E-44C6-9378-12DFA4DA91E0}" destId="{7A0E9A47-EF07-458C-A83E-0CFB66FBDAE3}" srcOrd="1" destOrd="0" presId="urn:microsoft.com/office/officeart/2005/8/layout/list1"/>
    <dgm:cxn modelId="{B0EF492B-D332-4D52-8730-6E2D6A29C11F}" type="presParOf" srcId="{D61241EF-AD1E-44C6-9378-12DFA4DA91E0}" destId="{2D3B6E71-E516-4220-B57F-218B4415E25E}" srcOrd="2" destOrd="0" presId="urn:microsoft.com/office/officeart/2005/8/layout/list1"/>
    <dgm:cxn modelId="{E0BB24E3-CC5C-4B6F-B6FF-55A019DC2D2A}" type="presParOf" srcId="{D61241EF-AD1E-44C6-9378-12DFA4DA91E0}" destId="{FC5580C6-490B-47A1-A325-BEAFA77D66B2}" srcOrd="3" destOrd="0" presId="urn:microsoft.com/office/officeart/2005/8/layout/list1"/>
    <dgm:cxn modelId="{5CAA49D7-E2EC-4B89-92CD-5A17EDED0962}" type="presParOf" srcId="{D61241EF-AD1E-44C6-9378-12DFA4DA91E0}" destId="{F8388824-8F60-44AA-BCB6-30C4AF889013}" srcOrd="4" destOrd="0" presId="urn:microsoft.com/office/officeart/2005/8/layout/list1"/>
    <dgm:cxn modelId="{4090C602-56EC-49AF-BBD5-BF31503F67E2}" type="presParOf" srcId="{F8388824-8F60-44AA-BCB6-30C4AF889013}" destId="{D8EC8F9B-F6A4-4620-9B7E-FD8CF160A36E}" srcOrd="0" destOrd="0" presId="urn:microsoft.com/office/officeart/2005/8/layout/list1"/>
    <dgm:cxn modelId="{2172081F-0108-44CE-A7FD-4DA2108FEDAA}" type="presParOf" srcId="{F8388824-8F60-44AA-BCB6-30C4AF889013}" destId="{42584784-77F5-4704-992C-EA7200964177}" srcOrd="1" destOrd="0" presId="urn:microsoft.com/office/officeart/2005/8/layout/list1"/>
    <dgm:cxn modelId="{4DEB0D25-259A-47A3-BF88-B1CD75800967}" type="presParOf" srcId="{D61241EF-AD1E-44C6-9378-12DFA4DA91E0}" destId="{8CF4614A-2238-4AF2-9A51-00A7A9844F9F}" srcOrd="5" destOrd="0" presId="urn:microsoft.com/office/officeart/2005/8/layout/list1"/>
    <dgm:cxn modelId="{33C17532-06E4-47C0-81CE-CCD2F5EA5567}" type="presParOf" srcId="{D61241EF-AD1E-44C6-9378-12DFA4DA91E0}" destId="{8CB54644-ABDA-42BC-BCE9-E972D82F116E}" srcOrd="6" destOrd="0" presId="urn:microsoft.com/office/officeart/2005/8/layout/list1"/>
    <dgm:cxn modelId="{78384FD7-1863-4C92-B1D5-3B6D0EC64A6F}" type="presParOf" srcId="{D61241EF-AD1E-44C6-9378-12DFA4DA91E0}" destId="{FF6A7DE3-3899-4B8C-9988-F3146DA3F739}" srcOrd="7" destOrd="0" presId="urn:microsoft.com/office/officeart/2005/8/layout/list1"/>
    <dgm:cxn modelId="{79642734-B4F1-46D8-BC27-D430195ABABA}" type="presParOf" srcId="{D61241EF-AD1E-44C6-9378-12DFA4DA91E0}" destId="{BABF96F6-F453-4765-989F-0F7492D5224C}" srcOrd="8" destOrd="0" presId="urn:microsoft.com/office/officeart/2005/8/layout/list1"/>
    <dgm:cxn modelId="{5F7CDE22-EC99-4188-8F5B-63540C2620D0}" type="presParOf" srcId="{BABF96F6-F453-4765-989F-0F7492D5224C}" destId="{D596753E-DB5E-4EC4-89C7-7ACFEC409139}" srcOrd="0" destOrd="0" presId="urn:microsoft.com/office/officeart/2005/8/layout/list1"/>
    <dgm:cxn modelId="{AC138F70-2B85-4D1E-8DB6-54DCE83A7783}" type="presParOf" srcId="{BABF96F6-F453-4765-989F-0F7492D5224C}" destId="{5ACB7FB9-037E-4DDC-BD16-8E3ED06D1935}" srcOrd="1" destOrd="0" presId="urn:microsoft.com/office/officeart/2005/8/layout/list1"/>
    <dgm:cxn modelId="{BAB1D83C-2E39-498F-8D35-0DC1B364B98F}" type="presParOf" srcId="{D61241EF-AD1E-44C6-9378-12DFA4DA91E0}" destId="{0B86705A-1CD8-47ED-A901-FA7B2083078D}" srcOrd="9" destOrd="0" presId="urn:microsoft.com/office/officeart/2005/8/layout/list1"/>
    <dgm:cxn modelId="{905223F2-AED1-4E10-B575-22D4365AC872}" type="presParOf" srcId="{D61241EF-AD1E-44C6-9378-12DFA4DA91E0}" destId="{FD9F59C1-3BEA-4EB9-9D4B-85FFEC5D52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Algorithm Description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802.11ac Integration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Methodology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Available Pre-sounding Information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Per-user </a:t>
          </a:r>
          <a:r>
            <a:rPr lang="en-US" sz="1800" dirty="0" err="1" smtClean="0">
              <a:solidFill>
                <a:schemeClr val="accent1">
                  <a:lumMod val="50000"/>
                </a:schemeClr>
              </a:solidFill>
            </a:rPr>
            <a:t>Datarate</a:t>
          </a:r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 Inference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20C89138-B4B3-4FA9-B454-0F861B0EE7E8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Predicting User Specific MU-MIMO </a:t>
          </a:r>
          <a:r>
            <a:rPr lang="en-US" sz="1800" dirty="0" err="1" smtClean="0">
              <a:solidFill>
                <a:srgbClr val="C00000"/>
              </a:solidFill>
            </a:rPr>
            <a:t>Datarate</a:t>
          </a:r>
          <a:endParaRPr lang="en-US" sz="1800" dirty="0">
            <a:solidFill>
              <a:srgbClr val="C00000"/>
            </a:solidFill>
          </a:endParaRPr>
        </a:p>
      </dgm:t>
    </dgm:pt>
    <dgm:pt modelId="{3C646FEB-29E2-45B4-B366-DE3886991A92}" type="parTrans" cxnId="{3CD60B15-76EA-4011-AA3F-E79BF74EA7BF}">
      <dgm:prSet/>
      <dgm:spPr/>
      <dgm:t>
        <a:bodyPr/>
        <a:lstStyle/>
        <a:p>
          <a:endParaRPr lang="en-US"/>
        </a:p>
      </dgm:t>
    </dgm:pt>
    <dgm:pt modelId="{952C5E52-414C-4C6E-8877-544C43C1AF7C}" type="sibTrans" cxnId="{3CD60B15-76EA-4011-AA3F-E79BF74EA7BF}">
      <dgm:prSet/>
      <dgm:spPr/>
      <dgm:t>
        <a:bodyPr/>
        <a:lstStyle/>
        <a:p>
          <a:endParaRPr lang="en-US"/>
        </a:p>
      </dgm:t>
    </dgm:pt>
    <dgm:pt modelId="{AA3A969B-F600-42AB-A361-54CFF83EC2EA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Computing Expected Aggregate Throughput</a:t>
          </a:r>
          <a:endParaRPr lang="en-US" sz="1800" dirty="0">
            <a:solidFill>
              <a:srgbClr val="C00000"/>
            </a:solidFill>
          </a:endParaRPr>
        </a:p>
      </dgm:t>
    </dgm:pt>
    <dgm:pt modelId="{7A1C27AB-273D-4FA5-B9EC-A541F8A2B9F1}" type="parTrans" cxnId="{F69A3F8A-4FD6-4B66-8503-DF0B423CF2BD}">
      <dgm:prSet/>
      <dgm:spPr/>
      <dgm:t>
        <a:bodyPr/>
        <a:lstStyle/>
        <a:p>
          <a:endParaRPr lang="en-US"/>
        </a:p>
      </dgm:t>
    </dgm:pt>
    <dgm:pt modelId="{70E0E33E-7637-4E3B-9AD1-0B4A26DC963C}" type="sibTrans" cxnId="{F69A3F8A-4FD6-4B66-8503-DF0B423CF2BD}">
      <dgm:prSet/>
      <dgm:spPr/>
      <dgm:t>
        <a:bodyPr/>
        <a:lstStyle/>
        <a:p>
          <a:endParaRPr lang="en-US"/>
        </a:p>
      </dgm:t>
    </dgm:pt>
    <dgm:pt modelId="{72385C95-0D5E-463E-A688-30B355CA60D0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Aggregate Throughput Calculation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6E5A5CD0-BFE5-45E6-93B8-8A95AC530289}" type="parTrans" cxnId="{4EDBEF62-CA25-4245-9C48-2A80FBBDD17C}">
      <dgm:prSet/>
      <dgm:spPr/>
      <dgm:t>
        <a:bodyPr/>
        <a:lstStyle/>
        <a:p>
          <a:endParaRPr lang="en-US"/>
        </a:p>
      </dgm:t>
    </dgm:pt>
    <dgm:pt modelId="{B6C9EE4A-3232-4F93-B1BC-D9A602255CAD}" type="sibTrans" cxnId="{4EDBEF62-CA25-4245-9C48-2A80FBBDD17C}">
      <dgm:prSet/>
      <dgm:spPr/>
      <dgm:t>
        <a:bodyPr/>
        <a:lstStyle/>
        <a:p>
          <a:endParaRPr lang="en-US"/>
        </a:p>
      </dgm:t>
    </dgm:pt>
    <dgm:pt modelId="{61ABC2CA-A2C6-4157-879E-F27E13BE8B48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Numerical Analysis of Mode/User Selection w/ 11ac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29812842-38A5-4ADE-8825-80E2C355FC15}" type="parTrans" cxnId="{48FCACEA-8C17-4ACA-BD61-DA9839E4DE5D}">
      <dgm:prSet/>
      <dgm:spPr/>
      <dgm:t>
        <a:bodyPr/>
        <a:lstStyle/>
        <a:p>
          <a:endParaRPr lang="en-US"/>
        </a:p>
      </dgm:t>
    </dgm:pt>
    <dgm:pt modelId="{9C4B33D0-68BC-405A-B12C-6714D8956F0C}" type="sibTrans" cxnId="{48FCACEA-8C17-4ACA-BD61-DA9839E4DE5D}">
      <dgm:prSet/>
      <dgm:spPr/>
      <dgm:t>
        <a:bodyPr/>
        <a:lstStyle/>
        <a:p>
          <a:endParaRPr lang="en-US"/>
        </a:p>
      </dgm:t>
    </dgm:pt>
    <dgm:pt modelId="{94892994-D625-4577-B4C3-A87BF641D2BB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err="1" smtClean="0">
              <a:solidFill>
                <a:schemeClr val="accent6">
                  <a:lumMod val="50000"/>
                </a:schemeClr>
              </a:solidFill>
            </a:rPr>
            <a:t>Datarate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 Inference Accuracy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0C8323C-E77D-46F8-8C0B-E2F7AAF14787}" type="parTrans" cxnId="{C014FBB8-00F8-4616-9F5D-B1EF6529AB32}">
      <dgm:prSet/>
      <dgm:spPr/>
      <dgm:t>
        <a:bodyPr/>
        <a:lstStyle/>
        <a:p>
          <a:endParaRPr lang="en-US"/>
        </a:p>
      </dgm:t>
    </dgm:pt>
    <dgm:pt modelId="{37341263-478D-4E06-9869-59F8DD2523AC}" type="sibTrans" cxnId="{C014FBB8-00F8-4616-9F5D-B1EF6529AB32}">
      <dgm:prSet/>
      <dgm:spPr/>
      <dgm:t>
        <a:bodyPr/>
        <a:lstStyle/>
        <a:p>
          <a:endParaRPr lang="en-US"/>
        </a:p>
      </dgm:t>
    </dgm:pt>
    <dgm:pt modelId="{E2A14476-3212-4808-84A1-D650E56034BF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PUMA vs Full CSI Knowledge Scheme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F01D03B8-1762-45D5-AD4F-04C6BE81F714}" type="parTrans" cxnId="{1A400351-2B92-4553-8041-866840C439E9}">
      <dgm:prSet/>
      <dgm:spPr/>
      <dgm:t>
        <a:bodyPr/>
        <a:lstStyle/>
        <a:p>
          <a:endParaRPr lang="en-US"/>
        </a:p>
      </dgm:t>
    </dgm:pt>
    <dgm:pt modelId="{6FC0A324-BBEF-42E8-8A30-71BC6CC88836}" type="sibTrans" cxnId="{1A400351-2B92-4553-8041-866840C439E9}">
      <dgm:prSet/>
      <dgm:spPr/>
      <dgm:t>
        <a:bodyPr/>
        <a:lstStyle/>
        <a:p>
          <a:endParaRPr lang="en-US"/>
        </a:p>
      </dgm:t>
    </dgm:pt>
    <dgm:pt modelId="{997D5F20-5004-40E8-9A86-E92C324A79BF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Mode/user selection performance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146B2A3-F884-402F-B8B0-6A3B634A2ABB}" type="parTrans" cxnId="{E77D38E4-BE68-4BF5-9CF0-0435B1978A5C}">
      <dgm:prSet/>
      <dgm:spPr/>
      <dgm:t>
        <a:bodyPr/>
        <a:lstStyle/>
        <a:p>
          <a:endParaRPr lang="en-US"/>
        </a:p>
      </dgm:t>
    </dgm:pt>
    <dgm:pt modelId="{F3B8EB40-F06A-4A5E-A533-BDA4DDC7839B}" type="sibTrans" cxnId="{E77D38E4-BE68-4BF5-9CF0-0435B1978A5C}">
      <dgm:prSet/>
      <dgm:spPr/>
      <dgm:t>
        <a:bodyPr/>
        <a:lstStyle/>
        <a:p>
          <a:endParaRPr lang="en-US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2" presStyleCnt="3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4104F-37EC-4EA3-9499-02DB15114C48}" type="presOf" srcId="{72385C95-0D5E-463E-A688-30B355CA60D0}" destId="{8CB54644-ABDA-42BC-BCE9-E972D82F116E}" srcOrd="0" destOrd="1" presId="urn:microsoft.com/office/officeart/2005/8/layout/list1"/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6DBB4827-AC63-464E-826F-D3618CFE46A0}" type="presOf" srcId="{94892994-D625-4577-B4C3-A87BF641D2BB}" destId="{FD9F59C1-3BEA-4EB9-9D4B-85FFEC5D5269}" srcOrd="0" destOrd="1" presId="urn:microsoft.com/office/officeart/2005/8/layout/list1"/>
    <dgm:cxn modelId="{36C3F5CD-1210-45EF-AE71-67DFB30FB1A1}" type="presOf" srcId="{E2A14476-3212-4808-84A1-D650E56034BF}" destId="{FD9F59C1-3BEA-4EB9-9D4B-85FFEC5D5269}" srcOrd="0" destOrd="2" presId="urn:microsoft.com/office/officeart/2005/8/layout/list1"/>
    <dgm:cxn modelId="{F69A3F8A-4FD6-4B66-8503-DF0B423CF2BD}" srcId="{A334F42D-7606-4A45-A8CF-C6AA7688679B}" destId="{AA3A969B-F600-42AB-A361-54CFF83EC2EA}" srcOrd="2" destOrd="0" parTransId="{7A1C27AB-273D-4FA5-B9EC-A541F8A2B9F1}" sibTransId="{70E0E33E-7637-4E3B-9AD1-0B4A26DC963C}"/>
    <dgm:cxn modelId="{C014FBB8-00F8-4616-9F5D-B1EF6529AB32}" srcId="{A90311DD-88D4-4871-9CB3-2854CDA2CE5A}" destId="{94892994-D625-4577-B4C3-A87BF641D2BB}" srcOrd="1" destOrd="0" parTransId="{00C8323C-E77D-46F8-8C0B-E2F7AAF14787}" sibTransId="{37341263-478D-4E06-9869-59F8DD2523AC}"/>
    <dgm:cxn modelId="{48FCACEA-8C17-4ACA-BD61-DA9839E4DE5D}" srcId="{3A32BA44-B140-4E8C-8BC8-7103FDA360B8}" destId="{61ABC2CA-A2C6-4157-879E-F27E13BE8B48}" srcOrd="2" destOrd="0" parTransId="{29812842-38A5-4ADE-8825-80E2C355FC15}" sibTransId="{9C4B33D0-68BC-405A-B12C-6714D8956F0C}"/>
    <dgm:cxn modelId="{9BB55A42-CBDD-4A0F-9923-D8C0F2910A78}" type="presOf" srcId="{AA3A969B-F600-42AB-A361-54CFF83EC2EA}" destId="{2D3B6E71-E516-4220-B57F-218B4415E25E}" srcOrd="0" destOrd="2" presId="urn:microsoft.com/office/officeart/2005/8/layout/list1"/>
    <dgm:cxn modelId="{13A3ABCA-5FB3-449F-8C6A-EC803F5B52DD}" type="presOf" srcId="{A334F42D-7606-4A45-A8CF-C6AA7688679B}" destId="{777932BD-0E78-4792-8502-D997C38DF844}" srcOrd="0" destOrd="0" presId="urn:microsoft.com/office/officeart/2005/8/layout/list1"/>
    <dgm:cxn modelId="{3CD60B15-76EA-4011-AA3F-E79BF74EA7BF}" srcId="{A334F42D-7606-4A45-A8CF-C6AA7688679B}" destId="{20C89138-B4B3-4FA9-B454-0F861B0EE7E8}" srcOrd="1" destOrd="0" parTransId="{3C646FEB-29E2-45B4-B366-DE3886991A92}" sibTransId="{952C5E52-414C-4C6E-8877-544C43C1AF7C}"/>
    <dgm:cxn modelId="{234E9C76-98BB-491A-9F08-DD077B312AB8}" type="presOf" srcId="{8F0868FF-EB32-41EE-B7CD-8772DCAE23EE}" destId="{D61241EF-AD1E-44C6-9378-12DFA4DA91E0}" srcOrd="0" destOrd="0" presId="urn:microsoft.com/office/officeart/2005/8/layout/list1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D5E6810B-E379-44E4-93EC-67E99D86D789}" type="presOf" srcId="{997D5F20-5004-40E8-9A86-E92C324A79BF}" destId="{FD9F59C1-3BEA-4EB9-9D4B-85FFEC5D5269}" srcOrd="0" destOrd="3" presId="urn:microsoft.com/office/officeart/2005/8/layout/list1"/>
    <dgm:cxn modelId="{618095E3-D905-4330-9F94-9738056A6FB0}" type="presOf" srcId="{3A32BA44-B140-4E8C-8BC8-7103FDA360B8}" destId="{42584784-77F5-4704-992C-EA7200964177}" srcOrd="1" destOrd="0" presId="urn:microsoft.com/office/officeart/2005/8/layout/list1"/>
    <dgm:cxn modelId="{1A400351-2B92-4553-8041-866840C439E9}" srcId="{A90311DD-88D4-4871-9CB3-2854CDA2CE5A}" destId="{E2A14476-3212-4808-84A1-D650E56034BF}" srcOrd="2" destOrd="0" parTransId="{F01D03B8-1762-45D5-AD4F-04C6BE81F714}" sibTransId="{6FC0A324-BBEF-42E8-8A30-71BC6CC88836}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E77D38E4-BE68-4BF5-9CF0-0435B1978A5C}" srcId="{A90311DD-88D4-4871-9CB3-2854CDA2CE5A}" destId="{997D5F20-5004-40E8-9A86-E92C324A79BF}" srcOrd="3" destOrd="0" parTransId="{0146B2A3-F884-402F-B8B0-6A3B634A2ABB}" sibTransId="{F3B8EB40-F06A-4A5E-A533-BDA4DDC7839B}"/>
    <dgm:cxn modelId="{146AF36A-9EE9-48D6-AB40-BA966B8381B9}" type="presOf" srcId="{A90311DD-88D4-4871-9CB3-2854CDA2CE5A}" destId="{5ACB7FB9-037E-4DDC-BD16-8E3ED06D1935}" srcOrd="1" destOrd="0" presId="urn:microsoft.com/office/officeart/2005/8/layout/list1"/>
    <dgm:cxn modelId="{4EDBEF62-CA25-4245-9C48-2A80FBBDD17C}" srcId="{3A32BA44-B140-4E8C-8BC8-7103FDA360B8}" destId="{72385C95-0D5E-463E-A688-30B355CA60D0}" srcOrd="1" destOrd="0" parTransId="{6E5A5CD0-BFE5-45E6-93B8-8A95AC530289}" sibTransId="{B6C9EE4A-3232-4F93-B1BC-D9A602255CAD}"/>
    <dgm:cxn modelId="{5AEDD65C-38FF-4F63-A268-F14D86E48B57}" type="presOf" srcId="{0C07577E-22BE-41E1-9D9B-3B1FE096F805}" destId="{FD9F59C1-3BEA-4EB9-9D4B-85FFEC5D5269}" srcOrd="0" destOrd="0" presId="urn:microsoft.com/office/officeart/2005/8/layout/list1"/>
    <dgm:cxn modelId="{CABB14FA-5448-4C07-8E6B-3FE164D6D6AE}" type="presOf" srcId="{20C89138-B4B3-4FA9-B454-0F861B0EE7E8}" destId="{2D3B6E71-E516-4220-B57F-218B4415E25E}" srcOrd="0" destOrd="1" presId="urn:microsoft.com/office/officeart/2005/8/layout/list1"/>
    <dgm:cxn modelId="{2330E3ED-5EBC-44AA-AEAA-3A87C179F6F8}" type="presOf" srcId="{3A32BA44-B140-4E8C-8BC8-7103FDA360B8}" destId="{D8EC8F9B-F6A4-4620-9B7E-FD8CF160A36E}" srcOrd="0" destOrd="0" presId="urn:microsoft.com/office/officeart/2005/8/layout/list1"/>
    <dgm:cxn modelId="{171EB1AD-31DA-4724-9120-1DF4E7E8277F}" type="presOf" srcId="{07386522-76C4-4190-B967-8412EE026E2E}" destId="{2D3B6E71-E516-4220-B57F-218B4415E25E}" srcOrd="0" destOrd="0" presId="urn:microsoft.com/office/officeart/2005/8/layout/list1"/>
    <dgm:cxn modelId="{591602D2-F627-496C-BD89-9291F82E2758}" type="presOf" srcId="{74927003-81C5-4596-AB65-CCAF8CC50243}" destId="{8CB54644-ABDA-42BC-BCE9-E972D82F116E}" srcOrd="0" destOrd="0" presId="urn:microsoft.com/office/officeart/2005/8/layout/list1"/>
    <dgm:cxn modelId="{69CD59BB-5933-43A7-8F50-2E3EF7AE6AFF}" type="presOf" srcId="{A334F42D-7606-4A45-A8CF-C6AA7688679B}" destId="{EFB3FBE2-7C61-41E9-BA33-DEA6D94F9293}" srcOrd="1" destOrd="0" presId="urn:microsoft.com/office/officeart/2005/8/layout/list1"/>
    <dgm:cxn modelId="{12B756AF-0BB6-4A1F-805A-4B2DE3D111D9}" srcId="{8F0868FF-EB32-41EE-B7CD-8772DCAE23EE}" destId="{A90311DD-88D4-4871-9CB3-2854CDA2CE5A}" srcOrd="2" destOrd="0" parTransId="{EF707B4B-401B-402C-A6AA-FDE02A3B4D34}" sibTransId="{EEC15C77-E861-439D-9DE3-EE4F14584BB2}"/>
    <dgm:cxn modelId="{6AE72A05-C7BB-49F1-BE7A-94A2C42245D6}" type="presOf" srcId="{61ABC2CA-A2C6-4157-879E-F27E13BE8B48}" destId="{8CB54644-ABDA-42BC-BCE9-E972D82F116E}" srcOrd="0" destOrd="2" presId="urn:microsoft.com/office/officeart/2005/8/layout/list1"/>
    <dgm:cxn modelId="{A24A318B-7B08-4B68-B3E9-D05C45A9E03E}" type="presOf" srcId="{A90311DD-88D4-4871-9CB3-2854CDA2CE5A}" destId="{D596753E-DB5E-4EC4-89C7-7ACFEC409139}" srcOrd="0" destOrd="0" presId="urn:microsoft.com/office/officeart/2005/8/layout/list1"/>
    <dgm:cxn modelId="{C14BD3B9-6B8C-42E0-98BC-791F80947E77}" type="presParOf" srcId="{D61241EF-AD1E-44C6-9378-12DFA4DA91E0}" destId="{8FB4A971-8046-4E0C-A08E-6EB74F1B4AAD}" srcOrd="0" destOrd="0" presId="urn:microsoft.com/office/officeart/2005/8/layout/list1"/>
    <dgm:cxn modelId="{B47EEA2F-65F8-488F-ADC1-A3B2490236E6}" type="presParOf" srcId="{8FB4A971-8046-4E0C-A08E-6EB74F1B4AAD}" destId="{777932BD-0E78-4792-8502-D997C38DF844}" srcOrd="0" destOrd="0" presId="urn:microsoft.com/office/officeart/2005/8/layout/list1"/>
    <dgm:cxn modelId="{DF2E4737-1E11-44FE-8E92-DF0106148FE7}" type="presParOf" srcId="{8FB4A971-8046-4E0C-A08E-6EB74F1B4AAD}" destId="{EFB3FBE2-7C61-41E9-BA33-DEA6D94F9293}" srcOrd="1" destOrd="0" presId="urn:microsoft.com/office/officeart/2005/8/layout/list1"/>
    <dgm:cxn modelId="{97E56312-6646-40FD-A424-91A04D9A1424}" type="presParOf" srcId="{D61241EF-AD1E-44C6-9378-12DFA4DA91E0}" destId="{7A0E9A47-EF07-458C-A83E-0CFB66FBDAE3}" srcOrd="1" destOrd="0" presId="urn:microsoft.com/office/officeart/2005/8/layout/list1"/>
    <dgm:cxn modelId="{983F9223-C970-4D1F-A20F-2E9FEA7659AE}" type="presParOf" srcId="{D61241EF-AD1E-44C6-9378-12DFA4DA91E0}" destId="{2D3B6E71-E516-4220-B57F-218B4415E25E}" srcOrd="2" destOrd="0" presId="urn:microsoft.com/office/officeart/2005/8/layout/list1"/>
    <dgm:cxn modelId="{87670225-2308-4804-B254-D448B372AA8C}" type="presParOf" srcId="{D61241EF-AD1E-44C6-9378-12DFA4DA91E0}" destId="{FC5580C6-490B-47A1-A325-BEAFA77D66B2}" srcOrd="3" destOrd="0" presId="urn:microsoft.com/office/officeart/2005/8/layout/list1"/>
    <dgm:cxn modelId="{E7C98931-A8FE-405F-B3ED-F08C839EA1CF}" type="presParOf" srcId="{D61241EF-AD1E-44C6-9378-12DFA4DA91E0}" destId="{F8388824-8F60-44AA-BCB6-30C4AF889013}" srcOrd="4" destOrd="0" presId="urn:microsoft.com/office/officeart/2005/8/layout/list1"/>
    <dgm:cxn modelId="{D3C4B677-4284-4099-9D2A-0BA278B6E3F0}" type="presParOf" srcId="{F8388824-8F60-44AA-BCB6-30C4AF889013}" destId="{D8EC8F9B-F6A4-4620-9B7E-FD8CF160A36E}" srcOrd="0" destOrd="0" presId="urn:microsoft.com/office/officeart/2005/8/layout/list1"/>
    <dgm:cxn modelId="{42570B38-7947-4DDE-9D17-3F77C54F79BD}" type="presParOf" srcId="{F8388824-8F60-44AA-BCB6-30C4AF889013}" destId="{42584784-77F5-4704-992C-EA7200964177}" srcOrd="1" destOrd="0" presId="urn:microsoft.com/office/officeart/2005/8/layout/list1"/>
    <dgm:cxn modelId="{DF9ABC3F-BB74-4A1B-8BD1-43D17D8FE143}" type="presParOf" srcId="{D61241EF-AD1E-44C6-9378-12DFA4DA91E0}" destId="{8CF4614A-2238-4AF2-9A51-00A7A9844F9F}" srcOrd="5" destOrd="0" presId="urn:microsoft.com/office/officeart/2005/8/layout/list1"/>
    <dgm:cxn modelId="{0443D4F8-06F3-45DB-A1AD-B585440D65EB}" type="presParOf" srcId="{D61241EF-AD1E-44C6-9378-12DFA4DA91E0}" destId="{8CB54644-ABDA-42BC-BCE9-E972D82F116E}" srcOrd="6" destOrd="0" presId="urn:microsoft.com/office/officeart/2005/8/layout/list1"/>
    <dgm:cxn modelId="{FEB63FF6-3FA7-4325-AA47-03B62B893552}" type="presParOf" srcId="{D61241EF-AD1E-44C6-9378-12DFA4DA91E0}" destId="{FF6A7DE3-3899-4B8C-9988-F3146DA3F739}" srcOrd="7" destOrd="0" presId="urn:microsoft.com/office/officeart/2005/8/layout/list1"/>
    <dgm:cxn modelId="{0D2018AD-CCD5-45CB-A9BA-06DEF18D5842}" type="presParOf" srcId="{D61241EF-AD1E-44C6-9378-12DFA4DA91E0}" destId="{BABF96F6-F453-4765-989F-0F7492D5224C}" srcOrd="8" destOrd="0" presId="urn:microsoft.com/office/officeart/2005/8/layout/list1"/>
    <dgm:cxn modelId="{3406035C-7147-4877-B1DA-05C7C26D9DF3}" type="presParOf" srcId="{BABF96F6-F453-4765-989F-0F7492D5224C}" destId="{D596753E-DB5E-4EC4-89C7-7ACFEC409139}" srcOrd="0" destOrd="0" presId="urn:microsoft.com/office/officeart/2005/8/layout/list1"/>
    <dgm:cxn modelId="{EB5563D0-0A1E-4871-AF18-3CBEDA950CDB}" type="presParOf" srcId="{BABF96F6-F453-4765-989F-0F7492D5224C}" destId="{5ACB7FB9-037E-4DDC-BD16-8E3ED06D1935}" srcOrd="1" destOrd="0" presId="urn:microsoft.com/office/officeart/2005/8/layout/list1"/>
    <dgm:cxn modelId="{45237E1F-863A-4ABC-9D4B-71B8ED28F407}" type="presParOf" srcId="{D61241EF-AD1E-44C6-9378-12DFA4DA91E0}" destId="{0B86705A-1CD8-47ED-A901-FA7B2083078D}" srcOrd="9" destOrd="0" presId="urn:microsoft.com/office/officeart/2005/8/layout/list1"/>
    <dgm:cxn modelId="{9B64F2EB-B5F4-45F9-96B9-6BE562222307}" type="presParOf" srcId="{D61241EF-AD1E-44C6-9378-12DFA4DA91E0}" destId="{FD9F59C1-3BEA-4EB9-9D4B-85FFEC5D52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Algorithm Description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802.11ac Integration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Methodology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Available Pre-sounding Information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Per-user </a:t>
          </a:r>
          <a:r>
            <a:rPr lang="en-US" sz="1800" dirty="0" err="1" smtClean="0">
              <a:solidFill>
                <a:schemeClr val="accent1">
                  <a:lumMod val="50000"/>
                </a:schemeClr>
              </a:solidFill>
            </a:rPr>
            <a:t>Datarate</a:t>
          </a:r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 Inference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20C89138-B4B3-4FA9-B454-0F861B0EE7E8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Predicting User Specific MU-MIMO </a:t>
          </a:r>
          <a:r>
            <a:rPr lang="en-US" sz="1800" dirty="0" err="1" smtClean="0">
              <a:solidFill>
                <a:srgbClr val="C00000"/>
              </a:solidFill>
            </a:rPr>
            <a:t>Datarate</a:t>
          </a:r>
          <a:endParaRPr lang="en-US" sz="1800" dirty="0">
            <a:solidFill>
              <a:srgbClr val="C00000"/>
            </a:solidFill>
          </a:endParaRPr>
        </a:p>
      </dgm:t>
    </dgm:pt>
    <dgm:pt modelId="{3C646FEB-29E2-45B4-B366-DE3886991A92}" type="parTrans" cxnId="{3CD60B15-76EA-4011-AA3F-E79BF74EA7BF}">
      <dgm:prSet/>
      <dgm:spPr/>
      <dgm:t>
        <a:bodyPr/>
        <a:lstStyle/>
        <a:p>
          <a:endParaRPr lang="en-US"/>
        </a:p>
      </dgm:t>
    </dgm:pt>
    <dgm:pt modelId="{952C5E52-414C-4C6E-8877-544C43C1AF7C}" type="sibTrans" cxnId="{3CD60B15-76EA-4011-AA3F-E79BF74EA7BF}">
      <dgm:prSet/>
      <dgm:spPr/>
      <dgm:t>
        <a:bodyPr/>
        <a:lstStyle/>
        <a:p>
          <a:endParaRPr lang="en-US"/>
        </a:p>
      </dgm:t>
    </dgm:pt>
    <dgm:pt modelId="{AA3A969B-F600-42AB-A361-54CFF83EC2EA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Computing Expected Aggregate Throughput</a:t>
          </a:r>
          <a:endParaRPr lang="en-US" sz="1800" dirty="0">
            <a:solidFill>
              <a:srgbClr val="C00000"/>
            </a:solidFill>
          </a:endParaRPr>
        </a:p>
      </dgm:t>
    </dgm:pt>
    <dgm:pt modelId="{7A1C27AB-273D-4FA5-B9EC-A541F8A2B9F1}" type="parTrans" cxnId="{F69A3F8A-4FD6-4B66-8503-DF0B423CF2BD}">
      <dgm:prSet/>
      <dgm:spPr/>
      <dgm:t>
        <a:bodyPr/>
        <a:lstStyle/>
        <a:p>
          <a:endParaRPr lang="en-US"/>
        </a:p>
      </dgm:t>
    </dgm:pt>
    <dgm:pt modelId="{70E0E33E-7637-4E3B-9AD1-0B4A26DC963C}" type="sibTrans" cxnId="{F69A3F8A-4FD6-4B66-8503-DF0B423CF2BD}">
      <dgm:prSet/>
      <dgm:spPr/>
      <dgm:t>
        <a:bodyPr/>
        <a:lstStyle/>
        <a:p>
          <a:endParaRPr lang="en-US"/>
        </a:p>
      </dgm:t>
    </dgm:pt>
    <dgm:pt modelId="{72385C95-0D5E-463E-A688-30B355CA60D0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Aggregate Throughput Calculation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6E5A5CD0-BFE5-45E6-93B8-8A95AC530289}" type="parTrans" cxnId="{4EDBEF62-CA25-4245-9C48-2A80FBBDD17C}">
      <dgm:prSet/>
      <dgm:spPr/>
      <dgm:t>
        <a:bodyPr/>
        <a:lstStyle/>
        <a:p>
          <a:endParaRPr lang="en-US"/>
        </a:p>
      </dgm:t>
    </dgm:pt>
    <dgm:pt modelId="{B6C9EE4A-3232-4F93-B1BC-D9A602255CAD}" type="sibTrans" cxnId="{4EDBEF62-CA25-4245-9C48-2A80FBBDD17C}">
      <dgm:prSet/>
      <dgm:spPr/>
      <dgm:t>
        <a:bodyPr/>
        <a:lstStyle/>
        <a:p>
          <a:endParaRPr lang="en-US"/>
        </a:p>
      </dgm:t>
    </dgm:pt>
    <dgm:pt modelId="{61ABC2CA-A2C6-4157-879E-F27E13BE8B48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Numerical Analysis of Mode/User Selection w/ 11ac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29812842-38A5-4ADE-8825-80E2C355FC15}" type="parTrans" cxnId="{48FCACEA-8C17-4ACA-BD61-DA9839E4DE5D}">
      <dgm:prSet/>
      <dgm:spPr/>
      <dgm:t>
        <a:bodyPr/>
        <a:lstStyle/>
        <a:p>
          <a:endParaRPr lang="en-US"/>
        </a:p>
      </dgm:t>
    </dgm:pt>
    <dgm:pt modelId="{9C4B33D0-68BC-405A-B12C-6714D8956F0C}" type="sibTrans" cxnId="{48FCACEA-8C17-4ACA-BD61-DA9839E4DE5D}">
      <dgm:prSet/>
      <dgm:spPr/>
      <dgm:t>
        <a:bodyPr/>
        <a:lstStyle/>
        <a:p>
          <a:endParaRPr lang="en-US"/>
        </a:p>
      </dgm:t>
    </dgm:pt>
    <dgm:pt modelId="{94892994-D625-4577-B4C3-A87BF641D2BB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err="1" smtClean="0">
              <a:solidFill>
                <a:schemeClr val="accent6">
                  <a:lumMod val="50000"/>
                </a:schemeClr>
              </a:solidFill>
            </a:rPr>
            <a:t>Datarate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 Inference Accuracy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0C8323C-E77D-46F8-8C0B-E2F7AAF14787}" type="parTrans" cxnId="{C014FBB8-00F8-4616-9F5D-B1EF6529AB32}">
      <dgm:prSet/>
      <dgm:spPr/>
      <dgm:t>
        <a:bodyPr/>
        <a:lstStyle/>
        <a:p>
          <a:endParaRPr lang="en-US"/>
        </a:p>
      </dgm:t>
    </dgm:pt>
    <dgm:pt modelId="{37341263-478D-4E06-9869-59F8DD2523AC}" type="sibTrans" cxnId="{C014FBB8-00F8-4616-9F5D-B1EF6529AB32}">
      <dgm:prSet/>
      <dgm:spPr/>
      <dgm:t>
        <a:bodyPr/>
        <a:lstStyle/>
        <a:p>
          <a:endParaRPr lang="en-US"/>
        </a:p>
      </dgm:t>
    </dgm:pt>
    <dgm:pt modelId="{E2A14476-3212-4808-84A1-D650E56034BF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PUMA vs Full CSI Knowledge Scheme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F01D03B8-1762-45D5-AD4F-04C6BE81F714}" type="parTrans" cxnId="{1A400351-2B92-4553-8041-866840C439E9}">
      <dgm:prSet/>
      <dgm:spPr/>
      <dgm:t>
        <a:bodyPr/>
        <a:lstStyle/>
        <a:p>
          <a:endParaRPr lang="en-US"/>
        </a:p>
      </dgm:t>
    </dgm:pt>
    <dgm:pt modelId="{6FC0A324-BBEF-42E8-8A30-71BC6CC88836}" type="sibTrans" cxnId="{1A400351-2B92-4553-8041-866840C439E9}">
      <dgm:prSet/>
      <dgm:spPr/>
      <dgm:t>
        <a:bodyPr/>
        <a:lstStyle/>
        <a:p>
          <a:endParaRPr lang="en-US"/>
        </a:p>
      </dgm:t>
    </dgm:pt>
    <dgm:pt modelId="{997D5F20-5004-40E8-9A86-E92C324A79BF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Mode/user selection performance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146B2A3-F884-402F-B8B0-6A3B634A2ABB}" type="parTrans" cxnId="{E77D38E4-BE68-4BF5-9CF0-0435B1978A5C}">
      <dgm:prSet/>
      <dgm:spPr/>
      <dgm:t>
        <a:bodyPr/>
        <a:lstStyle/>
        <a:p>
          <a:endParaRPr lang="en-US"/>
        </a:p>
      </dgm:t>
    </dgm:pt>
    <dgm:pt modelId="{F3B8EB40-F06A-4A5E-A533-BDA4DDC7839B}" type="sibTrans" cxnId="{E77D38E4-BE68-4BF5-9CF0-0435B1978A5C}">
      <dgm:prSet/>
      <dgm:spPr/>
      <dgm:t>
        <a:bodyPr/>
        <a:lstStyle/>
        <a:p>
          <a:endParaRPr lang="en-US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2" presStyleCnt="3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F69A3F8A-4FD6-4B66-8503-DF0B423CF2BD}" srcId="{A334F42D-7606-4A45-A8CF-C6AA7688679B}" destId="{AA3A969B-F600-42AB-A361-54CFF83EC2EA}" srcOrd="2" destOrd="0" parTransId="{7A1C27AB-273D-4FA5-B9EC-A541F8A2B9F1}" sibTransId="{70E0E33E-7637-4E3B-9AD1-0B4A26DC963C}"/>
    <dgm:cxn modelId="{C014FBB8-00F8-4616-9F5D-B1EF6529AB32}" srcId="{A90311DD-88D4-4871-9CB3-2854CDA2CE5A}" destId="{94892994-D625-4577-B4C3-A87BF641D2BB}" srcOrd="1" destOrd="0" parTransId="{00C8323C-E77D-46F8-8C0B-E2F7AAF14787}" sibTransId="{37341263-478D-4E06-9869-59F8DD2523AC}"/>
    <dgm:cxn modelId="{E0E9613A-252C-4A71-8862-F81D3C08E72E}" type="presOf" srcId="{A334F42D-7606-4A45-A8CF-C6AA7688679B}" destId="{EFB3FBE2-7C61-41E9-BA33-DEA6D94F9293}" srcOrd="1" destOrd="0" presId="urn:microsoft.com/office/officeart/2005/8/layout/list1"/>
    <dgm:cxn modelId="{A71352F8-DD6E-44C2-8938-62C1B5F0BD54}" type="presOf" srcId="{A90311DD-88D4-4871-9CB3-2854CDA2CE5A}" destId="{5ACB7FB9-037E-4DDC-BD16-8E3ED06D1935}" srcOrd="1" destOrd="0" presId="urn:microsoft.com/office/officeart/2005/8/layout/list1"/>
    <dgm:cxn modelId="{48FCACEA-8C17-4ACA-BD61-DA9839E4DE5D}" srcId="{3A32BA44-B140-4E8C-8BC8-7103FDA360B8}" destId="{61ABC2CA-A2C6-4157-879E-F27E13BE8B48}" srcOrd="2" destOrd="0" parTransId="{29812842-38A5-4ADE-8825-80E2C355FC15}" sibTransId="{9C4B33D0-68BC-405A-B12C-6714D8956F0C}"/>
    <dgm:cxn modelId="{3CD60B15-76EA-4011-AA3F-E79BF74EA7BF}" srcId="{A334F42D-7606-4A45-A8CF-C6AA7688679B}" destId="{20C89138-B4B3-4FA9-B454-0F861B0EE7E8}" srcOrd="1" destOrd="0" parTransId="{3C646FEB-29E2-45B4-B366-DE3886991A92}" sibTransId="{952C5E52-414C-4C6E-8877-544C43C1AF7C}"/>
    <dgm:cxn modelId="{2530F5C3-FDAC-46CF-91AD-3BE6A098F8CF}" type="presOf" srcId="{A90311DD-88D4-4871-9CB3-2854CDA2CE5A}" destId="{D596753E-DB5E-4EC4-89C7-7ACFEC409139}" srcOrd="0" destOrd="0" presId="urn:microsoft.com/office/officeart/2005/8/layout/list1"/>
    <dgm:cxn modelId="{078478BD-AF81-492D-BE0D-883044C493EC}" type="presOf" srcId="{74927003-81C5-4596-AB65-CCAF8CC50243}" destId="{8CB54644-ABDA-42BC-BCE9-E972D82F116E}" srcOrd="0" destOrd="0" presId="urn:microsoft.com/office/officeart/2005/8/layout/list1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E1A658C2-7908-43B3-AEEB-91AB773BD553}" type="presOf" srcId="{AA3A969B-F600-42AB-A361-54CFF83EC2EA}" destId="{2D3B6E71-E516-4220-B57F-218B4415E25E}" srcOrd="0" destOrd="2" presId="urn:microsoft.com/office/officeart/2005/8/layout/list1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DE5F0DC4-A196-487D-9F5F-452CB9C1F98C}" type="presOf" srcId="{72385C95-0D5E-463E-A688-30B355CA60D0}" destId="{8CB54644-ABDA-42BC-BCE9-E972D82F116E}" srcOrd="0" destOrd="1" presId="urn:microsoft.com/office/officeart/2005/8/layout/list1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B9177504-3765-4F11-AF74-256660F43E5E}" type="presOf" srcId="{997D5F20-5004-40E8-9A86-E92C324A79BF}" destId="{FD9F59C1-3BEA-4EB9-9D4B-85FFEC5D5269}" srcOrd="0" destOrd="3" presId="urn:microsoft.com/office/officeart/2005/8/layout/list1"/>
    <dgm:cxn modelId="{146FFF7A-4701-4B92-A04D-6C9AC77CACA3}" type="presOf" srcId="{94892994-D625-4577-B4C3-A87BF641D2BB}" destId="{FD9F59C1-3BEA-4EB9-9D4B-85FFEC5D5269}" srcOrd="0" destOrd="1" presId="urn:microsoft.com/office/officeart/2005/8/layout/list1"/>
    <dgm:cxn modelId="{1A400351-2B92-4553-8041-866840C439E9}" srcId="{A90311DD-88D4-4871-9CB3-2854CDA2CE5A}" destId="{E2A14476-3212-4808-84A1-D650E56034BF}" srcOrd="2" destOrd="0" parTransId="{F01D03B8-1762-45D5-AD4F-04C6BE81F714}" sibTransId="{6FC0A324-BBEF-42E8-8A30-71BC6CC88836}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410A8AB1-1EF4-41FB-9D3D-711BFE825A7E}" type="presOf" srcId="{8F0868FF-EB32-41EE-B7CD-8772DCAE23EE}" destId="{D61241EF-AD1E-44C6-9378-12DFA4DA91E0}" srcOrd="0" destOrd="0" presId="urn:microsoft.com/office/officeart/2005/8/layout/list1"/>
    <dgm:cxn modelId="{E77D38E4-BE68-4BF5-9CF0-0435B1978A5C}" srcId="{A90311DD-88D4-4871-9CB3-2854CDA2CE5A}" destId="{997D5F20-5004-40E8-9A86-E92C324A79BF}" srcOrd="3" destOrd="0" parTransId="{0146B2A3-F884-402F-B8B0-6A3B634A2ABB}" sibTransId="{F3B8EB40-F06A-4A5E-A533-BDA4DDC7839B}"/>
    <dgm:cxn modelId="{13079A9B-499C-4D1A-B5B5-2EA4D6B4EF00}" type="presOf" srcId="{0C07577E-22BE-41E1-9D9B-3B1FE096F805}" destId="{FD9F59C1-3BEA-4EB9-9D4B-85FFEC5D5269}" srcOrd="0" destOrd="0" presId="urn:microsoft.com/office/officeart/2005/8/layout/list1"/>
    <dgm:cxn modelId="{4EDBEF62-CA25-4245-9C48-2A80FBBDD17C}" srcId="{3A32BA44-B140-4E8C-8BC8-7103FDA360B8}" destId="{72385C95-0D5E-463E-A688-30B355CA60D0}" srcOrd="1" destOrd="0" parTransId="{6E5A5CD0-BFE5-45E6-93B8-8A95AC530289}" sibTransId="{B6C9EE4A-3232-4F93-B1BC-D9A602255CAD}"/>
    <dgm:cxn modelId="{A2E9C6F1-CCCA-40FE-9712-F5F9C1B3B8B3}" type="presOf" srcId="{3A32BA44-B140-4E8C-8BC8-7103FDA360B8}" destId="{42584784-77F5-4704-992C-EA7200964177}" srcOrd="1" destOrd="0" presId="urn:microsoft.com/office/officeart/2005/8/layout/list1"/>
    <dgm:cxn modelId="{2BE41884-6085-48FF-84D0-0E71B93E21C5}" type="presOf" srcId="{3A32BA44-B140-4E8C-8BC8-7103FDA360B8}" destId="{D8EC8F9B-F6A4-4620-9B7E-FD8CF160A36E}" srcOrd="0" destOrd="0" presId="urn:microsoft.com/office/officeart/2005/8/layout/list1"/>
    <dgm:cxn modelId="{9222CE8C-6E42-47B3-A9B2-7C447D574B84}" type="presOf" srcId="{20C89138-B4B3-4FA9-B454-0F861B0EE7E8}" destId="{2D3B6E71-E516-4220-B57F-218B4415E25E}" srcOrd="0" destOrd="1" presId="urn:microsoft.com/office/officeart/2005/8/layout/list1"/>
    <dgm:cxn modelId="{48BD9BD1-2561-493A-9501-21BAD36E094E}" type="presOf" srcId="{A334F42D-7606-4A45-A8CF-C6AA7688679B}" destId="{777932BD-0E78-4792-8502-D997C38DF844}" srcOrd="0" destOrd="0" presId="urn:microsoft.com/office/officeart/2005/8/layout/list1"/>
    <dgm:cxn modelId="{276473F7-63B3-4784-A989-071916CFC66E}" type="presOf" srcId="{07386522-76C4-4190-B967-8412EE026E2E}" destId="{2D3B6E71-E516-4220-B57F-218B4415E25E}" srcOrd="0" destOrd="0" presId="urn:microsoft.com/office/officeart/2005/8/layout/list1"/>
    <dgm:cxn modelId="{CBCEADE8-D9EB-41E0-9B0D-D297188A94AF}" type="presOf" srcId="{E2A14476-3212-4808-84A1-D650E56034BF}" destId="{FD9F59C1-3BEA-4EB9-9D4B-85FFEC5D5269}" srcOrd="0" destOrd="2" presId="urn:microsoft.com/office/officeart/2005/8/layout/list1"/>
    <dgm:cxn modelId="{8F0AB063-DE7D-4EE1-AD82-49E8ABE1F58A}" type="presOf" srcId="{61ABC2CA-A2C6-4157-879E-F27E13BE8B48}" destId="{8CB54644-ABDA-42BC-BCE9-E972D82F116E}" srcOrd="0" destOrd="2" presId="urn:microsoft.com/office/officeart/2005/8/layout/list1"/>
    <dgm:cxn modelId="{12B756AF-0BB6-4A1F-805A-4B2DE3D111D9}" srcId="{8F0868FF-EB32-41EE-B7CD-8772DCAE23EE}" destId="{A90311DD-88D4-4871-9CB3-2854CDA2CE5A}" srcOrd="2" destOrd="0" parTransId="{EF707B4B-401B-402C-A6AA-FDE02A3B4D34}" sibTransId="{EEC15C77-E861-439D-9DE3-EE4F14584BB2}"/>
    <dgm:cxn modelId="{F145ACAA-536F-42D5-8C47-BD22ED16606C}" type="presParOf" srcId="{D61241EF-AD1E-44C6-9378-12DFA4DA91E0}" destId="{8FB4A971-8046-4E0C-A08E-6EB74F1B4AAD}" srcOrd="0" destOrd="0" presId="urn:microsoft.com/office/officeart/2005/8/layout/list1"/>
    <dgm:cxn modelId="{87751270-C1C7-4901-A688-DE62681B2F79}" type="presParOf" srcId="{8FB4A971-8046-4E0C-A08E-6EB74F1B4AAD}" destId="{777932BD-0E78-4792-8502-D997C38DF844}" srcOrd="0" destOrd="0" presId="urn:microsoft.com/office/officeart/2005/8/layout/list1"/>
    <dgm:cxn modelId="{D69BB5CB-4E36-43C1-94C0-93F6D27FC637}" type="presParOf" srcId="{8FB4A971-8046-4E0C-A08E-6EB74F1B4AAD}" destId="{EFB3FBE2-7C61-41E9-BA33-DEA6D94F9293}" srcOrd="1" destOrd="0" presId="urn:microsoft.com/office/officeart/2005/8/layout/list1"/>
    <dgm:cxn modelId="{EBDA8D44-1751-418E-B3DF-CBC8603ABF29}" type="presParOf" srcId="{D61241EF-AD1E-44C6-9378-12DFA4DA91E0}" destId="{7A0E9A47-EF07-458C-A83E-0CFB66FBDAE3}" srcOrd="1" destOrd="0" presId="urn:microsoft.com/office/officeart/2005/8/layout/list1"/>
    <dgm:cxn modelId="{7DC17347-B7C4-4967-8DBA-8CD54A8D0A47}" type="presParOf" srcId="{D61241EF-AD1E-44C6-9378-12DFA4DA91E0}" destId="{2D3B6E71-E516-4220-B57F-218B4415E25E}" srcOrd="2" destOrd="0" presId="urn:microsoft.com/office/officeart/2005/8/layout/list1"/>
    <dgm:cxn modelId="{8F75DE3B-4201-4579-81C7-48F00B5AE6C8}" type="presParOf" srcId="{D61241EF-AD1E-44C6-9378-12DFA4DA91E0}" destId="{FC5580C6-490B-47A1-A325-BEAFA77D66B2}" srcOrd="3" destOrd="0" presId="urn:microsoft.com/office/officeart/2005/8/layout/list1"/>
    <dgm:cxn modelId="{471B64AC-79D4-4033-953E-A61B9FDDE770}" type="presParOf" srcId="{D61241EF-AD1E-44C6-9378-12DFA4DA91E0}" destId="{F8388824-8F60-44AA-BCB6-30C4AF889013}" srcOrd="4" destOrd="0" presId="urn:microsoft.com/office/officeart/2005/8/layout/list1"/>
    <dgm:cxn modelId="{D07C7AB9-A838-4D09-A65D-F7C76C3B6940}" type="presParOf" srcId="{F8388824-8F60-44AA-BCB6-30C4AF889013}" destId="{D8EC8F9B-F6A4-4620-9B7E-FD8CF160A36E}" srcOrd="0" destOrd="0" presId="urn:microsoft.com/office/officeart/2005/8/layout/list1"/>
    <dgm:cxn modelId="{82E5C398-9134-4113-AEE0-237C7A728F2E}" type="presParOf" srcId="{F8388824-8F60-44AA-BCB6-30C4AF889013}" destId="{42584784-77F5-4704-992C-EA7200964177}" srcOrd="1" destOrd="0" presId="urn:microsoft.com/office/officeart/2005/8/layout/list1"/>
    <dgm:cxn modelId="{DA61A733-E03A-4D21-8B93-52E020249440}" type="presParOf" srcId="{D61241EF-AD1E-44C6-9378-12DFA4DA91E0}" destId="{8CF4614A-2238-4AF2-9A51-00A7A9844F9F}" srcOrd="5" destOrd="0" presId="urn:microsoft.com/office/officeart/2005/8/layout/list1"/>
    <dgm:cxn modelId="{0479CBB1-FF8B-4FCD-89FF-14C96C499DD4}" type="presParOf" srcId="{D61241EF-AD1E-44C6-9378-12DFA4DA91E0}" destId="{8CB54644-ABDA-42BC-BCE9-E972D82F116E}" srcOrd="6" destOrd="0" presId="urn:microsoft.com/office/officeart/2005/8/layout/list1"/>
    <dgm:cxn modelId="{70F55780-7152-415D-B975-EBAC4AAB5FA7}" type="presParOf" srcId="{D61241EF-AD1E-44C6-9378-12DFA4DA91E0}" destId="{FF6A7DE3-3899-4B8C-9988-F3146DA3F739}" srcOrd="7" destOrd="0" presId="urn:microsoft.com/office/officeart/2005/8/layout/list1"/>
    <dgm:cxn modelId="{4139C2F1-B4B5-4E26-A2A6-273B29E7A4C7}" type="presParOf" srcId="{D61241EF-AD1E-44C6-9378-12DFA4DA91E0}" destId="{BABF96F6-F453-4765-989F-0F7492D5224C}" srcOrd="8" destOrd="0" presId="urn:microsoft.com/office/officeart/2005/8/layout/list1"/>
    <dgm:cxn modelId="{46A073D8-6B9D-4D14-B3E4-EA5D3D324FB9}" type="presParOf" srcId="{BABF96F6-F453-4765-989F-0F7492D5224C}" destId="{D596753E-DB5E-4EC4-89C7-7ACFEC409139}" srcOrd="0" destOrd="0" presId="urn:microsoft.com/office/officeart/2005/8/layout/list1"/>
    <dgm:cxn modelId="{C0A899FA-0BA8-4719-8F65-CBCEC43238B0}" type="presParOf" srcId="{BABF96F6-F453-4765-989F-0F7492D5224C}" destId="{5ACB7FB9-037E-4DDC-BD16-8E3ED06D1935}" srcOrd="1" destOrd="0" presId="urn:microsoft.com/office/officeart/2005/8/layout/list1"/>
    <dgm:cxn modelId="{C87754AC-78BC-4B0F-9397-83F449360FB8}" type="presParOf" srcId="{D61241EF-AD1E-44C6-9378-12DFA4DA91E0}" destId="{0B86705A-1CD8-47ED-A901-FA7B2083078D}" srcOrd="9" destOrd="0" presId="urn:microsoft.com/office/officeart/2005/8/layout/list1"/>
    <dgm:cxn modelId="{DA0F7C57-98EF-496B-A425-2439F44C5B01}" type="presParOf" srcId="{D61241EF-AD1E-44C6-9378-12DFA4DA91E0}" destId="{FD9F59C1-3BEA-4EB9-9D4B-85FFEC5D52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Algorithm Description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802.11ac Integration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Methodology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Available Pre-sounding Information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Per-user </a:t>
          </a:r>
          <a:r>
            <a:rPr lang="en-US" sz="1800" dirty="0" err="1" smtClean="0">
              <a:solidFill>
                <a:schemeClr val="accent1">
                  <a:lumMod val="50000"/>
                </a:schemeClr>
              </a:solidFill>
            </a:rPr>
            <a:t>Datarate</a:t>
          </a:r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 Inference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20C89138-B4B3-4FA9-B454-0F861B0EE7E8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Predicting User Specific MU-MIMO </a:t>
          </a:r>
          <a:r>
            <a:rPr lang="en-US" sz="1800" dirty="0" err="1" smtClean="0">
              <a:solidFill>
                <a:srgbClr val="C00000"/>
              </a:solidFill>
            </a:rPr>
            <a:t>Datarate</a:t>
          </a:r>
          <a:endParaRPr lang="en-US" sz="1800" dirty="0">
            <a:solidFill>
              <a:srgbClr val="C00000"/>
            </a:solidFill>
          </a:endParaRPr>
        </a:p>
      </dgm:t>
    </dgm:pt>
    <dgm:pt modelId="{3C646FEB-29E2-45B4-B366-DE3886991A92}" type="parTrans" cxnId="{3CD60B15-76EA-4011-AA3F-E79BF74EA7BF}">
      <dgm:prSet/>
      <dgm:spPr/>
      <dgm:t>
        <a:bodyPr/>
        <a:lstStyle/>
        <a:p>
          <a:endParaRPr lang="en-US"/>
        </a:p>
      </dgm:t>
    </dgm:pt>
    <dgm:pt modelId="{952C5E52-414C-4C6E-8877-544C43C1AF7C}" type="sibTrans" cxnId="{3CD60B15-76EA-4011-AA3F-E79BF74EA7BF}">
      <dgm:prSet/>
      <dgm:spPr/>
      <dgm:t>
        <a:bodyPr/>
        <a:lstStyle/>
        <a:p>
          <a:endParaRPr lang="en-US"/>
        </a:p>
      </dgm:t>
    </dgm:pt>
    <dgm:pt modelId="{AA3A969B-F600-42AB-A361-54CFF83EC2EA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Computing Expected Aggregate Throughput</a:t>
          </a:r>
          <a:endParaRPr lang="en-US" sz="1800" dirty="0">
            <a:solidFill>
              <a:srgbClr val="C00000"/>
            </a:solidFill>
          </a:endParaRPr>
        </a:p>
      </dgm:t>
    </dgm:pt>
    <dgm:pt modelId="{7A1C27AB-273D-4FA5-B9EC-A541F8A2B9F1}" type="parTrans" cxnId="{F69A3F8A-4FD6-4B66-8503-DF0B423CF2BD}">
      <dgm:prSet/>
      <dgm:spPr/>
      <dgm:t>
        <a:bodyPr/>
        <a:lstStyle/>
        <a:p>
          <a:endParaRPr lang="en-US"/>
        </a:p>
      </dgm:t>
    </dgm:pt>
    <dgm:pt modelId="{70E0E33E-7637-4E3B-9AD1-0B4A26DC963C}" type="sibTrans" cxnId="{F69A3F8A-4FD6-4B66-8503-DF0B423CF2BD}">
      <dgm:prSet/>
      <dgm:spPr/>
      <dgm:t>
        <a:bodyPr/>
        <a:lstStyle/>
        <a:p>
          <a:endParaRPr lang="en-US"/>
        </a:p>
      </dgm:t>
    </dgm:pt>
    <dgm:pt modelId="{72385C95-0D5E-463E-A688-30B355CA60D0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Aggregate Throughput Calculation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6E5A5CD0-BFE5-45E6-93B8-8A95AC530289}" type="parTrans" cxnId="{4EDBEF62-CA25-4245-9C48-2A80FBBDD17C}">
      <dgm:prSet/>
      <dgm:spPr/>
      <dgm:t>
        <a:bodyPr/>
        <a:lstStyle/>
        <a:p>
          <a:endParaRPr lang="en-US"/>
        </a:p>
      </dgm:t>
    </dgm:pt>
    <dgm:pt modelId="{B6C9EE4A-3232-4F93-B1BC-D9A602255CAD}" type="sibTrans" cxnId="{4EDBEF62-CA25-4245-9C48-2A80FBBDD17C}">
      <dgm:prSet/>
      <dgm:spPr/>
      <dgm:t>
        <a:bodyPr/>
        <a:lstStyle/>
        <a:p>
          <a:endParaRPr lang="en-US"/>
        </a:p>
      </dgm:t>
    </dgm:pt>
    <dgm:pt modelId="{61ABC2CA-A2C6-4157-879E-F27E13BE8B48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Numerical Analysis of Mode/User Selection w/ 11ac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29812842-38A5-4ADE-8825-80E2C355FC15}" type="parTrans" cxnId="{48FCACEA-8C17-4ACA-BD61-DA9839E4DE5D}">
      <dgm:prSet/>
      <dgm:spPr/>
      <dgm:t>
        <a:bodyPr/>
        <a:lstStyle/>
        <a:p>
          <a:endParaRPr lang="en-US"/>
        </a:p>
      </dgm:t>
    </dgm:pt>
    <dgm:pt modelId="{9C4B33D0-68BC-405A-B12C-6714D8956F0C}" type="sibTrans" cxnId="{48FCACEA-8C17-4ACA-BD61-DA9839E4DE5D}">
      <dgm:prSet/>
      <dgm:spPr/>
      <dgm:t>
        <a:bodyPr/>
        <a:lstStyle/>
        <a:p>
          <a:endParaRPr lang="en-US"/>
        </a:p>
      </dgm:t>
    </dgm:pt>
    <dgm:pt modelId="{94892994-D625-4577-B4C3-A87BF641D2BB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err="1" smtClean="0">
              <a:solidFill>
                <a:schemeClr val="accent6">
                  <a:lumMod val="50000"/>
                </a:schemeClr>
              </a:solidFill>
            </a:rPr>
            <a:t>Datarate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 Inference Accuracy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0C8323C-E77D-46F8-8C0B-E2F7AAF14787}" type="parTrans" cxnId="{C014FBB8-00F8-4616-9F5D-B1EF6529AB32}">
      <dgm:prSet/>
      <dgm:spPr/>
      <dgm:t>
        <a:bodyPr/>
        <a:lstStyle/>
        <a:p>
          <a:endParaRPr lang="en-US"/>
        </a:p>
      </dgm:t>
    </dgm:pt>
    <dgm:pt modelId="{37341263-478D-4E06-9869-59F8DD2523AC}" type="sibTrans" cxnId="{C014FBB8-00F8-4616-9F5D-B1EF6529AB32}">
      <dgm:prSet/>
      <dgm:spPr/>
      <dgm:t>
        <a:bodyPr/>
        <a:lstStyle/>
        <a:p>
          <a:endParaRPr lang="en-US"/>
        </a:p>
      </dgm:t>
    </dgm:pt>
    <dgm:pt modelId="{E2A14476-3212-4808-84A1-D650E56034BF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PUMA vs Full CSI Knowledge Scheme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F01D03B8-1762-45D5-AD4F-04C6BE81F714}" type="parTrans" cxnId="{1A400351-2B92-4553-8041-866840C439E9}">
      <dgm:prSet/>
      <dgm:spPr/>
      <dgm:t>
        <a:bodyPr/>
        <a:lstStyle/>
        <a:p>
          <a:endParaRPr lang="en-US"/>
        </a:p>
      </dgm:t>
    </dgm:pt>
    <dgm:pt modelId="{6FC0A324-BBEF-42E8-8A30-71BC6CC88836}" type="sibTrans" cxnId="{1A400351-2B92-4553-8041-866840C439E9}">
      <dgm:prSet/>
      <dgm:spPr/>
      <dgm:t>
        <a:bodyPr/>
        <a:lstStyle/>
        <a:p>
          <a:endParaRPr lang="en-US"/>
        </a:p>
      </dgm:t>
    </dgm:pt>
    <dgm:pt modelId="{997D5F20-5004-40E8-9A86-E92C324A79BF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Mode/user selection performance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146B2A3-F884-402F-B8B0-6A3B634A2ABB}" type="parTrans" cxnId="{E77D38E4-BE68-4BF5-9CF0-0435B1978A5C}">
      <dgm:prSet/>
      <dgm:spPr/>
      <dgm:t>
        <a:bodyPr/>
        <a:lstStyle/>
        <a:p>
          <a:endParaRPr lang="en-US"/>
        </a:p>
      </dgm:t>
    </dgm:pt>
    <dgm:pt modelId="{F3B8EB40-F06A-4A5E-A533-BDA4DDC7839B}" type="sibTrans" cxnId="{E77D38E4-BE68-4BF5-9CF0-0435B1978A5C}">
      <dgm:prSet/>
      <dgm:spPr/>
      <dgm:t>
        <a:bodyPr/>
        <a:lstStyle/>
        <a:p>
          <a:endParaRPr lang="en-US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2" presStyleCnt="3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216EA-0419-40D5-A2BF-C2BA7B2A213F}" type="presOf" srcId="{A334F42D-7606-4A45-A8CF-C6AA7688679B}" destId="{EFB3FBE2-7C61-41E9-BA33-DEA6D94F9293}" srcOrd="1" destOrd="0" presId="urn:microsoft.com/office/officeart/2005/8/layout/list1"/>
    <dgm:cxn modelId="{3CD60B15-76EA-4011-AA3F-E79BF74EA7BF}" srcId="{A334F42D-7606-4A45-A8CF-C6AA7688679B}" destId="{20C89138-B4B3-4FA9-B454-0F861B0EE7E8}" srcOrd="1" destOrd="0" parTransId="{3C646FEB-29E2-45B4-B366-DE3886991A92}" sibTransId="{952C5E52-414C-4C6E-8877-544C43C1AF7C}"/>
    <dgm:cxn modelId="{AD10D42F-206E-4FF8-B3E1-264ABCD086A8}" type="presOf" srcId="{3A32BA44-B140-4E8C-8BC8-7103FDA360B8}" destId="{D8EC8F9B-F6A4-4620-9B7E-FD8CF160A36E}" srcOrd="0" destOrd="0" presId="urn:microsoft.com/office/officeart/2005/8/layout/list1"/>
    <dgm:cxn modelId="{4EDBEF62-CA25-4245-9C48-2A80FBBDD17C}" srcId="{3A32BA44-B140-4E8C-8BC8-7103FDA360B8}" destId="{72385C95-0D5E-463E-A688-30B355CA60D0}" srcOrd="1" destOrd="0" parTransId="{6E5A5CD0-BFE5-45E6-93B8-8A95AC530289}" sibTransId="{B6C9EE4A-3232-4F93-B1BC-D9A602255CAD}"/>
    <dgm:cxn modelId="{E77D38E4-BE68-4BF5-9CF0-0435B1978A5C}" srcId="{A90311DD-88D4-4871-9CB3-2854CDA2CE5A}" destId="{997D5F20-5004-40E8-9A86-E92C324A79BF}" srcOrd="3" destOrd="0" parTransId="{0146B2A3-F884-402F-B8B0-6A3B634A2ABB}" sibTransId="{F3B8EB40-F06A-4A5E-A533-BDA4DDC7839B}"/>
    <dgm:cxn modelId="{3EAF120D-7914-474D-B8B1-3CCA648D9C72}" type="presOf" srcId="{74927003-81C5-4596-AB65-CCAF8CC50243}" destId="{8CB54644-ABDA-42BC-BCE9-E972D82F116E}" srcOrd="0" destOrd="0" presId="urn:microsoft.com/office/officeart/2005/8/layout/list1"/>
    <dgm:cxn modelId="{52A32968-F250-4361-BBAE-9E681143651F}" type="presOf" srcId="{A90311DD-88D4-4871-9CB3-2854CDA2CE5A}" destId="{D596753E-DB5E-4EC4-89C7-7ACFEC409139}" srcOrd="0" destOrd="0" presId="urn:microsoft.com/office/officeart/2005/8/layout/list1"/>
    <dgm:cxn modelId="{EB949A7C-DCB0-4361-9BD9-C1DFE29A091E}" type="presOf" srcId="{0C07577E-22BE-41E1-9D9B-3B1FE096F805}" destId="{FD9F59C1-3BEA-4EB9-9D4B-85FFEC5D5269}" srcOrd="0" destOrd="0" presId="urn:microsoft.com/office/officeart/2005/8/layout/list1"/>
    <dgm:cxn modelId="{B7C76249-16EA-431A-8E5B-3C9FBAE945DD}" type="presOf" srcId="{07386522-76C4-4190-B967-8412EE026E2E}" destId="{2D3B6E71-E516-4220-B57F-218B4415E25E}" srcOrd="0" destOrd="0" presId="urn:microsoft.com/office/officeart/2005/8/layout/list1"/>
    <dgm:cxn modelId="{C014FBB8-00F8-4616-9F5D-B1EF6529AB32}" srcId="{A90311DD-88D4-4871-9CB3-2854CDA2CE5A}" destId="{94892994-D625-4577-B4C3-A87BF641D2BB}" srcOrd="1" destOrd="0" parTransId="{00C8323C-E77D-46F8-8C0B-E2F7AAF14787}" sibTransId="{37341263-478D-4E06-9869-59F8DD2523AC}"/>
    <dgm:cxn modelId="{DBCDC75D-9BE3-4A4F-BE76-3944BFCDA4BE}" type="presOf" srcId="{8F0868FF-EB32-41EE-B7CD-8772DCAE23EE}" destId="{D61241EF-AD1E-44C6-9378-12DFA4DA91E0}" srcOrd="0" destOrd="0" presId="urn:microsoft.com/office/officeart/2005/8/layout/list1"/>
    <dgm:cxn modelId="{97286C47-7672-4900-ACFA-BD59F51D06F8}" type="presOf" srcId="{A90311DD-88D4-4871-9CB3-2854CDA2CE5A}" destId="{5ACB7FB9-037E-4DDC-BD16-8E3ED06D1935}" srcOrd="1" destOrd="0" presId="urn:microsoft.com/office/officeart/2005/8/layout/list1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2708E5FF-FE62-4D59-841A-B8AD127C054D}" type="presOf" srcId="{A334F42D-7606-4A45-A8CF-C6AA7688679B}" destId="{777932BD-0E78-4792-8502-D997C38DF844}" srcOrd="0" destOrd="0" presId="urn:microsoft.com/office/officeart/2005/8/layout/list1"/>
    <dgm:cxn modelId="{F69A3F8A-4FD6-4B66-8503-DF0B423CF2BD}" srcId="{A334F42D-7606-4A45-A8CF-C6AA7688679B}" destId="{AA3A969B-F600-42AB-A361-54CFF83EC2EA}" srcOrd="2" destOrd="0" parTransId="{7A1C27AB-273D-4FA5-B9EC-A541F8A2B9F1}" sibTransId="{70E0E33E-7637-4E3B-9AD1-0B4A26DC963C}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EAD04278-2F1D-4AC3-8A2A-3E9DC2255EB7}" type="presOf" srcId="{E2A14476-3212-4808-84A1-D650E56034BF}" destId="{FD9F59C1-3BEA-4EB9-9D4B-85FFEC5D5269}" srcOrd="0" destOrd="2" presId="urn:microsoft.com/office/officeart/2005/8/layout/list1"/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A10EE96D-91FF-41D1-9E98-07596C8D9D64}" type="presOf" srcId="{20C89138-B4B3-4FA9-B454-0F861B0EE7E8}" destId="{2D3B6E71-E516-4220-B57F-218B4415E25E}" srcOrd="0" destOrd="1" presId="urn:microsoft.com/office/officeart/2005/8/layout/list1"/>
    <dgm:cxn modelId="{A44B3C15-6C2E-4DB3-97C0-166237817E90}" type="presOf" srcId="{61ABC2CA-A2C6-4157-879E-F27E13BE8B48}" destId="{8CB54644-ABDA-42BC-BCE9-E972D82F116E}" srcOrd="0" destOrd="2" presId="urn:microsoft.com/office/officeart/2005/8/layout/list1"/>
    <dgm:cxn modelId="{4258F2FE-7BCC-402F-B8D5-9C6D3C4F758A}" type="presOf" srcId="{72385C95-0D5E-463E-A688-30B355CA60D0}" destId="{8CB54644-ABDA-42BC-BCE9-E972D82F116E}" srcOrd="0" destOrd="1" presId="urn:microsoft.com/office/officeart/2005/8/layout/list1"/>
    <dgm:cxn modelId="{3BA33075-A5ED-4926-83B5-BA07E045B1BA}" type="presOf" srcId="{AA3A969B-F600-42AB-A361-54CFF83EC2EA}" destId="{2D3B6E71-E516-4220-B57F-218B4415E25E}" srcOrd="0" destOrd="2" presId="urn:microsoft.com/office/officeart/2005/8/layout/list1"/>
    <dgm:cxn modelId="{7ADC610B-0AD2-4D8C-9044-3208A216BB06}" type="presOf" srcId="{3A32BA44-B140-4E8C-8BC8-7103FDA360B8}" destId="{42584784-77F5-4704-992C-EA7200964177}" srcOrd="1" destOrd="0" presId="urn:microsoft.com/office/officeart/2005/8/layout/list1"/>
    <dgm:cxn modelId="{CC4518C5-5672-457E-8557-963FCE10ADAB}" type="presOf" srcId="{997D5F20-5004-40E8-9A86-E92C324A79BF}" destId="{FD9F59C1-3BEA-4EB9-9D4B-85FFEC5D5269}" srcOrd="0" destOrd="3" presId="urn:microsoft.com/office/officeart/2005/8/layout/list1"/>
    <dgm:cxn modelId="{1A400351-2B92-4553-8041-866840C439E9}" srcId="{A90311DD-88D4-4871-9CB3-2854CDA2CE5A}" destId="{E2A14476-3212-4808-84A1-D650E56034BF}" srcOrd="2" destOrd="0" parTransId="{F01D03B8-1762-45D5-AD4F-04C6BE81F714}" sibTransId="{6FC0A324-BBEF-42E8-8A30-71BC6CC88836}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48FCACEA-8C17-4ACA-BD61-DA9839E4DE5D}" srcId="{3A32BA44-B140-4E8C-8BC8-7103FDA360B8}" destId="{61ABC2CA-A2C6-4157-879E-F27E13BE8B48}" srcOrd="2" destOrd="0" parTransId="{29812842-38A5-4ADE-8825-80E2C355FC15}" sibTransId="{9C4B33D0-68BC-405A-B12C-6714D8956F0C}"/>
    <dgm:cxn modelId="{8EDCC3B4-1907-4582-ABC4-3A64425D9F3E}" type="presOf" srcId="{94892994-D625-4577-B4C3-A87BF641D2BB}" destId="{FD9F59C1-3BEA-4EB9-9D4B-85FFEC5D5269}" srcOrd="0" destOrd="1" presId="urn:microsoft.com/office/officeart/2005/8/layout/list1"/>
    <dgm:cxn modelId="{12B756AF-0BB6-4A1F-805A-4B2DE3D111D9}" srcId="{8F0868FF-EB32-41EE-B7CD-8772DCAE23EE}" destId="{A90311DD-88D4-4871-9CB3-2854CDA2CE5A}" srcOrd="2" destOrd="0" parTransId="{EF707B4B-401B-402C-A6AA-FDE02A3B4D34}" sibTransId="{EEC15C77-E861-439D-9DE3-EE4F14584BB2}"/>
    <dgm:cxn modelId="{685D9BA4-4F02-4D43-8926-D089E7E5E943}" type="presParOf" srcId="{D61241EF-AD1E-44C6-9378-12DFA4DA91E0}" destId="{8FB4A971-8046-4E0C-A08E-6EB74F1B4AAD}" srcOrd="0" destOrd="0" presId="urn:microsoft.com/office/officeart/2005/8/layout/list1"/>
    <dgm:cxn modelId="{F05BD684-1ABA-4180-940C-DE65823E20A3}" type="presParOf" srcId="{8FB4A971-8046-4E0C-A08E-6EB74F1B4AAD}" destId="{777932BD-0E78-4792-8502-D997C38DF844}" srcOrd="0" destOrd="0" presId="urn:microsoft.com/office/officeart/2005/8/layout/list1"/>
    <dgm:cxn modelId="{1C299B2F-B254-401C-AD2E-D076632B3D56}" type="presParOf" srcId="{8FB4A971-8046-4E0C-A08E-6EB74F1B4AAD}" destId="{EFB3FBE2-7C61-41E9-BA33-DEA6D94F9293}" srcOrd="1" destOrd="0" presId="urn:microsoft.com/office/officeart/2005/8/layout/list1"/>
    <dgm:cxn modelId="{33754C99-36C2-4070-B1DC-FF131F3AF5EF}" type="presParOf" srcId="{D61241EF-AD1E-44C6-9378-12DFA4DA91E0}" destId="{7A0E9A47-EF07-458C-A83E-0CFB66FBDAE3}" srcOrd="1" destOrd="0" presId="urn:microsoft.com/office/officeart/2005/8/layout/list1"/>
    <dgm:cxn modelId="{6E34C097-8D27-4981-99AA-69094B610FAB}" type="presParOf" srcId="{D61241EF-AD1E-44C6-9378-12DFA4DA91E0}" destId="{2D3B6E71-E516-4220-B57F-218B4415E25E}" srcOrd="2" destOrd="0" presId="urn:microsoft.com/office/officeart/2005/8/layout/list1"/>
    <dgm:cxn modelId="{31D9348C-C3D1-41DC-A727-3E58E7649277}" type="presParOf" srcId="{D61241EF-AD1E-44C6-9378-12DFA4DA91E0}" destId="{FC5580C6-490B-47A1-A325-BEAFA77D66B2}" srcOrd="3" destOrd="0" presId="urn:microsoft.com/office/officeart/2005/8/layout/list1"/>
    <dgm:cxn modelId="{1C45CB36-58D3-4579-8253-A29DC3C085C4}" type="presParOf" srcId="{D61241EF-AD1E-44C6-9378-12DFA4DA91E0}" destId="{F8388824-8F60-44AA-BCB6-30C4AF889013}" srcOrd="4" destOrd="0" presId="urn:microsoft.com/office/officeart/2005/8/layout/list1"/>
    <dgm:cxn modelId="{A8C08CE1-E9C8-46F0-A6C8-589CFFAD2A4B}" type="presParOf" srcId="{F8388824-8F60-44AA-BCB6-30C4AF889013}" destId="{D8EC8F9B-F6A4-4620-9B7E-FD8CF160A36E}" srcOrd="0" destOrd="0" presId="urn:microsoft.com/office/officeart/2005/8/layout/list1"/>
    <dgm:cxn modelId="{1C013EFC-93C8-4453-B6FE-160E066D9995}" type="presParOf" srcId="{F8388824-8F60-44AA-BCB6-30C4AF889013}" destId="{42584784-77F5-4704-992C-EA7200964177}" srcOrd="1" destOrd="0" presId="urn:microsoft.com/office/officeart/2005/8/layout/list1"/>
    <dgm:cxn modelId="{6317046A-9C71-48CF-9387-A3128DF90F5B}" type="presParOf" srcId="{D61241EF-AD1E-44C6-9378-12DFA4DA91E0}" destId="{8CF4614A-2238-4AF2-9A51-00A7A9844F9F}" srcOrd="5" destOrd="0" presId="urn:microsoft.com/office/officeart/2005/8/layout/list1"/>
    <dgm:cxn modelId="{E0AE5C26-C1BB-4AF0-ACAC-A6B8EF9E4F5D}" type="presParOf" srcId="{D61241EF-AD1E-44C6-9378-12DFA4DA91E0}" destId="{8CB54644-ABDA-42BC-BCE9-E972D82F116E}" srcOrd="6" destOrd="0" presId="urn:microsoft.com/office/officeart/2005/8/layout/list1"/>
    <dgm:cxn modelId="{8C220679-4C42-4E57-ABD2-480598B29233}" type="presParOf" srcId="{D61241EF-AD1E-44C6-9378-12DFA4DA91E0}" destId="{FF6A7DE3-3899-4B8C-9988-F3146DA3F739}" srcOrd="7" destOrd="0" presId="urn:microsoft.com/office/officeart/2005/8/layout/list1"/>
    <dgm:cxn modelId="{3860310B-8340-4E64-90DE-FCC3ACEA369C}" type="presParOf" srcId="{D61241EF-AD1E-44C6-9378-12DFA4DA91E0}" destId="{BABF96F6-F453-4765-989F-0F7492D5224C}" srcOrd="8" destOrd="0" presId="urn:microsoft.com/office/officeart/2005/8/layout/list1"/>
    <dgm:cxn modelId="{87C61E50-2FC8-4BBE-9CFB-E89F0A4C60D0}" type="presParOf" srcId="{BABF96F6-F453-4765-989F-0F7492D5224C}" destId="{D596753E-DB5E-4EC4-89C7-7ACFEC409139}" srcOrd="0" destOrd="0" presId="urn:microsoft.com/office/officeart/2005/8/layout/list1"/>
    <dgm:cxn modelId="{A26FE9D0-0BE6-4CBF-922E-BF35B5ADB7D8}" type="presParOf" srcId="{BABF96F6-F453-4765-989F-0F7492D5224C}" destId="{5ACB7FB9-037E-4DDC-BD16-8E3ED06D1935}" srcOrd="1" destOrd="0" presId="urn:microsoft.com/office/officeart/2005/8/layout/list1"/>
    <dgm:cxn modelId="{EA511782-9A96-4BB1-BE1C-87E745DDC3DE}" type="presParOf" srcId="{D61241EF-AD1E-44C6-9378-12DFA4DA91E0}" destId="{0B86705A-1CD8-47ED-A901-FA7B2083078D}" srcOrd="9" destOrd="0" presId="urn:microsoft.com/office/officeart/2005/8/layout/list1"/>
    <dgm:cxn modelId="{AEB26AC1-3822-4A64-ACBB-68671EDD4849}" type="presParOf" srcId="{D61241EF-AD1E-44C6-9378-12DFA4DA91E0}" destId="{FD9F59C1-3BEA-4EB9-9D4B-85FFEC5D52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92717"/>
          <a:ext cx="5734050" cy="1346625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Available Pre-sounding Information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Predicting User Specific MU-MIMO </a:t>
          </a:r>
          <a:r>
            <a:rPr lang="en-US" sz="1800" kern="1200" dirty="0" err="1" smtClean="0">
              <a:solidFill>
                <a:srgbClr val="C00000"/>
              </a:solidFill>
            </a:rPr>
            <a:t>Datarate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Computing Expected Aggregate Throughput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92717"/>
        <a:ext cx="5734050" cy="1346625"/>
      </dsp:txXfrm>
    </dsp:sp>
    <dsp:sp modelId="{EFB3FBE2-7C61-41E9-BA33-DEA6D94F9293}">
      <dsp:nvSpPr>
        <dsp:cNvPr id="0" name=""/>
        <dsp:cNvSpPr/>
      </dsp:nvSpPr>
      <dsp:spPr>
        <a:xfrm>
          <a:off x="286702" y="12277"/>
          <a:ext cx="4013835" cy="56088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Algorithm Description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39657"/>
        <a:ext cx="3959075" cy="506120"/>
      </dsp:txXfrm>
    </dsp:sp>
    <dsp:sp modelId="{8CB54644-ABDA-42BC-BCE9-E972D82F116E}">
      <dsp:nvSpPr>
        <dsp:cNvPr id="0" name=""/>
        <dsp:cNvSpPr/>
      </dsp:nvSpPr>
      <dsp:spPr>
        <a:xfrm>
          <a:off x="0" y="2022382"/>
          <a:ext cx="5734050" cy="1346625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Per-user </a:t>
          </a:r>
          <a:r>
            <a:rPr lang="en-US" sz="1800" kern="1200" dirty="0" err="1" smtClean="0">
              <a:solidFill>
                <a:schemeClr val="accent1">
                  <a:lumMod val="50000"/>
                </a:schemeClr>
              </a:solidFill>
            </a:rPr>
            <a:t>Datarate</a:t>
          </a: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 Inference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Aggregate Throughput Calculation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Numerical Analysis of Mode/User Selection w/ 11ac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022382"/>
        <a:ext cx="5734050" cy="1346625"/>
      </dsp:txXfrm>
    </dsp:sp>
    <dsp:sp modelId="{42584784-77F5-4704-992C-EA7200964177}">
      <dsp:nvSpPr>
        <dsp:cNvPr id="0" name=""/>
        <dsp:cNvSpPr/>
      </dsp:nvSpPr>
      <dsp:spPr>
        <a:xfrm>
          <a:off x="286702" y="1741942"/>
          <a:ext cx="4013835" cy="56088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802.11ac Integration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1769322"/>
        <a:ext cx="3959075" cy="506120"/>
      </dsp:txXfrm>
    </dsp:sp>
    <dsp:sp modelId="{FD9F59C1-3BEA-4EB9-9D4B-85FFEC5D5269}">
      <dsp:nvSpPr>
        <dsp:cNvPr id="0" name=""/>
        <dsp:cNvSpPr/>
      </dsp:nvSpPr>
      <dsp:spPr>
        <a:xfrm>
          <a:off x="0" y="3752047"/>
          <a:ext cx="5734050" cy="1645875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Methodology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accent6">
                  <a:lumMod val="50000"/>
                </a:schemeClr>
              </a:solidFill>
            </a:rPr>
            <a:t>Datarate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 Inference Accuracy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PUMA vs Full CSI Knowledge Scheme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Mode/user selection performance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752047"/>
        <a:ext cx="5734050" cy="1645875"/>
      </dsp:txXfrm>
    </dsp:sp>
    <dsp:sp modelId="{5ACB7FB9-037E-4DDC-BD16-8E3ED06D1935}">
      <dsp:nvSpPr>
        <dsp:cNvPr id="0" name=""/>
        <dsp:cNvSpPr/>
      </dsp:nvSpPr>
      <dsp:spPr>
        <a:xfrm>
          <a:off x="286702" y="3471607"/>
          <a:ext cx="4013835" cy="56088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3498987"/>
        <a:ext cx="3959075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92717"/>
          <a:ext cx="5734050" cy="1346625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Available Pre-sounding Information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Predicting User Specific MU-MIMO </a:t>
          </a:r>
          <a:r>
            <a:rPr lang="en-US" sz="1800" kern="1200" dirty="0" err="1" smtClean="0">
              <a:solidFill>
                <a:srgbClr val="C00000"/>
              </a:solidFill>
            </a:rPr>
            <a:t>Datarate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Computing Expected Aggregate Throughput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92717"/>
        <a:ext cx="5734050" cy="1346625"/>
      </dsp:txXfrm>
    </dsp:sp>
    <dsp:sp modelId="{EFB3FBE2-7C61-41E9-BA33-DEA6D94F9293}">
      <dsp:nvSpPr>
        <dsp:cNvPr id="0" name=""/>
        <dsp:cNvSpPr/>
      </dsp:nvSpPr>
      <dsp:spPr>
        <a:xfrm>
          <a:off x="286702" y="12277"/>
          <a:ext cx="4013835" cy="56088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Algorithm Description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39657"/>
        <a:ext cx="3959075" cy="506120"/>
      </dsp:txXfrm>
    </dsp:sp>
    <dsp:sp modelId="{8CB54644-ABDA-42BC-BCE9-E972D82F116E}">
      <dsp:nvSpPr>
        <dsp:cNvPr id="0" name=""/>
        <dsp:cNvSpPr/>
      </dsp:nvSpPr>
      <dsp:spPr>
        <a:xfrm>
          <a:off x="0" y="2022382"/>
          <a:ext cx="5734050" cy="1346625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Per-user </a:t>
          </a:r>
          <a:r>
            <a:rPr lang="en-US" sz="1800" kern="1200" dirty="0" err="1" smtClean="0">
              <a:solidFill>
                <a:schemeClr val="accent1">
                  <a:lumMod val="50000"/>
                </a:schemeClr>
              </a:solidFill>
            </a:rPr>
            <a:t>Datarate</a:t>
          </a: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 Inference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Aggregate Throughput Calculation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Numerical Analysis of Mode/User Selection w/ 11ac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022382"/>
        <a:ext cx="5734050" cy="1346625"/>
      </dsp:txXfrm>
    </dsp:sp>
    <dsp:sp modelId="{42584784-77F5-4704-992C-EA7200964177}">
      <dsp:nvSpPr>
        <dsp:cNvPr id="0" name=""/>
        <dsp:cNvSpPr/>
      </dsp:nvSpPr>
      <dsp:spPr>
        <a:xfrm>
          <a:off x="286702" y="1741942"/>
          <a:ext cx="4013835" cy="56088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802.11ac Integration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1769322"/>
        <a:ext cx="3959075" cy="506120"/>
      </dsp:txXfrm>
    </dsp:sp>
    <dsp:sp modelId="{FD9F59C1-3BEA-4EB9-9D4B-85FFEC5D5269}">
      <dsp:nvSpPr>
        <dsp:cNvPr id="0" name=""/>
        <dsp:cNvSpPr/>
      </dsp:nvSpPr>
      <dsp:spPr>
        <a:xfrm>
          <a:off x="0" y="3752047"/>
          <a:ext cx="5734050" cy="1645875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Methodology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accent6">
                  <a:lumMod val="50000"/>
                </a:schemeClr>
              </a:solidFill>
            </a:rPr>
            <a:t>Datarate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 Inference Accuracy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PUMA vs Full CSI Knowledge Scheme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Mode/user selection performance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752047"/>
        <a:ext cx="5734050" cy="1645875"/>
      </dsp:txXfrm>
    </dsp:sp>
    <dsp:sp modelId="{5ACB7FB9-037E-4DDC-BD16-8E3ED06D1935}">
      <dsp:nvSpPr>
        <dsp:cNvPr id="0" name=""/>
        <dsp:cNvSpPr/>
      </dsp:nvSpPr>
      <dsp:spPr>
        <a:xfrm>
          <a:off x="286702" y="3471607"/>
          <a:ext cx="4013835" cy="56088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3498987"/>
        <a:ext cx="3959075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92717"/>
          <a:ext cx="5734050" cy="1346625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Available Pre-sounding Information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Predicting User Specific MU-MIMO </a:t>
          </a:r>
          <a:r>
            <a:rPr lang="en-US" sz="1800" kern="1200" dirty="0" err="1" smtClean="0">
              <a:solidFill>
                <a:srgbClr val="C00000"/>
              </a:solidFill>
            </a:rPr>
            <a:t>Datarate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Computing Expected Aggregate Throughput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92717"/>
        <a:ext cx="5734050" cy="1346625"/>
      </dsp:txXfrm>
    </dsp:sp>
    <dsp:sp modelId="{EFB3FBE2-7C61-41E9-BA33-DEA6D94F9293}">
      <dsp:nvSpPr>
        <dsp:cNvPr id="0" name=""/>
        <dsp:cNvSpPr/>
      </dsp:nvSpPr>
      <dsp:spPr>
        <a:xfrm>
          <a:off x="286702" y="12277"/>
          <a:ext cx="4013835" cy="56088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Algorithm Description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39657"/>
        <a:ext cx="3959075" cy="506120"/>
      </dsp:txXfrm>
    </dsp:sp>
    <dsp:sp modelId="{8CB54644-ABDA-42BC-BCE9-E972D82F116E}">
      <dsp:nvSpPr>
        <dsp:cNvPr id="0" name=""/>
        <dsp:cNvSpPr/>
      </dsp:nvSpPr>
      <dsp:spPr>
        <a:xfrm>
          <a:off x="0" y="2022382"/>
          <a:ext cx="5734050" cy="1346625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Per-user </a:t>
          </a:r>
          <a:r>
            <a:rPr lang="en-US" sz="1800" kern="1200" dirty="0" err="1" smtClean="0">
              <a:solidFill>
                <a:schemeClr val="accent1">
                  <a:lumMod val="50000"/>
                </a:schemeClr>
              </a:solidFill>
            </a:rPr>
            <a:t>Datarate</a:t>
          </a: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 Inference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Aggregate Throughput Calculation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Numerical Analysis of Mode/User Selection w/ 11ac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022382"/>
        <a:ext cx="5734050" cy="1346625"/>
      </dsp:txXfrm>
    </dsp:sp>
    <dsp:sp modelId="{42584784-77F5-4704-992C-EA7200964177}">
      <dsp:nvSpPr>
        <dsp:cNvPr id="0" name=""/>
        <dsp:cNvSpPr/>
      </dsp:nvSpPr>
      <dsp:spPr>
        <a:xfrm>
          <a:off x="286702" y="1741942"/>
          <a:ext cx="4013835" cy="56088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802.11ac Integration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1769322"/>
        <a:ext cx="3959075" cy="506120"/>
      </dsp:txXfrm>
    </dsp:sp>
    <dsp:sp modelId="{FD9F59C1-3BEA-4EB9-9D4B-85FFEC5D5269}">
      <dsp:nvSpPr>
        <dsp:cNvPr id="0" name=""/>
        <dsp:cNvSpPr/>
      </dsp:nvSpPr>
      <dsp:spPr>
        <a:xfrm>
          <a:off x="0" y="3752047"/>
          <a:ext cx="5734050" cy="1645875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Methodology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accent6">
                  <a:lumMod val="50000"/>
                </a:schemeClr>
              </a:solidFill>
            </a:rPr>
            <a:t>Datarate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 Inference Accuracy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PUMA vs Full CSI Knowledge Scheme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Mode/user selection performance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752047"/>
        <a:ext cx="5734050" cy="1645875"/>
      </dsp:txXfrm>
    </dsp:sp>
    <dsp:sp modelId="{5ACB7FB9-037E-4DDC-BD16-8E3ED06D1935}">
      <dsp:nvSpPr>
        <dsp:cNvPr id="0" name=""/>
        <dsp:cNvSpPr/>
      </dsp:nvSpPr>
      <dsp:spPr>
        <a:xfrm>
          <a:off x="286702" y="3471607"/>
          <a:ext cx="4013835" cy="56088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3498987"/>
        <a:ext cx="3959075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92717"/>
          <a:ext cx="5734050" cy="1346625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Available Pre-sounding Information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Predicting User Specific MU-MIMO </a:t>
          </a:r>
          <a:r>
            <a:rPr lang="en-US" sz="1800" kern="1200" dirty="0" err="1" smtClean="0">
              <a:solidFill>
                <a:srgbClr val="C00000"/>
              </a:solidFill>
            </a:rPr>
            <a:t>Datarate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Computing Expected Aggregate Throughput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92717"/>
        <a:ext cx="5734050" cy="1346625"/>
      </dsp:txXfrm>
    </dsp:sp>
    <dsp:sp modelId="{EFB3FBE2-7C61-41E9-BA33-DEA6D94F9293}">
      <dsp:nvSpPr>
        <dsp:cNvPr id="0" name=""/>
        <dsp:cNvSpPr/>
      </dsp:nvSpPr>
      <dsp:spPr>
        <a:xfrm>
          <a:off x="286702" y="12277"/>
          <a:ext cx="4013835" cy="56088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Algorithm Description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39657"/>
        <a:ext cx="3959075" cy="506120"/>
      </dsp:txXfrm>
    </dsp:sp>
    <dsp:sp modelId="{8CB54644-ABDA-42BC-BCE9-E972D82F116E}">
      <dsp:nvSpPr>
        <dsp:cNvPr id="0" name=""/>
        <dsp:cNvSpPr/>
      </dsp:nvSpPr>
      <dsp:spPr>
        <a:xfrm>
          <a:off x="0" y="2022382"/>
          <a:ext cx="5734050" cy="1346625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Per-user </a:t>
          </a:r>
          <a:r>
            <a:rPr lang="en-US" sz="1800" kern="1200" dirty="0" err="1" smtClean="0">
              <a:solidFill>
                <a:schemeClr val="accent1">
                  <a:lumMod val="50000"/>
                </a:schemeClr>
              </a:solidFill>
            </a:rPr>
            <a:t>Datarate</a:t>
          </a: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 Inference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Aggregate Throughput Calculation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Numerical Analysis of Mode/User Selection w/ 11ac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022382"/>
        <a:ext cx="5734050" cy="1346625"/>
      </dsp:txXfrm>
    </dsp:sp>
    <dsp:sp modelId="{42584784-77F5-4704-992C-EA7200964177}">
      <dsp:nvSpPr>
        <dsp:cNvPr id="0" name=""/>
        <dsp:cNvSpPr/>
      </dsp:nvSpPr>
      <dsp:spPr>
        <a:xfrm>
          <a:off x="286702" y="1741942"/>
          <a:ext cx="4013835" cy="56088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802.11ac Integration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1769322"/>
        <a:ext cx="3959075" cy="506120"/>
      </dsp:txXfrm>
    </dsp:sp>
    <dsp:sp modelId="{FD9F59C1-3BEA-4EB9-9D4B-85FFEC5D5269}">
      <dsp:nvSpPr>
        <dsp:cNvPr id="0" name=""/>
        <dsp:cNvSpPr/>
      </dsp:nvSpPr>
      <dsp:spPr>
        <a:xfrm>
          <a:off x="0" y="3752047"/>
          <a:ext cx="5734050" cy="1645875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395732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Methodology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accent6">
                  <a:lumMod val="50000"/>
                </a:schemeClr>
              </a:solidFill>
            </a:rPr>
            <a:t>Datarate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 Inference Accuracy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PUMA vs Full CSI Knowledge Scheme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Mode/user selection performance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752047"/>
        <a:ext cx="5734050" cy="1645875"/>
      </dsp:txXfrm>
    </dsp:sp>
    <dsp:sp modelId="{5ACB7FB9-037E-4DDC-BD16-8E3ED06D1935}">
      <dsp:nvSpPr>
        <dsp:cNvPr id="0" name=""/>
        <dsp:cNvSpPr/>
      </dsp:nvSpPr>
      <dsp:spPr>
        <a:xfrm>
          <a:off x="286702" y="3471607"/>
          <a:ext cx="4013835" cy="56088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713" tIns="0" rIns="15171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082" y="3498987"/>
        <a:ext cx="395907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66D46-2803-45C8-9C22-F868B1259E6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2DE38-8EA9-4E63-8020-F2A73087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6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31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87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16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4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44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56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6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9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16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3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3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0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1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8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6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9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3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5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5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3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3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5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9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7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3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9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2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3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0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1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3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2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5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3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2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5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7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4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4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6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9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1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4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8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3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4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3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4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7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0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3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1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6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3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9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0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8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1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7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7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5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0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2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9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9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2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8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8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8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3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2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6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7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7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6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2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0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1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8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9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9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5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2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8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4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7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3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0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8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3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9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0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7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8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7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8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1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1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8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0CB21B4-C93E-4687-8C71-EC80D28EB374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FFF3E5-8CA7-4B0A-8FC4-64874F1FF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2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13.tmp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23.emf"/><Relationship Id="rId5" Type="http://schemas.openxmlformats.org/officeDocument/2006/relationships/image" Target="../media/image33.em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4.xml"/><Relationship Id="rId23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2255520"/>
            <a:ext cx="8229600" cy="1143000"/>
          </a:xfrm>
          <a:ln/>
        </p:spPr>
        <p:txBody>
          <a:bodyPr anchor="ctr">
            <a:normAutofit fontScale="90000"/>
          </a:bodyPr>
          <a:lstStyle/>
          <a:p>
            <a:pPr algn="r"/>
            <a:r>
              <a:rPr lang="en-US" sz="4000" dirty="0" smtClean="0">
                <a:solidFill>
                  <a:srgbClr val="063C6B"/>
                </a:solidFill>
              </a:rPr>
              <a:t>Mode and User Selection for Multi-User MIMO WLANs without CSI</a:t>
            </a:r>
            <a:endParaRPr lang="en-US" sz="4000" dirty="0">
              <a:solidFill>
                <a:srgbClr val="063C6B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66732"/>
            <a:ext cx="8610600" cy="1371600"/>
          </a:xfrm>
          <a:ln/>
        </p:spPr>
        <p:txBody>
          <a:bodyPr numCol="4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Narendra Anand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Jeongkeun Lee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Sung-Ju Lee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W. Knightly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b="1" dirty="0" smtClean="0">
              <a:solidFill>
                <a:srgbClr val="063C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 descr="http://www.cameraoncampus.org/blog/wp-content/uploads/2014/09/48689efb9786ce3ea33162ca109473b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6475" r="1484" b="27371"/>
          <a:stretch/>
        </p:blipFill>
        <p:spPr bwMode="auto">
          <a:xfrm>
            <a:off x="840316" y="5136515"/>
            <a:ext cx="142875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www.pmstudio.co.uk/pmstudio/sites/default/files/images/HP_Lab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8" b="27011"/>
          <a:stretch/>
        </p:blipFill>
        <p:spPr bwMode="auto">
          <a:xfrm>
            <a:off x="3030309" y="5136515"/>
            <a:ext cx="121539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ameraoncampus.org/blog/wp-content/uploads/2014/09/48689efb9786ce3ea33162ca109473b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6475" r="1484" b="27371"/>
          <a:stretch/>
        </p:blipFill>
        <p:spPr bwMode="auto">
          <a:xfrm>
            <a:off x="7141633" y="5136515"/>
            <a:ext cx="142875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http://an.kaist.ac.kr/img/kaist-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3319" r="6000" b="12146"/>
          <a:stretch/>
        </p:blipFill>
        <p:spPr bwMode="auto">
          <a:xfrm>
            <a:off x="4915918" y="5178850"/>
            <a:ext cx="1682495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353" t="50690" r="89689" b="16896"/>
          <a:stretch/>
        </p:blipFill>
        <p:spPr>
          <a:xfrm rot="16200000">
            <a:off x="4536366" y="3792945"/>
            <a:ext cx="723900" cy="38060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/>
              <a:t>Computing Expected Aggregate Throughput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9DA8-A002-422B-B8A0-F5CEC5F2DED0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top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40854" r="39445" b="47142"/>
          <a:stretch/>
        </p:blipFill>
        <p:spPr>
          <a:xfrm>
            <a:off x="832690" y="4321421"/>
            <a:ext cx="2292350" cy="66675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top.pdf - Sumatra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2" t="71905" r="23264" b="21305"/>
          <a:stretch/>
        </p:blipFill>
        <p:spPr>
          <a:xfrm>
            <a:off x="5835346" y="4384449"/>
            <a:ext cx="2927350" cy="37713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 descr="top.pdf - Sumatra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2" t="51062" r="29004" b="37040"/>
          <a:stretch/>
        </p:blipFill>
        <p:spPr>
          <a:xfrm>
            <a:off x="3980074" y="746760"/>
            <a:ext cx="1836484" cy="66082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340447" y="5227936"/>
            <a:ext cx="52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∴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0463" y="4770120"/>
            <a:ext cx="340066" cy="2040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4760926" y="1407587"/>
            <a:ext cx="137390" cy="867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 flipH="1">
            <a:off x="1978865" y="3400673"/>
            <a:ext cx="1949830" cy="920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71286" y="3369667"/>
            <a:ext cx="669631" cy="996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op.pdf - Sumatra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7" t="25420" r="29704" b="62955"/>
          <a:stretch/>
        </p:blipFill>
        <p:spPr>
          <a:xfrm>
            <a:off x="2864322" y="2274650"/>
            <a:ext cx="2971024" cy="109501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432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KER2"/>
          <p:cNvSpPr/>
          <p:nvPr/>
        </p:nvSpPr>
        <p:spPr>
          <a:xfrm>
            <a:off x="1179195" y="2540899"/>
            <a:ext cx="6785610" cy="1765925"/>
          </a:xfrm>
          <a:prstGeom prst="rect">
            <a:avLst/>
          </a:prstGeom>
          <a:gradFill flip="none" rotWithShape="1">
            <a:gsLst>
              <a:gs pos="0">
                <a:srgbClr val="A568D2">
                  <a:alpha val="32000"/>
                </a:srgbClr>
              </a:gs>
              <a:gs pos="22000">
                <a:srgbClr val="7030A0">
                  <a:alpha val="32000"/>
                </a:srgbClr>
              </a:gs>
              <a:gs pos="100000">
                <a:srgbClr val="C9A6E4">
                  <a:alpha val="32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1066-33BB-4B7A-9919-20C52CD028B4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1704975" y="762000"/>
          <a:ext cx="573405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0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/>
              <a:t>Per-User </a:t>
            </a:r>
            <a:r>
              <a:rPr lang="en-US" dirty="0" err="1"/>
              <a:t>Datarate</a:t>
            </a:r>
            <a:r>
              <a:rPr lang="en-US" dirty="0"/>
              <a:t>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229461"/>
            <a:ext cx="7886700" cy="1383989"/>
          </a:xfrm>
        </p:spPr>
        <p:txBody>
          <a:bodyPr/>
          <a:lstStyle/>
          <a:p>
            <a:r>
              <a:rPr lang="en-US" dirty="0" smtClean="0">
                <a:solidFill>
                  <a:srgbClr val="013868"/>
                </a:solidFill>
              </a:rPr>
              <a:t>Expected SINR allows for estimation of achievable modulation rate (and thus </a:t>
            </a:r>
            <a:r>
              <a:rPr lang="en-US" dirty="0" err="1" smtClean="0">
                <a:solidFill>
                  <a:srgbClr val="013868"/>
                </a:solidFill>
              </a:rPr>
              <a:t>datarate</a:t>
            </a:r>
            <a:r>
              <a:rPr lang="en-US" dirty="0" smtClean="0">
                <a:solidFill>
                  <a:srgbClr val="013868"/>
                </a:solidFill>
              </a:rPr>
              <a:t>).</a:t>
            </a:r>
            <a:endParaRPr lang="en-US" dirty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49F-9F8E-4F35-BC1C-B6002C4EC62E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top.pdf - Sumatra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46685" r="26597" b="40054"/>
          <a:stretch/>
        </p:blipFill>
        <p:spPr>
          <a:xfrm>
            <a:off x="2012950" y="935666"/>
            <a:ext cx="5118100" cy="736600"/>
          </a:xfrm>
          <a:prstGeom prst="rect">
            <a:avLst/>
          </a:prstGeom>
        </p:spPr>
      </p:pic>
      <p:pic>
        <p:nvPicPr>
          <p:cNvPr id="10" name="Picture 9" descr="top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2752" r="37500" b="34079"/>
          <a:stretch/>
        </p:blipFill>
        <p:spPr>
          <a:xfrm>
            <a:off x="960120" y="1968169"/>
            <a:ext cx="7223760" cy="286657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5400000">
            <a:off x="2263140" y="669053"/>
            <a:ext cx="731520" cy="1280160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672840" y="2700418"/>
            <a:ext cx="777240" cy="1737360"/>
          </a:xfrm>
          <a:prstGeom prst="roundRect">
            <a:avLst>
              <a:gd name="adj" fmla="val 26323"/>
            </a:avLst>
          </a:prstGeom>
          <a:noFill/>
          <a:ln w="19050">
            <a:gradFill flip="none" rotWithShape="1">
              <a:gsLst>
                <a:gs pos="0">
                  <a:srgbClr val="C00000"/>
                </a:gs>
                <a:gs pos="48000">
                  <a:srgbClr val="FF470D"/>
                </a:gs>
                <a:gs pos="100000">
                  <a:srgbClr val="FF0000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>
            <a:off x="7178040" y="2700418"/>
            <a:ext cx="777240" cy="1737360"/>
          </a:xfrm>
          <a:prstGeom prst="roundRect">
            <a:avLst>
              <a:gd name="adj" fmla="val 25834"/>
            </a:avLst>
          </a:prstGeom>
          <a:noFill/>
          <a:ln w="19050">
            <a:gradFill flip="none" rotWithShape="1">
              <a:gsLst>
                <a:gs pos="0">
                  <a:srgbClr val="C00000"/>
                </a:gs>
                <a:gs pos="48000">
                  <a:srgbClr val="FF470D"/>
                </a:gs>
                <a:gs pos="100000">
                  <a:srgbClr val="FF0000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2933701" y="2697480"/>
            <a:ext cx="640080" cy="1737360"/>
          </a:xfrm>
          <a:prstGeom prst="roundRect">
            <a:avLst>
              <a:gd name="adj" fmla="val 28809"/>
            </a:avLst>
          </a:prstGeom>
          <a:noFill/>
          <a:ln w="1905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>
            <a:off x="6438901" y="2697480"/>
            <a:ext cx="640080" cy="1737360"/>
          </a:xfrm>
          <a:prstGeom prst="roundRect">
            <a:avLst>
              <a:gd name="adj" fmla="val 25834"/>
            </a:avLst>
          </a:prstGeom>
          <a:noFill/>
          <a:ln w="1905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3940" y="1485050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mode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5970" y="642395"/>
            <a:ext cx="177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Per user Omni SNR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cxnSp>
        <p:nvCxnSpPr>
          <p:cNvPr id="25" name="Curved Connector 24"/>
          <p:cNvCxnSpPr>
            <a:stCxn id="12" idx="0"/>
            <a:endCxn id="14" idx="0"/>
          </p:cNvCxnSpPr>
          <p:nvPr/>
        </p:nvCxnSpPr>
        <p:spPr>
          <a:xfrm rot="5400000" flipH="1">
            <a:off x="3656132" y="4032450"/>
            <a:ext cx="2938" cy="807719"/>
          </a:xfrm>
          <a:prstGeom prst="curvedConnector3">
            <a:avLst>
              <a:gd name="adj1" fmla="val -17377195"/>
            </a:avLst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0"/>
            <a:endCxn id="15" idx="0"/>
          </p:cNvCxnSpPr>
          <p:nvPr/>
        </p:nvCxnSpPr>
        <p:spPr>
          <a:xfrm rot="5400000" flipH="1">
            <a:off x="7161332" y="4032450"/>
            <a:ext cx="2938" cy="807719"/>
          </a:xfrm>
          <a:prstGeom prst="curvedConnector3">
            <a:avLst>
              <a:gd name="adj1" fmla="val -17636555"/>
            </a:avLst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628901" y="1674892"/>
            <a:ext cx="1432560" cy="1025525"/>
            <a:chOff x="2628901" y="1674892"/>
            <a:chExt cx="1432560" cy="1025525"/>
          </a:xfrm>
        </p:grpSpPr>
        <p:cxnSp>
          <p:nvCxnSpPr>
            <p:cNvPr id="19" name="Curved Connector 18"/>
            <p:cNvCxnSpPr>
              <a:stCxn id="11" idx="6"/>
              <a:endCxn id="12" idx="2"/>
            </p:cNvCxnSpPr>
            <p:nvPr/>
          </p:nvCxnSpPr>
          <p:spPr>
            <a:xfrm rot="16200000" flipH="1">
              <a:off x="2832418" y="1471375"/>
              <a:ext cx="1025525" cy="1432560"/>
            </a:xfrm>
            <a:prstGeom prst="curvedConnector3">
              <a:avLst>
                <a:gd name="adj1" fmla="val 47028"/>
              </a:avLst>
            </a:prstGeom>
            <a:ln w="25400">
              <a:tailEnd type="triangle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09901" y="1885545"/>
              <a:ext cx="457200" cy="457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≤</a:t>
              </a:r>
              <a:endParaRPr lang="en-US" sz="3200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28901" y="1674892"/>
            <a:ext cx="4937760" cy="1025525"/>
            <a:chOff x="2628901" y="1674892"/>
            <a:chExt cx="4937760" cy="1025525"/>
          </a:xfrm>
        </p:grpSpPr>
        <p:cxnSp>
          <p:nvCxnSpPr>
            <p:cNvPr id="20" name="Curved Connector 19"/>
            <p:cNvCxnSpPr>
              <a:stCxn id="11" idx="6"/>
              <a:endCxn id="13" idx="2"/>
            </p:cNvCxnSpPr>
            <p:nvPr/>
          </p:nvCxnSpPr>
          <p:spPr>
            <a:xfrm rot="16200000" flipH="1">
              <a:off x="4585018" y="-281225"/>
              <a:ext cx="1025525" cy="4937760"/>
            </a:xfrm>
            <a:prstGeom prst="curvedConnector3">
              <a:avLst>
                <a:gd name="adj1" fmla="val 22508"/>
              </a:avLst>
            </a:prstGeom>
            <a:ln w="25400">
              <a:tailEnd type="triangle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065520" y="1786836"/>
              <a:ext cx="457200" cy="457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≤</a:t>
              </a:r>
              <a:endParaRPr lang="en-US" sz="3200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6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/>
              <a:t>Aggregate Throughput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89685"/>
            <a:ext cx="3790950" cy="177771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013868"/>
                </a:solidFill>
              </a:rPr>
              <a:t>Model computes per-user SINR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solidFill>
                  <a:srgbClr val="013868"/>
                </a:solidFill>
              </a:rPr>
              <a:t>(a) 8.4 dB 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solidFill>
                  <a:srgbClr val="013868"/>
                </a:solidFill>
              </a:rPr>
              <a:t>(b) 13.3 dB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013868"/>
                </a:solidFill>
              </a:rPr>
              <a:t>Corresponding MCS: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solidFill>
                  <a:srgbClr val="013868"/>
                </a:solidFill>
              </a:rPr>
              <a:t>(a) 2 : QPSK ¾  - 351 DBPS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solidFill>
                  <a:srgbClr val="013868"/>
                </a:solidFill>
              </a:rPr>
              <a:t>(b) 4: 16-QAM ¾ - 702 DBPS</a:t>
            </a:r>
            <a:endParaRPr lang="en-US" sz="1600" dirty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54D3-C6BA-422F-BF81-D175AEC54EBD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Content Placeholder 3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16366" r="22183" b="61693"/>
          <a:stretch/>
        </p:blipFill>
        <p:spPr>
          <a:xfrm>
            <a:off x="182077" y="899160"/>
            <a:ext cx="8778240" cy="1529272"/>
          </a:xfrm>
          <a:prstGeom prst="rect">
            <a:avLst/>
          </a:prstGeom>
        </p:spPr>
      </p:pic>
      <p:pic>
        <p:nvPicPr>
          <p:cNvPr id="9" name="Content Placeholder 3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39536" r="22181" b="38476"/>
          <a:stretch/>
        </p:blipFill>
        <p:spPr>
          <a:xfrm>
            <a:off x="182077" y="2537434"/>
            <a:ext cx="8778240" cy="1532598"/>
          </a:xfrm>
          <a:prstGeom prst="rect">
            <a:avLst/>
          </a:prstGeom>
        </p:spPr>
      </p:pic>
      <p:pic>
        <p:nvPicPr>
          <p:cNvPr id="10" name="Content Placeholder 3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5" t="16440" r="1678" b="43356"/>
          <a:stretch/>
        </p:blipFill>
        <p:spPr>
          <a:xfrm>
            <a:off x="7096046" y="3775855"/>
            <a:ext cx="1864271" cy="23399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4754" y="902334"/>
            <a:ext cx="517021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1300" y="902334"/>
            <a:ext cx="228600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9900" y="902334"/>
            <a:ext cx="492124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2024" y="902334"/>
            <a:ext cx="1120775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799" y="902334"/>
            <a:ext cx="4556125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08924" y="902334"/>
            <a:ext cx="777876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02447" y="4394485"/>
            <a:ext cx="3431753" cy="177771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700" dirty="0" smtClean="0">
                <a:solidFill>
                  <a:srgbClr val="013868"/>
                </a:solidFill>
              </a:rPr>
              <a:t>Counterintuitively, selection of maximum mode or user set size </a:t>
            </a:r>
            <a:r>
              <a:rPr lang="en-US" sz="2700" b="1" i="1" dirty="0" smtClean="0">
                <a:solidFill>
                  <a:srgbClr val="013868"/>
                </a:solidFill>
              </a:rPr>
              <a:t>will not always increase throughput</a:t>
            </a:r>
            <a:r>
              <a:rPr lang="en-US" sz="2700" i="1" dirty="0" smtClean="0">
                <a:solidFill>
                  <a:srgbClr val="013868"/>
                </a:solidFill>
              </a:rPr>
              <a:t>.</a:t>
            </a:r>
            <a:endParaRPr lang="en-US" sz="2700" i="1" dirty="0">
              <a:solidFill>
                <a:srgbClr val="0138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652289"/>
            <a:ext cx="9525000" cy="5532437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77871" y="964216"/>
            <a:ext cx="6553200" cy="4953000"/>
          </a:xfrm>
          <a:prstGeom prst="roundRect">
            <a:avLst>
              <a:gd name="adj" fmla="val 164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Numerical Analysis – M=4, b=64 </a:t>
            </a:r>
            <a:r>
              <a:rPr lang="en-US" sz="1600" dirty="0" smtClean="0"/>
              <a:t>(fully backlogged)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4x2 -&gt; 9dB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4x3 -&gt; 15 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4x4 -&gt; 30 dB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24" y="1497616"/>
            <a:ext cx="6105695" cy="29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KER2"/>
          <p:cNvSpPr/>
          <p:nvPr/>
        </p:nvSpPr>
        <p:spPr>
          <a:xfrm>
            <a:off x="1179195" y="4190999"/>
            <a:ext cx="6785610" cy="2165351"/>
          </a:xfrm>
          <a:prstGeom prst="rect">
            <a:avLst/>
          </a:prstGeom>
          <a:gradFill flip="none" rotWithShape="1">
            <a:gsLst>
              <a:gs pos="0">
                <a:srgbClr val="A568D2">
                  <a:alpha val="32000"/>
                </a:srgbClr>
              </a:gs>
              <a:gs pos="22000">
                <a:srgbClr val="7030A0">
                  <a:alpha val="32000"/>
                </a:srgbClr>
              </a:gs>
              <a:gs pos="100000">
                <a:srgbClr val="C9A6E4">
                  <a:alpha val="32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1066-33BB-4B7A-9919-20C52CD028B4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1704975" y="762000"/>
          <a:ext cx="573405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4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 smtClean="0"/>
              <a:t>Evaluation </a:t>
            </a:r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9" y="781174"/>
            <a:ext cx="5398771" cy="2362200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rgbClr val="013868"/>
                </a:solidFill>
              </a:rPr>
              <a:t>OTA Experimentation</a:t>
            </a:r>
          </a:p>
          <a:p>
            <a:pPr lvl="1"/>
            <a:r>
              <a:rPr lang="en-US" sz="1800" dirty="0" err="1" smtClean="0">
                <a:solidFill>
                  <a:srgbClr val="013868"/>
                </a:solidFill>
              </a:rPr>
              <a:t>WARPLab</a:t>
            </a:r>
            <a:r>
              <a:rPr lang="en-US" sz="1800" dirty="0" smtClean="0">
                <a:solidFill>
                  <a:srgbClr val="013868"/>
                </a:solidFill>
              </a:rPr>
              <a:t> MU-MIMO </a:t>
            </a:r>
            <a:r>
              <a:rPr lang="en-US" sz="1800" dirty="0" err="1" smtClean="0">
                <a:solidFill>
                  <a:srgbClr val="013868"/>
                </a:solidFill>
              </a:rPr>
              <a:t>Testbed</a:t>
            </a:r>
            <a:endParaRPr lang="en-US" sz="1800" dirty="0" smtClean="0">
              <a:solidFill>
                <a:srgbClr val="013868"/>
              </a:solidFill>
            </a:endParaRPr>
          </a:p>
          <a:p>
            <a:pPr lvl="1"/>
            <a:r>
              <a:rPr lang="en-US" sz="1800" dirty="0" smtClean="0">
                <a:solidFill>
                  <a:srgbClr val="013868"/>
                </a:solidFill>
              </a:rPr>
              <a:t>8 antenna transmitter, 8 single antenna receivers</a:t>
            </a:r>
          </a:p>
          <a:p>
            <a:pPr lvl="1"/>
            <a:r>
              <a:rPr lang="en-US" sz="1800" dirty="0" smtClean="0">
                <a:solidFill>
                  <a:srgbClr val="013868"/>
                </a:solidFill>
              </a:rPr>
              <a:t>Nodes placed in varying locations (LOS and NLOS)</a:t>
            </a:r>
          </a:p>
          <a:p>
            <a:pPr lvl="1">
              <a:tabLst>
                <a:tab pos="5318125" algn="l"/>
              </a:tabLst>
            </a:pPr>
            <a:r>
              <a:rPr lang="en-US" sz="1800" dirty="0" smtClean="0">
                <a:solidFill>
                  <a:srgbClr val="013868"/>
                </a:solidFill>
              </a:rPr>
              <a:t>Every combination of M=1:8 and K=1:8 transmission measured</a:t>
            </a:r>
          </a:p>
          <a:p>
            <a:pPr lvl="1"/>
            <a:r>
              <a:rPr lang="en-US" sz="1800" dirty="0" smtClean="0">
                <a:solidFill>
                  <a:srgbClr val="013868"/>
                </a:solidFill>
              </a:rPr>
              <a:t>Measurement database consisting of MU-MIMO SINRs and Omni SNRs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F53C-D449-4782-A2BF-0ADD037DD9BE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24792" r="48333" b="30099"/>
          <a:stretch/>
        </p:blipFill>
        <p:spPr>
          <a:xfrm>
            <a:off x="5715000" y="811654"/>
            <a:ext cx="3222969" cy="22363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618" y="3457065"/>
            <a:ext cx="8020450" cy="2899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rgbClr val="013868"/>
                </a:solidFill>
              </a:rPr>
              <a:t>Channel-Trace Driven Simulation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>
                <a:solidFill>
                  <a:srgbClr val="013868"/>
                </a:solidFill>
              </a:rPr>
              <a:t>Model incoming packets as Poisson process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>
                <a:solidFill>
                  <a:srgbClr val="013868"/>
                </a:solidFill>
              </a:rPr>
              <a:t>For simplicity with 11ac standard, M=4, K=1:4 subset of 8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>
                <a:solidFill>
                  <a:srgbClr val="013868"/>
                </a:solidFill>
              </a:rPr>
              <a:t>Simultaneous channel traces for comparison</a:t>
            </a:r>
          </a:p>
          <a:p>
            <a:pPr lvl="2" fontAlgn="auto">
              <a:spcAft>
                <a:spcPts val="0"/>
              </a:spcAft>
            </a:pPr>
            <a:r>
              <a:rPr lang="en-US" sz="1600" i="1" dirty="0" smtClean="0">
                <a:solidFill>
                  <a:srgbClr val="013868"/>
                </a:solidFill>
              </a:rPr>
              <a:t>Post-sounding: </a:t>
            </a:r>
            <a:r>
              <a:rPr lang="en-US" sz="1600" dirty="0" smtClean="0">
                <a:solidFill>
                  <a:srgbClr val="013868"/>
                </a:solidFill>
              </a:rPr>
              <a:t>Measured MU-MIMO SINR</a:t>
            </a:r>
          </a:p>
          <a:p>
            <a:pPr lvl="2" fontAlgn="auto">
              <a:spcAft>
                <a:spcPts val="0"/>
              </a:spcAft>
            </a:pPr>
            <a:r>
              <a:rPr lang="en-US" sz="1600" i="1" dirty="0" smtClean="0">
                <a:solidFill>
                  <a:srgbClr val="013868"/>
                </a:solidFill>
              </a:rPr>
              <a:t>Pre-sounding: </a:t>
            </a:r>
            <a:r>
              <a:rPr lang="en-US" sz="1600" dirty="0" smtClean="0">
                <a:solidFill>
                  <a:srgbClr val="013868"/>
                </a:solidFill>
              </a:rPr>
              <a:t>Model with Omnidirectional SNR</a:t>
            </a:r>
            <a:endParaRPr lang="en-US" sz="1600" i="1" dirty="0">
              <a:solidFill>
                <a:srgbClr val="01386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800" y="712915"/>
            <a:ext cx="9353550" cy="25036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843849"/>
            <a:ext cx="6324600" cy="20753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15000" y="4507944"/>
            <a:ext cx="3333750" cy="1207056"/>
          </a:xfrm>
          <a:prstGeom prst="roundRect">
            <a:avLst>
              <a:gd name="adj" fmla="val 164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Further details can be found in paper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112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152" y="2425495"/>
            <a:ext cx="4572000" cy="328136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13868"/>
                </a:solidFill>
              </a:rPr>
              <a:t>Error:     </a:t>
            </a:r>
            <a:endParaRPr lang="en-US" dirty="0" smtClean="0">
              <a:solidFill>
                <a:srgbClr val="013868"/>
              </a:solidFill>
            </a:endParaRPr>
          </a:p>
          <a:p>
            <a:pPr lvl="1"/>
            <a:r>
              <a:rPr lang="en-US" sz="2400" dirty="0" smtClean="0">
                <a:solidFill>
                  <a:srgbClr val="013868"/>
                </a:solidFill>
              </a:rPr>
              <a:t>µ=0.36 </a:t>
            </a:r>
            <a:r>
              <a:rPr lang="en-US" sz="2400" dirty="0">
                <a:solidFill>
                  <a:srgbClr val="013868"/>
                </a:solidFill>
              </a:rPr>
              <a:t>dB    </a:t>
            </a:r>
            <a:endParaRPr lang="en-US" sz="2400" dirty="0" smtClean="0">
              <a:solidFill>
                <a:srgbClr val="013868"/>
              </a:solidFill>
            </a:endParaRPr>
          </a:p>
          <a:p>
            <a:pPr lvl="1"/>
            <a:r>
              <a:rPr lang="el-GR" sz="2400" dirty="0" smtClean="0">
                <a:solidFill>
                  <a:srgbClr val="013868"/>
                </a:solidFill>
              </a:rPr>
              <a:t>σ</a:t>
            </a:r>
            <a:r>
              <a:rPr lang="en-US" sz="2400" dirty="0">
                <a:solidFill>
                  <a:srgbClr val="013868"/>
                </a:solidFill>
              </a:rPr>
              <a:t>=2.43 </a:t>
            </a:r>
            <a:r>
              <a:rPr lang="en-US" sz="2400" dirty="0" smtClean="0">
                <a:solidFill>
                  <a:srgbClr val="013868"/>
                </a:solidFill>
              </a:rPr>
              <a:t>dB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Note</a:t>
            </a:r>
            <a:r>
              <a:rPr lang="en-US" dirty="0">
                <a:solidFill>
                  <a:srgbClr val="013868"/>
                </a:solidFill>
              </a:rPr>
              <a:t>: Required SINR values per MCS change are </a:t>
            </a:r>
            <a:r>
              <a:rPr lang="en-US" b="1" dirty="0">
                <a:solidFill>
                  <a:srgbClr val="013868"/>
                </a:solidFill>
              </a:rPr>
              <a:t>~3 dB</a:t>
            </a:r>
          </a:p>
          <a:p>
            <a:r>
              <a:rPr lang="en-US" i="1" dirty="0" smtClean="0">
                <a:solidFill>
                  <a:srgbClr val="013868"/>
                </a:solidFill>
              </a:rPr>
              <a:t>What effect does MCS </a:t>
            </a:r>
            <a:r>
              <a:rPr lang="en-US" i="1" dirty="0">
                <a:solidFill>
                  <a:srgbClr val="013868"/>
                </a:solidFill>
              </a:rPr>
              <a:t>table “rounding” </a:t>
            </a:r>
            <a:r>
              <a:rPr lang="en-US" i="1" dirty="0" smtClean="0">
                <a:solidFill>
                  <a:srgbClr val="013868"/>
                </a:solidFill>
              </a:rPr>
              <a:t>have on this error</a:t>
            </a:r>
            <a:r>
              <a:rPr lang="en-US" i="1" dirty="0">
                <a:solidFill>
                  <a:srgbClr val="013868"/>
                </a:solidFill>
              </a:rPr>
              <a:t>?</a:t>
            </a:r>
          </a:p>
          <a:p>
            <a:pPr lvl="0"/>
            <a:endParaRPr lang="en-US" dirty="0" smtClean="0">
              <a:solidFill>
                <a:srgbClr val="013868"/>
              </a:solidFill>
            </a:endParaRPr>
          </a:p>
          <a:p>
            <a:pPr lvl="0"/>
            <a:endParaRPr lang="en-US" dirty="0">
              <a:solidFill>
                <a:srgbClr val="013868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8549-5E3F-4D98-8EB6-1A3E684C6FA5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uma_model_error_ax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" y="2128837"/>
            <a:ext cx="4994316" cy="3331445"/>
          </a:xfrm>
          <a:prstGeom prst="rect">
            <a:avLst/>
          </a:prstGeom>
        </p:spPr>
      </p:pic>
      <p:pic>
        <p:nvPicPr>
          <p:cNvPr id="11" name="puma_model_error_hi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" y="2128837"/>
            <a:ext cx="4994316" cy="3331445"/>
          </a:xfrm>
          <a:prstGeom prst="rect">
            <a:avLst/>
          </a:prstGeom>
        </p:spPr>
      </p:pic>
      <p:pic>
        <p:nvPicPr>
          <p:cNvPr id="12" name="puma_model_error_eb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" y="2128837"/>
            <a:ext cx="4994316" cy="3331445"/>
          </a:xfrm>
          <a:prstGeom prst="rect">
            <a:avLst/>
          </a:prstGeom>
        </p:spPr>
      </p:pic>
      <p:pic>
        <p:nvPicPr>
          <p:cNvPr id="13" name="Picture 12" descr="top.pdf - Sumatra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46685" r="26597" b="40054"/>
          <a:stretch/>
        </p:blipFill>
        <p:spPr>
          <a:xfrm>
            <a:off x="2012950" y="1016000"/>
            <a:ext cx="5118100" cy="736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53940" y="1558202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mode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5970" y="715547"/>
            <a:ext cx="177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Per user Omni SNR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317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vs Post Sounding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8775" y="900114"/>
            <a:ext cx="3861049" cy="5195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Post-sounding search: best case algorithm with full knowledge of all users’ channel states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Computed from traces of measured MU-MIMO SINRs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Does not consider effect of additional sounding overhead</a:t>
            </a:r>
          </a:p>
          <a:p>
            <a:r>
              <a:rPr lang="en-US" dirty="0">
                <a:solidFill>
                  <a:srgbClr val="013868"/>
                </a:solidFill>
              </a:rPr>
              <a:t>Even given model error </a:t>
            </a:r>
            <a:r>
              <a:rPr lang="el-GR" dirty="0">
                <a:solidFill>
                  <a:srgbClr val="013868"/>
                </a:solidFill>
              </a:rPr>
              <a:t>σ</a:t>
            </a:r>
            <a:r>
              <a:rPr lang="en-US" dirty="0">
                <a:solidFill>
                  <a:srgbClr val="013868"/>
                </a:solidFill>
              </a:rPr>
              <a:t>=2.43 dB, MCS table rounds model result effectively reducing the error </a:t>
            </a:r>
            <a:r>
              <a:rPr lang="en-US" dirty="0" smtClean="0">
                <a:solidFill>
                  <a:srgbClr val="013868"/>
                </a:solidFill>
              </a:rPr>
              <a:t>effect</a:t>
            </a:r>
            <a:endParaRPr lang="en-US" dirty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9568-E853-4E28-B59A-B26DB668EA8A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uma_vs_exhaustive_ax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292" y="1331976"/>
            <a:ext cx="5485643" cy="4114800"/>
          </a:xfrm>
          <a:prstGeom prst="rect">
            <a:avLst/>
          </a:prstGeom>
        </p:spPr>
      </p:pic>
      <p:pic>
        <p:nvPicPr>
          <p:cNvPr id="18" name="puma_vs_exhaustive_pos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292" y="1331976"/>
            <a:ext cx="5485643" cy="4114800"/>
          </a:xfrm>
          <a:prstGeom prst="rect">
            <a:avLst/>
          </a:prstGeom>
        </p:spPr>
      </p:pic>
      <p:pic>
        <p:nvPicPr>
          <p:cNvPr id="19" name="puma_vs_exhaustive_puma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292" y="1331976"/>
            <a:ext cx="5485643" cy="4114800"/>
          </a:xfrm>
          <a:prstGeom prst="rect">
            <a:avLst/>
          </a:prstGeom>
        </p:spPr>
      </p:pic>
      <p:pic>
        <p:nvPicPr>
          <p:cNvPr id="20" name="puma_vs_exhaustive_peax_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292" y="1331976"/>
            <a:ext cx="5485643" cy="4114800"/>
          </a:xfrm>
          <a:prstGeom prst="rect">
            <a:avLst/>
          </a:prstGeom>
        </p:spPr>
      </p:pic>
      <p:pic>
        <p:nvPicPr>
          <p:cNvPr id="21" name="puma_vs_exhaustive_perr_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292" y="1331976"/>
            <a:ext cx="54856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vs. Fixed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465637"/>
            <a:ext cx="8953500" cy="18907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PUMA’s</a:t>
            </a:r>
            <a:r>
              <a:rPr lang="en-US" i="1" dirty="0" smtClean="0">
                <a:solidFill>
                  <a:srgbClr val="013868"/>
                </a:solidFill>
              </a:rPr>
              <a:t> dynamic</a:t>
            </a:r>
            <a:r>
              <a:rPr lang="en-US" dirty="0" smtClean="0">
                <a:solidFill>
                  <a:srgbClr val="013868"/>
                </a:solidFill>
              </a:rPr>
              <a:t> mode selection is key to throughput gain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In certain instances, selecting largest mode or user set will not always result in higher throughput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PUMA’s selection of the correct mode at the correct time results in throughput that surpasses the maximum of any fixed mode (30% at saturation)</a:t>
            </a:r>
            <a:endParaRPr lang="en-US" dirty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48E8-5F71-4003-9970-94679510409C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max_k_compare_ax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pic>
        <p:nvPicPr>
          <p:cNvPr id="18" name="max_k_compare_mk2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pic>
        <p:nvPicPr>
          <p:cNvPr id="19" name="max_k_compare_mk3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pic>
        <p:nvPicPr>
          <p:cNvPr id="20" name="max_k_compare_mk4_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pic>
        <p:nvPicPr>
          <p:cNvPr id="21" name="max_k_compare_mkp_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05400" y="1189037"/>
            <a:ext cx="388620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Comparison of PUMA (dynamic mode selection) and fixed modes.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Does larger MK result in higher throughput?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For this scenario, 3 </a:t>
            </a:r>
            <a:r>
              <a:rPr lang="en-US" dirty="0" err="1" smtClean="0">
                <a:solidFill>
                  <a:prstClr val="black"/>
                </a:solidFill>
              </a:rPr>
              <a:t>tx</a:t>
            </a:r>
            <a:r>
              <a:rPr lang="en-US" dirty="0" smtClean="0">
                <a:solidFill>
                  <a:prstClr val="black"/>
                </a:solidFill>
              </a:rPr>
              <a:t> antennas achieves highest throughput—fix the mode?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657350" y="1510239"/>
            <a:ext cx="5943600" cy="2084922"/>
            <a:chOff x="152400" y="-1072673"/>
            <a:chExt cx="8778240" cy="3079273"/>
          </a:xfrm>
        </p:grpSpPr>
        <p:pic>
          <p:nvPicPr>
            <p:cNvPr id="13" name="Content Placeholder 3" descr="top.pdf - SumatraPDF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" t="16366" r="22183" b="61693"/>
            <a:stretch/>
          </p:blipFill>
          <p:spPr>
            <a:xfrm>
              <a:off x="152400" y="-1072673"/>
              <a:ext cx="8778240" cy="1529272"/>
            </a:xfrm>
            <a:prstGeom prst="rect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14" name="Content Placeholder 3" descr="top.pdf - SumatraPDF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" t="39536" r="22181" b="38476"/>
            <a:stretch/>
          </p:blipFill>
          <p:spPr>
            <a:xfrm>
              <a:off x="152400" y="474002"/>
              <a:ext cx="8778240" cy="1532598"/>
            </a:xfrm>
            <a:prstGeom prst="rect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5720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1323"/>
            <a:ext cx="5105400" cy="526256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>
                <a:solidFill>
                  <a:srgbClr val="013868"/>
                </a:solidFill>
              </a:rPr>
              <a:t>Mode and User Selection is necessary for efficient overhead amortization  and increasing overall MU-MIMO system throughput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>
                <a:solidFill>
                  <a:srgbClr val="013868"/>
                </a:solidFill>
              </a:rPr>
              <a:t>Larger </a:t>
            </a:r>
            <a:r>
              <a:rPr lang="en-US" sz="2600" dirty="0" err="1" smtClean="0">
                <a:solidFill>
                  <a:srgbClr val="013868"/>
                </a:solidFill>
              </a:rPr>
              <a:t>MxK</a:t>
            </a:r>
            <a:r>
              <a:rPr lang="en-US" sz="2600" dirty="0" smtClean="0">
                <a:solidFill>
                  <a:srgbClr val="013868"/>
                </a:solidFill>
              </a:rPr>
              <a:t> does not always result in better performance</a:t>
            </a:r>
          </a:p>
          <a:p>
            <a:pPr>
              <a:lnSpc>
                <a:spcPct val="100000"/>
              </a:lnSpc>
            </a:pPr>
            <a:r>
              <a:rPr lang="en-US" sz="2600" dirty="0" smtClean="0">
                <a:solidFill>
                  <a:srgbClr val="013868"/>
                </a:solidFill>
              </a:rPr>
              <a:t>Leveraging theoretical MU-MIMO system scaling properties, PUMA can accurately quantify the potential of a user set before channel sounding</a:t>
            </a:r>
          </a:p>
          <a:p>
            <a:pPr>
              <a:lnSpc>
                <a:spcPct val="100000"/>
              </a:lnSpc>
            </a:pPr>
            <a:r>
              <a:rPr lang="en-US" sz="2600" dirty="0" smtClean="0">
                <a:solidFill>
                  <a:srgbClr val="013868"/>
                </a:solidFill>
              </a:rPr>
              <a:t>Through dynamic mode selection PUMA provides a 30% throughput increase over any fixed mode policy.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9325-FD0D-4812-9532-F530648F2042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87" y="862325"/>
            <a:ext cx="2433802" cy="1188720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026759" y="2221945"/>
            <a:ext cx="2346058" cy="822960"/>
            <a:chOff x="152400" y="-1072673"/>
            <a:chExt cx="8778240" cy="3079273"/>
          </a:xfrm>
        </p:grpSpPr>
        <p:pic>
          <p:nvPicPr>
            <p:cNvPr id="9" name="Content Placeholder 3" descr="top.pdf - Sumatra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" t="16366" r="22183" b="61693"/>
            <a:stretch/>
          </p:blipFill>
          <p:spPr>
            <a:xfrm>
              <a:off x="152400" y="-1072673"/>
              <a:ext cx="8778240" cy="1529272"/>
            </a:xfrm>
            <a:prstGeom prst="rect">
              <a:avLst/>
            </a:prstGeom>
            <a:ln w="9525"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10" name="Content Placeholder 3" descr="top.pdf - Sumatra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" t="39536" r="22181" b="38476"/>
            <a:stretch/>
          </p:blipFill>
          <p:spPr>
            <a:xfrm>
              <a:off x="152400" y="474002"/>
              <a:ext cx="8778240" cy="1532598"/>
            </a:xfrm>
            <a:prstGeom prst="rect">
              <a:avLst/>
            </a:prstGeom>
            <a:ln w="9525">
              <a:solidFill>
                <a:schemeClr val="accent5">
                  <a:lumMod val="75000"/>
                </a:schemeClr>
              </a:solidFill>
            </a:ln>
          </p:spPr>
        </p:pic>
      </p:grpSp>
      <p:pic>
        <p:nvPicPr>
          <p:cNvPr id="11" name="max_k_compare_mkp_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052" y="4575424"/>
            <a:ext cx="2467472" cy="1645920"/>
          </a:xfrm>
          <a:prstGeom prst="rect">
            <a:avLst/>
          </a:prstGeom>
        </p:spPr>
      </p:pic>
      <p:pic>
        <p:nvPicPr>
          <p:cNvPr id="12" name="puma_model_error_eb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0006" y="3215805"/>
            <a:ext cx="1782062" cy="1188720"/>
          </a:xfrm>
          <a:prstGeom prst="rect">
            <a:avLst/>
          </a:prstGeom>
        </p:spPr>
      </p:pic>
      <p:pic>
        <p:nvPicPr>
          <p:cNvPr id="13" name="puma_vs_exhaustive_perr_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829" y="3215805"/>
            <a:ext cx="1584742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2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reeform 220"/>
          <p:cNvSpPr>
            <a:spLocks/>
          </p:cNvSpPr>
          <p:nvPr/>
        </p:nvSpPr>
        <p:spPr>
          <a:xfrm rot="720000">
            <a:off x="5273964" y="4218534"/>
            <a:ext cx="2468880" cy="338328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6" name="MUMIMO_RX_0"/>
          <p:cNvGrpSpPr/>
          <p:nvPr/>
        </p:nvGrpSpPr>
        <p:grpSpPr>
          <a:xfrm flipH="1">
            <a:off x="7233736" y="1054100"/>
            <a:ext cx="868864" cy="822960"/>
            <a:chOff x="1466158" y="4121948"/>
            <a:chExt cx="779822" cy="704533"/>
          </a:xfrm>
        </p:grpSpPr>
        <p:grpSp>
          <p:nvGrpSpPr>
            <p:cNvPr id="127" name="Group 126"/>
            <p:cNvGrpSpPr/>
            <p:nvPr/>
          </p:nvGrpSpPr>
          <p:grpSpPr>
            <a:xfrm>
              <a:off x="1466158" y="4121948"/>
              <a:ext cx="779822" cy="704533"/>
              <a:chOff x="2054789" y="4295968"/>
              <a:chExt cx="779822" cy="704533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054789" y="4295968"/>
                <a:ext cx="590898" cy="704525"/>
              </a:xfrm>
              <a:prstGeom prst="rect">
                <a:avLst/>
              </a:prstGeom>
              <a:solidFill>
                <a:srgbClr val="CB0F13"/>
              </a:solidFill>
              <a:ln w="19050">
                <a:solidFill>
                  <a:srgbClr val="8C0A0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Rx</a:t>
                </a:r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Snip Same Side Corner Rectangle 146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rgbClr val="F4777A"/>
              </a:solidFill>
              <a:ln w="19050">
                <a:solidFill>
                  <a:srgbClr val="8C0A0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089777" y="4172738"/>
              <a:ext cx="133423" cy="607971"/>
              <a:chOff x="931029" y="1018127"/>
              <a:chExt cx="71220" cy="324530"/>
            </a:xfrm>
          </p:grpSpPr>
          <p:sp>
            <p:nvSpPr>
              <p:cNvPr id="129" name="Isosceles Triangle 128"/>
              <p:cNvSpPr/>
              <p:nvPr/>
            </p:nvSpPr>
            <p:spPr>
              <a:xfrm rot="10800000">
                <a:off x="931029" y="1018127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10800000">
                <a:off x="931029" y="1144874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 rot="10800000">
                <a:off x="931029" y="1271621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1" name="MUMIMO_TX"/>
          <p:cNvGrpSpPr/>
          <p:nvPr/>
        </p:nvGrpSpPr>
        <p:grpSpPr>
          <a:xfrm>
            <a:off x="5021008" y="1054100"/>
            <a:ext cx="878206" cy="822960"/>
            <a:chOff x="1457774" y="4121948"/>
            <a:chExt cx="788206" cy="704533"/>
          </a:xfrm>
        </p:grpSpPr>
        <p:grpSp>
          <p:nvGrpSpPr>
            <p:cNvPr id="152" name="Group 151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Snip Same Side Corner Rectangle 180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161" name="Isosceles Triangle 160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Isosceles Triangle 161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Isosceles Triangle 168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4" name="Content Placeholder 7"/>
          <p:cNvSpPr txBox="1">
            <a:spLocks/>
          </p:cNvSpPr>
          <p:nvPr/>
        </p:nvSpPr>
        <p:spPr>
          <a:xfrm>
            <a:off x="5434161" y="3027842"/>
            <a:ext cx="2262039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sng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/>
            <a:r>
              <a:rPr lang="en-US" u="none" dirty="0" smtClean="0"/>
              <a:t>MU-MIMO</a:t>
            </a:r>
            <a:endParaRPr lang="en-US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WLANs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F645-699B-48AF-9207-6AD2845AAE3D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 bwMode="auto">
          <a:xfrm>
            <a:off x="-47625" y="4633984"/>
            <a:ext cx="1346779" cy="74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488" tIns="137160" rIns="90488" bIns="44450" rtlCol="0">
            <a:sp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itchFamily="-112" charset="0"/>
              </a:rPr>
              <a:t>NETGEAR </a:t>
            </a:r>
          </a:p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itchFamily="-112" charset="0"/>
              </a:rPr>
              <a:t>AC3200</a:t>
            </a:r>
          </a:p>
        </p:txBody>
      </p:sp>
      <p:sp>
        <p:nvSpPr>
          <p:cNvPr id="207" name="Siso-beampat"/>
          <p:cNvSpPr>
            <a:spLocks noChangeAspect="1"/>
          </p:cNvSpPr>
          <p:nvPr/>
        </p:nvSpPr>
        <p:spPr>
          <a:xfrm>
            <a:off x="152400" y="639761"/>
            <a:ext cx="2468880" cy="1926862"/>
          </a:xfrm>
          <a:custGeom>
            <a:avLst/>
            <a:gdLst>
              <a:gd name="connsiteX0" fmla="*/ 173144 w 2011680"/>
              <a:gd name="connsiteY0" fmla="*/ 0 h 1570037"/>
              <a:gd name="connsiteX1" fmla="*/ 1838536 w 2011680"/>
              <a:gd name="connsiteY1" fmla="*/ 0 h 1570037"/>
              <a:gd name="connsiteX2" fmla="*/ 1839898 w 2011680"/>
              <a:gd name="connsiteY2" fmla="*/ 1822 h 1570037"/>
              <a:gd name="connsiteX3" fmla="*/ 2011680 w 2011680"/>
              <a:gd name="connsiteY3" fmla="*/ 564197 h 1570037"/>
              <a:gd name="connsiteX4" fmla="*/ 1005840 w 2011680"/>
              <a:gd name="connsiteY4" fmla="*/ 1570037 h 1570037"/>
              <a:gd name="connsiteX5" fmla="*/ 0 w 2011680"/>
              <a:gd name="connsiteY5" fmla="*/ 564197 h 1570037"/>
              <a:gd name="connsiteX6" fmla="*/ 171782 w 2011680"/>
              <a:gd name="connsiteY6" fmla="*/ 1822 h 157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1680" h="1570037">
                <a:moveTo>
                  <a:pt x="173144" y="0"/>
                </a:moveTo>
                <a:lnTo>
                  <a:pt x="1838536" y="0"/>
                </a:lnTo>
                <a:lnTo>
                  <a:pt x="1839898" y="1822"/>
                </a:lnTo>
                <a:cubicBezTo>
                  <a:pt x="1948352" y="162355"/>
                  <a:pt x="2011680" y="355881"/>
                  <a:pt x="2011680" y="564197"/>
                </a:cubicBezTo>
                <a:cubicBezTo>
                  <a:pt x="2011680" y="1119707"/>
                  <a:pt x="1561350" y="1570037"/>
                  <a:pt x="1005840" y="1570037"/>
                </a:cubicBezTo>
                <a:cubicBezTo>
                  <a:pt x="450330" y="1570037"/>
                  <a:pt x="0" y="1119707"/>
                  <a:pt x="0" y="564197"/>
                </a:cubicBezTo>
                <a:cubicBezTo>
                  <a:pt x="0" y="355881"/>
                  <a:pt x="63328" y="162355"/>
                  <a:pt x="171782" y="1822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" name="Content Placeholder 7"/>
          <p:cNvSpPr txBox="1">
            <a:spLocks/>
          </p:cNvSpPr>
          <p:nvPr/>
        </p:nvSpPr>
        <p:spPr>
          <a:xfrm>
            <a:off x="682620" y="619125"/>
            <a:ext cx="144780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sng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/>
            <a:r>
              <a:rPr lang="en-US" u="none" dirty="0"/>
              <a:t>SISO</a:t>
            </a:r>
          </a:p>
        </p:txBody>
      </p:sp>
      <p:sp>
        <p:nvSpPr>
          <p:cNvPr id="213" name="Content Placeholder 7"/>
          <p:cNvSpPr txBox="1">
            <a:spLocks/>
          </p:cNvSpPr>
          <p:nvPr/>
        </p:nvSpPr>
        <p:spPr>
          <a:xfrm>
            <a:off x="3881965" y="4742544"/>
            <a:ext cx="5109635" cy="124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023969"/>
                </a:solidFill>
              </a:rPr>
              <a:t>allows APs to leverage antennas belonging to a group of nodes   </a:t>
            </a:r>
          </a:p>
        </p:txBody>
      </p:sp>
      <p:grpSp>
        <p:nvGrpSpPr>
          <p:cNvPr id="55303" name="Group 55302"/>
          <p:cNvGrpSpPr/>
          <p:nvPr/>
        </p:nvGrpSpPr>
        <p:grpSpPr>
          <a:xfrm>
            <a:off x="5207181" y="1150373"/>
            <a:ext cx="2479502" cy="603798"/>
            <a:chOff x="5137713" y="1181613"/>
            <a:chExt cx="2479502" cy="603798"/>
          </a:xfrm>
        </p:grpSpPr>
        <p:sp>
          <p:nvSpPr>
            <p:cNvPr id="218" name="Freeform 217"/>
            <p:cNvSpPr>
              <a:spLocks/>
            </p:cNvSpPr>
            <p:nvPr/>
          </p:nvSpPr>
          <p:spPr>
            <a:xfrm rot="600000">
              <a:off x="5148335" y="1447083"/>
              <a:ext cx="2468880" cy="338328"/>
            </a:xfrm>
            <a:custGeom>
              <a:avLst/>
              <a:gdLst>
                <a:gd name="connsiteX0" fmla="*/ 1136447 w 3071060"/>
                <a:gd name="connsiteY0" fmla="*/ 75 h 772160"/>
                <a:gd name="connsiteX1" fmla="*/ 1211146 w 3071060"/>
                <a:gd name="connsiteY1" fmla="*/ 25012 h 772160"/>
                <a:gd name="connsiteX2" fmla="*/ 1190991 w 3071060"/>
                <a:gd name="connsiteY2" fmla="*/ 101141 h 772160"/>
                <a:gd name="connsiteX3" fmla="*/ 1163223 w 3071060"/>
                <a:gd name="connsiteY3" fmla="*/ 134203 h 772160"/>
                <a:gd name="connsiteX4" fmla="*/ 1165571 w 3071060"/>
                <a:gd name="connsiteY4" fmla="*/ 133948 h 772160"/>
                <a:gd name="connsiteX5" fmla="*/ 1699460 w 3071060"/>
                <a:gd name="connsiteY5" fmla="*/ 112391 h 772160"/>
                <a:gd name="connsiteX6" fmla="*/ 3071060 w 3071060"/>
                <a:gd name="connsiteY6" fmla="*/ 386711 h 772160"/>
                <a:gd name="connsiteX7" fmla="*/ 1699460 w 3071060"/>
                <a:gd name="connsiteY7" fmla="*/ 661031 h 772160"/>
                <a:gd name="connsiteX8" fmla="*/ 1165571 w 3071060"/>
                <a:gd name="connsiteY8" fmla="*/ 639474 h 772160"/>
                <a:gd name="connsiteX9" fmla="*/ 1164389 w 3071060"/>
                <a:gd name="connsiteY9" fmla="*/ 639345 h 772160"/>
                <a:gd name="connsiteX10" fmla="*/ 1190991 w 3071060"/>
                <a:gd name="connsiteY10" fmla="*/ 671019 h 772160"/>
                <a:gd name="connsiteX11" fmla="*/ 1211146 w 3071060"/>
                <a:gd name="connsiteY11" fmla="*/ 747148 h 772160"/>
                <a:gd name="connsiteX12" fmla="*/ 660618 w 3071060"/>
                <a:gd name="connsiteY12" fmla="*/ 614265 h 772160"/>
                <a:gd name="connsiteX13" fmla="*/ 537651 w 3071060"/>
                <a:gd name="connsiteY13" fmla="*/ 551305 h 772160"/>
                <a:gd name="connsiteX14" fmla="*/ 437270 w 3071060"/>
                <a:gd name="connsiteY14" fmla="*/ 597126 h 772160"/>
                <a:gd name="connsiteX15" fmla="*/ 4110 w 3071060"/>
                <a:gd name="connsiteY15" fmla="*/ 676434 h 772160"/>
                <a:gd name="connsiteX16" fmla="*/ 131333 w 3071060"/>
                <a:gd name="connsiteY16" fmla="*/ 489236 h 772160"/>
                <a:gd name="connsiteX17" fmla="*/ 269629 w 3071060"/>
                <a:gd name="connsiteY17" fmla="*/ 386502 h 772160"/>
                <a:gd name="connsiteX18" fmla="*/ 169670 w 3071060"/>
                <a:gd name="connsiteY18" fmla="*/ 314433 h 772160"/>
                <a:gd name="connsiteX19" fmla="*/ 4110 w 3071060"/>
                <a:gd name="connsiteY19" fmla="*/ 95726 h 772160"/>
                <a:gd name="connsiteX20" fmla="*/ 78809 w 3071060"/>
                <a:gd name="connsiteY20" fmla="*/ 70789 h 772160"/>
                <a:gd name="connsiteX21" fmla="*/ 409133 w 3071060"/>
                <a:gd name="connsiteY21" fmla="*/ 163207 h 772160"/>
                <a:gd name="connsiteX22" fmla="*/ 537531 w 3071060"/>
                <a:gd name="connsiteY22" fmla="*/ 220920 h 772160"/>
                <a:gd name="connsiteX23" fmla="*/ 537564 w 3071060"/>
                <a:gd name="connsiteY23" fmla="*/ 220900 h 772160"/>
                <a:gd name="connsiteX24" fmla="*/ 1136447 w 3071060"/>
                <a:gd name="connsiteY24" fmla="*/ 75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1060" h="772160">
                  <a:moveTo>
                    <a:pt x="1136447" y="75"/>
                  </a:moveTo>
                  <a:cubicBezTo>
                    <a:pt x="1175369" y="-875"/>
                    <a:pt x="1201472" y="7087"/>
                    <a:pt x="1211146" y="25012"/>
                  </a:cubicBezTo>
                  <a:cubicBezTo>
                    <a:pt x="1220820" y="42937"/>
                    <a:pt x="1213148" y="69128"/>
                    <a:pt x="1190991" y="101141"/>
                  </a:cubicBezTo>
                  <a:lnTo>
                    <a:pt x="1163223" y="134203"/>
                  </a:lnTo>
                  <a:lnTo>
                    <a:pt x="1165571" y="133948"/>
                  </a:lnTo>
                  <a:cubicBezTo>
                    <a:pt x="1329667" y="120067"/>
                    <a:pt x="1510082" y="112391"/>
                    <a:pt x="1699460" y="112391"/>
                  </a:cubicBezTo>
                  <a:cubicBezTo>
                    <a:pt x="2456974" y="112391"/>
                    <a:pt x="3071060" y="235208"/>
                    <a:pt x="3071060" y="386711"/>
                  </a:cubicBezTo>
                  <a:cubicBezTo>
                    <a:pt x="3071060" y="538214"/>
                    <a:pt x="2456974" y="661031"/>
                    <a:pt x="1699460" y="661031"/>
                  </a:cubicBezTo>
                  <a:cubicBezTo>
                    <a:pt x="1510082" y="661031"/>
                    <a:pt x="1329667" y="653355"/>
                    <a:pt x="1165571" y="639474"/>
                  </a:cubicBezTo>
                  <a:lnTo>
                    <a:pt x="1164389" y="639345"/>
                  </a:lnTo>
                  <a:lnTo>
                    <a:pt x="1190991" y="671019"/>
                  </a:lnTo>
                  <a:cubicBezTo>
                    <a:pt x="1213148" y="703032"/>
                    <a:pt x="1220820" y="729223"/>
                    <a:pt x="1211146" y="747148"/>
                  </a:cubicBezTo>
                  <a:cubicBezTo>
                    <a:pt x="1177288" y="809885"/>
                    <a:pt x="942164" y="750580"/>
                    <a:pt x="660618" y="614265"/>
                  </a:cubicBezTo>
                  <a:lnTo>
                    <a:pt x="537651" y="551305"/>
                  </a:lnTo>
                  <a:lnTo>
                    <a:pt x="437270" y="597126"/>
                  </a:lnTo>
                  <a:cubicBezTo>
                    <a:pt x="210021" y="694320"/>
                    <a:pt x="33131" y="730209"/>
                    <a:pt x="4110" y="676434"/>
                  </a:cubicBezTo>
                  <a:cubicBezTo>
                    <a:pt x="-15238" y="640584"/>
                    <a:pt x="34797" y="571672"/>
                    <a:pt x="131333" y="489236"/>
                  </a:cubicBezTo>
                  <a:lnTo>
                    <a:pt x="269629" y="386502"/>
                  </a:lnTo>
                  <a:lnTo>
                    <a:pt x="169670" y="314433"/>
                  </a:lnTo>
                  <a:cubicBezTo>
                    <a:pt x="48390" y="218233"/>
                    <a:pt x="-17656" y="136057"/>
                    <a:pt x="4110" y="95726"/>
                  </a:cubicBezTo>
                  <a:cubicBezTo>
                    <a:pt x="13784" y="77801"/>
                    <a:pt x="39887" y="69839"/>
                    <a:pt x="78809" y="70789"/>
                  </a:cubicBezTo>
                  <a:cubicBezTo>
                    <a:pt x="151788" y="72570"/>
                    <a:pt x="269831" y="105684"/>
                    <a:pt x="409133" y="163207"/>
                  </a:cubicBezTo>
                  <a:lnTo>
                    <a:pt x="537531" y="220920"/>
                  </a:lnTo>
                  <a:lnTo>
                    <a:pt x="537564" y="220900"/>
                  </a:lnTo>
                  <a:cubicBezTo>
                    <a:pt x="787550" y="85986"/>
                    <a:pt x="1019681" y="2925"/>
                    <a:pt x="1136447" y="75"/>
                  </a:cubicBezTo>
                  <a:close/>
                </a:path>
              </a:pathLst>
            </a:custGeom>
            <a:solidFill>
              <a:srgbClr val="CB0F13">
                <a:alpha val="50000"/>
              </a:srgbClr>
            </a:solidFill>
            <a:ln>
              <a:solidFill>
                <a:srgbClr val="8C0A0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>
            <a:xfrm rot="21000000">
              <a:off x="5148335" y="1181613"/>
              <a:ext cx="2468880" cy="338328"/>
            </a:xfrm>
            <a:custGeom>
              <a:avLst/>
              <a:gdLst>
                <a:gd name="connsiteX0" fmla="*/ 1136447 w 3071060"/>
                <a:gd name="connsiteY0" fmla="*/ 75 h 772160"/>
                <a:gd name="connsiteX1" fmla="*/ 1211146 w 3071060"/>
                <a:gd name="connsiteY1" fmla="*/ 25012 h 772160"/>
                <a:gd name="connsiteX2" fmla="*/ 1190991 w 3071060"/>
                <a:gd name="connsiteY2" fmla="*/ 101141 h 772160"/>
                <a:gd name="connsiteX3" fmla="*/ 1163223 w 3071060"/>
                <a:gd name="connsiteY3" fmla="*/ 134203 h 772160"/>
                <a:gd name="connsiteX4" fmla="*/ 1165571 w 3071060"/>
                <a:gd name="connsiteY4" fmla="*/ 133948 h 772160"/>
                <a:gd name="connsiteX5" fmla="*/ 1699460 w 3071060"/>
                <a:gd name="connsiteY5" fmla="*/ 112391 h 772160"/>
                <a:gd name="connsiteX6" fmla="*/ 3071060 w 3071060"/>
                <a:gd name="connsiteY6" fmla="*/ 386711 h 772160"/>
                <a:gd name="connsiteX7" fmla="*/ 1699460 w 3071060"/>
                <a:gd name="connsiteY7" fmla="*/ 661031 h 772160"/>
                <a:gd name="connsiteX8" fmla="*/ 1165571 w 3071060"/>
                <a:gd name="connsiteY8" fmla="*/ 639474 h 772160"/>
                <a:gd name="connsiteX9" fmla="*/ 1164389 w 3071060"/>
                <a:gd name="connsiteY9" fmla="*/ 639345 h 772160"/>
                <a:gd name="connsiteX10" fmla="*/ 1190991 w 3071060"/>
                <a:gd name="connsiteY10" fmla="*/ 671019 h 772160"/>
                <a:gd name="connsiteX11" fmla="*/ 1211146 w 3071060"/>
                <a:gd name="connsiteY11" fmla="*/ 747148 h 772160"/>
                <a:gd name="connsiteX12" fmla="*/ 660618 w 3071060"/>
                <a:gd name="connsiteY12" fmla="*/ 614265 h 772160"/>
                <a:gd name="connsiteX13" fmla="*/ 537651 w 3071060"/>
                <a:gd name="connsiteY13" fmla="*/ 551305 h 772160"/>
                <a:gd name="connsiteX14" fmla="*/ 437270 w 3071060"/>
                <a:gd name="connsiteY14" fmla="*/ 597126 h 772160"/>
                <a:gd name="connsiteX15" fmla="*/ 4110 w 3071060"/>
                <a:gd name="connsiteY15" fmla="*/ 676434 h 772160"/>
                <a:gd name="connsiteX16" fmla="*/ 131333 w 3071060"/>
                <a:gd name="connsiteY16" fmla="*/ 489236 h 772160"/>
                <a:gd name="connsiteX17" fmla="*/ 269629 w 3071060"/>
                <a:gd name="connsiteY17" fmla="*/ 386502 h 772160"/>
                <a:gd name="connsiteX18" fmla="*/ 169670 w 3071060"/>
                <a:gd name="connsiteY18" fmla="*/ 314433 h 772160"/>
                <a:gd name="connsiteX19" fmla="*/ 4110 w 3071060"/>
                <a:gd name="connsiteY19" fmla="*/ 95726 h 772160"/>
                <a:gd name="connsiteX20" fmla="*/ 78809 w 3071060"/>
                <a:gd name="connsiteY20" fmla="*/ 70789 h 772160"/>
                <a:gd name="connsiteX21" fmla="*/ 409133 w 3071060"/>
                <a:gd name="connsiteY21" fmla="*/ 163207 h 772160"/>
                <a:gd name="connsiteX22" fmla="*/ 537531 w 3071060"/>
                <a:gd name="connsiteY22" fmla="*/ 220920 h 772160"/>
                <a:gd name="connsiteX23" fmla="*/ 537564 w 3071060"/>
                <a:gd name="connsiteY23" fmla="*/ 220900 h 772160"/>
                <a:gd name="connsiteX24" fmla="*/ 1136447 w 3071060"/>
                <a:gd name="connsiteY24" fmla="*/ 75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1060" h="772160">
                  <a:moveTo>
                    <a:pt x="1136447" y="75"/>
                  </a:moveTo>
                  <a:cubicBezTo>
                    <a:pt x="1175369" y="-875"/>
                    <a:pt x="1201472" y="7087"/>
                    <a:pt x="1211146" y="25012"/>
                  </a:cubicBezTo>
                  <a:cubicBezTo>
                    <a:pt x="1220820" y="42937"/>
                    <a:pt x="1213148" y="69128"/>
                    <a:pt x="1190991" y="101141"/>
                  </a:cubicBezTo>
                  <a:lnTo>
                    <a:pt x="1163223" y="134203"/>
                  </a:lnTo>
                  <a:lnTo>
                    <a:pt x="1165571" y="133948"/>
                  </a:lnTo>
                  <a:cubicBezTo>
                    <a:pt x="1329667" y="120067"/>
                    <a:pt x="1510082" y="112391"/>
                    <a:pt x="1699460" y="112391"/>
                  </a:cubicBezTo>
                  <a:cubicBezTo>
                    <a:pt x="2456974" y="112391"/>
                    <a:pt x="3071060" y="235208"/>
                    <a:pt x="3071060" y="386711"/>
                  </a:cubicBezTo>
                  <a:cubicBezTo>
                    <a:pt x="3071060" y="538214"/>
                    <a:pt x="2456974" y="661031"/>
                    <a:pt x="1699460" y="661031"/>
                  </a:cubicBezTo>
                  <a:cubicBezTo>
                    <a:pt x="1510082" y="661031"/>
                    <a:pt x="1329667" y="653355"/>
                    <a:pt x="1165571" y="639474"/>
                  </a:cubicBezTo>
                  <a:lnTo>
                    <a:pt x="1164389" y="639345"/>
                  </a:lnTo>
                  <a:lnTo>
                    <a:pt x="1190991" y="671019"/>
                  </a:lnTo>
                  <a:cubicBezTo>
                    <a:pt x="1213148" y="703032"/>
                    <a:pt x="1220820" y="729223"/>
                    <a:pt x="1211146" y="747148"/>
                  </a:cubicBezTo>
                  <a:cubicBezTo>
                    <a:pt x="1177288" y="809885"/>
                    <a:pt x="942164" y="750580"/>
                    <a:pt x="660618" y="614265"/>
                  </a:cubicBezTo>
                  <a:lnTo>
                    <a:pt x="537651" y="551305"/>
                  </a:lnTo>
                  <a:lnTo>
                    <a:pt x="437270" y="597126"/>
                  </a:lnTo>
                  <a:cubicBezTo>
                    <a:pt x="210021" y="694320"/>
                    <a:pt x="33131" y="730209"/>
                    <a:pt x="4110" y="676434"/>
                  </a:cubicBezTo>
                  <a:cubicBezTo>
                    <a:pt x="-15238" y="640584"/>
                    <a:pt x="34797" y="571672"/>
                    <a:pt x="131333" y="489236"/>
                  </a:cubicBezTo>
                  <a:lnTo>
                    <a:pt x="269629" y="386502"/>
                  </a:lnTo>
                  <a:lnTo>
                    <a:pt x="169670" y="314433"/>
                  </a:lnTo>
                  <a:cubicBezTo>
                    <a:pt x="48390" y="218233"/>
                    <a:pt x="-17656" y="136057"/>
                    <a:pt x="4110" y="95726"/>
                  </a:cubicBezTo>
                  <a:cubicBezTo>
                    <a:pt x="13784" y="77801"/>
                    <a:pt x="39887" y="69839"/>
                    <a:pt x="78809" y="70789"/>
                  </a:cubicBezTo>
                  <a:cubicBezTo>
                    <a:pt x="151788" y="72570"/>
                    <a:pt x="269831" y="105684"/>
                    <a:pt x="409133" y="163207"/>
                  </a:cubicBezTo>
                  <a:lnTo>
                    <a:pt x="537531" y="220920"/>
                  </a:lnTo>
                  <a:lnTo>
                    <a:pt x="537564" y="220900"/>
                  </a:lnTo>
                  <a:cubicBezTo>
                    <a:pt x="787550" y="85986"/>
                    <a:pt x="1019681" y="2925"/>
                    <a:pt x="1136447" y="75"/>
                  </a:cubicBezTo>
                  <a:close/>
                </a:path>
              </a:pathLst>
            </a:custGeom>
            <a:solidFill>
              <a:srgbClr val="CB0F13">
                <a:alpha val="50000"/>
              </a:srgbClr>
            </a:solidFill>
            <a:ln>
              <a:solidFill>
                <a:srgbClr val="8C0A0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>
            <a:xfrm>
              <a:off x="5137713" y="1314348"/>
              <a:ext cx="2468880" cy="338328"/>
            </a:xfrm>
            <a:custGeom>
              <a:avLst/>
              <a:gdLst>
                <a:gd name="connsiteX0" fmla="*/ 1136447 w 3071060"/>
                <a:gd name="connsiteY0" fmla="*/ 75 h 772160"/>
                <a:gd name="connsiteX1" fmla="*/ 1211146 w 3071060"/>
                <a:gd name="connsiteY1" fmla="*/ 25012 h 772160"/>
                <a:gd name="connsiteX2" fmla="*/ 1190991 w 3071060"/>
                <a:gd name="connsiteY2" fmla="*/ 101141 h 772160"/>
                <a:gd name="connsiteX3" fmla="*/ 1163223 w 3071060"/>
                <a:gd name="connsiteY3" fmla="*/ 134203 h 772160"/>
                <a:gd name="connsiteX4" fmla="*/ 1165571 w 3071060"/>
                <a:gd name="connsiteY4" fmla="*/ 133948 h 772160"/>
                <a:gd name="connsiteX5" fmla="*/ 1699460 w 3071060"/>
                <a:gd name="connsiteY5" fmla="*/ 112391 h 772160"/>
                <a:gd name="connsiteX6" fmla="*/ 3071060 w 3071060"/>
                <a:gd name="connsiteY6" fmla="*/ 386711 h 772160"/>
                <a:gd name="connsiteX7" fmla="*/ 1699460 w 3071060"/>
                <a:gd name="connsiteY7" fmla="*/ 661031 h 772160"/>
                <a:gd name="connsiteX8" fmla="*/ 1165571 w 3071060"/>
                <a:gd name="connsiteY8" fmla="*/ 639474 h 772160"/>
                <a:gd name="connsiteX9" fmla="*/ 1164389 w 3071060"/>
                <a:gd name="connsiteY9" fmla="*/ 639345 h 772160"/>
                <a:gd name="connsiteX10" fmla="*/ 1190991 w 3071060"/>
                <a:gd name="connsiteY10" fmla="*/ 671019 h 772160"/>
                <a:gd name="connsiteX11" fmla="*/ 1211146 w 3071060"/>
                <a:gd name="connsiteY11" fmla="*/ 747148 h 772160"/>
                <a:gd name="connsiteX12" fmla="*/ 660618 w 3071060"/>
                <a:gd name="connsiteY12" fmla="*/ 614265 h 772160"/>
                <a:gd name="connsiteX13" fmla="*/ 537651 w 3071060"/>
                <a:gd name="connsiteY13" fmla="*/ 551305 h 772160"/>
                <a:gd name="connsiteX14" fmla="*/ 437270 w 3071060"/>
                <a:gd name="connsiteY14" fmla="*/ 597126 h 772160"/>
                <a:gd name="connsiteX15" fmla="*/ 4110 w 3071060"/>
                <a:gd name="connsiteY15" fmla="*/ 676434 h 772160"/>
                <a:gd name="connsiteX16" fmla="*/ 131333 w 3071060"/>
                <a:gd name="connsiteY16" fmla="*/ 489236 h 772160"/>
                <a:gd name="connsiteX17" fmla="*/ 269629 w 3071060"/>
                <a:gd name="connsiteY17" fmla="*/ 386502 h 772160"/>
                <a:gd name="connsiteX18" fmla="*/ 169670 w 3071060"/>
                <a:gd name="connsiteY18" fmla="*/ 314433 h 772160"/>
                <a:gd name="connsiteX19" fmla="*/ 4110 w 3071060"/>
                <a:gd name="connsiteY19" fmla="*/ 95726 h 772160"/>
                <a:gd name="connsiteX20" fmla="*/ 78809 w 3071060"/>
                <a:gd name="connsiteY20" fmla="*/ 70789 h 772160"/>
                <a:gd name="connsiteX21" fmla="*/ 409133 w 3071060"/>
                <a:gd name="connsiteY21" fmla="*/ 163207 h 772160"/>
                <a:gd name="connsiteX22" fmla="*/ 537531 w 3071060"/>
                <a:gd name="connsiteY22" fmla="*/ 220920 h 772160"/>
                <a:gd name="connsiteX23" fmla="*/ 537564 w 3071060"/>
                <a:gd name="connsiteY23" fmla="*/ 220900 h 772160"/>
                <a:gd name="connsiteX24" fmla="*/ 1136447 w 3071060"/>
                <a:gd name="connsiteY24" fmla="*/ 75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1060" h="772160">
                  <a:moveTo>
                    <a:pt x="1136447" y="75"/>
                  </a:moveTo>
                  <a:cubicBezTo>
                    <a:pt x="1175369" y="-875"/>
                    <a:pt x="1201472" y="7087"/>
                    <a:pt x="1211146" y="25012"/>
                  </a:cubicBezTo>
                  <a:cubicBezTo>
                    <a:pt x="1220820" y="42937"/>
                    <a:pt x="1213148" y="69128"/>
                    <a:pt x="1190991" y="101141"/>
                  </a:cubicBezTo>
                  <a:lnTo>
                    <a:pt x="1163223" y="134203"/>
                  </a:lnTo>
                  <a:lnTo>
                    <a:pt x="1165571" y="133948"/>
                  </a:lnTo>
                  <a:cubicBezTo>
                    <a:pt x="1329667" y="120067"/>
                    <a:pt x="1510082" y="112391"/>
                    <a:pt x="1699460" y="112391"/>
                  </a:cubicBezTo>
                  <a:cubicBezTo>
                    <a:pt x="2456974" y="112391"/>
                    <a:pt x="3071060" y="235208"/>
                    <a:pt x="3071060" y="386711"/>
                  </a:cubicBezTo>
                  <a:cubicBezTo>
                    <a:pt x="3071060" y="538214"/>
                    <a:pt x="2456974" y="661031"/>
                    <a:pt x="1699460" y="661031"/>
                  </a:cubicBezTo>
                  <a:cubicBezTo>
                    <a:pt x="1510082" y="661031"/>
                    <a:pt x="1329667" y="653355"/>
                    <a:pt x="1165571" y="639474"/>
                  </a:cubicBezTo>
                  <a:lnTo>
                    <a:pt x="1164389" y="639345"/>
                  </a:lnTo>
                  <a:lnTo>
                    <a:pt x="1190991" y="671019"/>
                  </a:lnTo>
                  <a:cubicBezTo>
                    <a:pt x="1213148" y="703032"/>
                    <a:pt x="1220820" y="729223"/>
                    <a:pt x="1211146" y="747148"/>
                  </a:cubicBezTo>
                  <a:cubicBezTo>
                    <a:pt x="1177288" y="809885"/>
                    <a:pt x="942164" y="750580"/>
                    <a:pt x="660618" y="614265"/>
                  </a:cubicBezTo>
                  <a:lnTo>
                    <a:pt x="537651" y="551305"/>
                  </a:lnTo>
                  <a:lnTo>
                    <a:pt x="437270" y="597126"/>
                  </a:lnTo>
                  <a:cubicBezTo>
                    <a:pt x="210021" y="694320"/>
                    <a:pt x="33131" y="730209"/>
                    <a:pt x="4110" y="676434"/>
                  </a:cubicBezTo>
                  <a:cubicBezTo>
                    <a:pt x="-15238" y="640584"/>
                    <a:pt x="34797" y="571672"/>
                    <a:pt x="131333" y="489236"/>
                  </a:cubicBezTo>
                  <a:lnTo>
                    <a:pt x="269629" y="386502"/>
                  </a:lnTo>
                  <a:lnTo>
                    <a:pt x="169670" y="314433"/>
                  </a:lnTo>
                  <a:cubicBezTo>
                    <a:pt x="48390" y="218233"/>
                    <a:pt x="-17656" y="136057"/>
                    <a:pt x="4110" y="95726"/>
                  </a:cubicBezTo>
                  <a:cubicBezTo>
                    <a:pt x="13784" y="77801"/>
                    <a:pt x="39887" y="69839"/>
                    <a:pt x="78809" y="70789"/>
                  </a:cubicBezTo>
                  <a:cubicBezTo>
                    <a:pt x="151788" y="72570"/>
                    <a:pt x="269831" y="105684"/>
                    <a:pt x="409133" y="163207"/>
                  </a:cubicBezTo>
                  <a:lnTo>
                    <a:pt x="537531" y="220920"/>
                  </a:lnTo>
                  <a:lnTo>
                    <a:pt x="537564" y="220900"/>
                  </a:lnTo>
                  <a:cubicBezTo>
                    <a:pt x="787550" y="85986"/>
                    <a:pt x="1019681" y="2925"/>
                    <a:pt x="1136447" y="75"/>
                  </a:cubicBezTo>
                  <a:close/>
                </a:path>
              </a:pathLst>
            </a:custGeom>
            <a:solidFill>
              <a:srgbClr val="CB0F13">
                <a:alpha val="50000"/>
              </a:srgbClr>
            </a:solidFill>
            <a:ln>
              <a:solidFill>
                <a:srgbClr val="8C0A0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0" name="Freeform 219"/>
          <p:cNvSpPr>
            <a:spLocks/>
          </p:cNvSpPr>
          <p:nvPr/>
        </p:nvSpPr>
        <p:spPr>
          <a:xfrm>
            <a:off x="5269613" y="3967652"/>
            <a:ext cx="2468880" cy="338328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" name="Freeform 221"/>
          <p:cNvSpPr>
            <a:spLocks/>
          </p:cNvSpPr>
          <p:nvPr/>
        </p:nvSpPr>
        <p:spPr>
          <a:xfrm rot="7710502">
            <a:off x="351361" y="5047653"/>
            <a:ext cx="2165054" cy="3657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85" name="Siso_TX"/>
          <p:cNvGrpSpPr/>
          <p:nvPr/>
        </p:nvGrpSpPr>
        <p:grpSpPr>
          <a:xfrm flipH="1">
            <a:off x="585230" y="1261684"/>
            <a:ext cx="868852" cy="378217"/>
            <a:chOff x="7989398" y="2338324"/>
            <a:chExt cx="868852" cy="378217"/>
          </a:xfrm>
        </p:grpSpPr>
        <p:sp>
          <p:nvSpPr>
            <p:cNvPr id="186" name="Rectangle 185"/>
            <p:cNvSpPr/>
            <p:nvPr/>
          </p:nvSpPr>
          <p:spPr>
            <a:xfrm flipH="1">
              <a:off x="8203972" y="2338324"/>
              <a:ext cx="654278" cy="378209"/>
            </a:xfrm>
            <a:prstGeom prst="rect">
              <a:avLst/>
            </a:prstGeom>
            <a:solidFill>
              <a:srgbClr val="5B9BD5"/>
            </a:solidFill>
            <a:ln>
              <a:solidFill>
                <a:srgbClr val="41719C"/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8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Snip Same Side Corner Rectangle 186"/>
            <p:cNvSpPr/>
            <p:nvPr/>
          </p:nvSpPr>
          <p:spPr>
            <a:xfrm rot="16200000" flipH="1">
              <a:off x="7907576" y="24201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9DC3E6"/>
            </a:solidFill>
            <a:ln>
              <a:solidFill>
                <a:srgbClr val="41719C"/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88" name="Isosceles Triangle 187"/>
            <p:cNvSpPr/>
            <p:nvPr/>
          </p:nvSpPr>
          <p:spPr>
            <a:xfrm rot="10800000" flipH="1">
              <a:off x="8018960" y="2449709"/>
              <a:ext cx="155448" cy="155448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Siso_RX"/>
          <p:cNvGrpSpPr/>
          <p:nvPr/>
        </p:nvGrpSpPr>
        <p:grpSpPr>
          <a:xfrm>
            <a:off x="2382033" y="1261684"/>
            <a:ext cx="868852" cy="378217"/>
            <a:chOff x="7989398" y="2338324"/>
            <a:chExt cx="868852" cy="378217"/>
          </a:xfrm>
        </p:grpSpPr>
        <p:sp>
          <p:nvSpPr>
            <p:cNvPr id="182" name="Rectangle 181"/>
            <p:cNvSpPr/>
            <p:nvPr/>
          </p:nvSpPr>
          <p:spPr>
            <a:xfrm flipH="1">
              <a:off x="8203972" y="2338324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Snip Same Side Corner Rectangle 182"/>
            <p:cNvSpPr/>
            <p:nvPr/>
          </p:nvSpPr>
          <p:spPr>
            <a:xfrm rot="16200000" flipH="1">
              <a:off x="7907576" y="24201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84" name="Isosceles Triangle 183"/>
            <p:cNvSpPr/>
            <p:nvPr/>
          </p:nvSpPr>
          <p:spPr>
            <a:xfrm rot="10800000" flipH="1">
              <a:off x="8018960" y="2449709"/>
              <a:ext cx="155448" cy="155448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2" name="MIMO_RX_Set"/>
          <p:cNvGrpSpPr/>
          <p:nvPr/>
        </p:nvGrpSpPr>
        <p:grpSpPr>
          <a:xfrm flipH="1">
            <a:off x="7237623" y="1039312"/>
            <a:ext cx="868864" cy="822960"/>
            <a:chOff x="1466158" y="4121948"/>
            <a:chExt cx="779822" cy="704533"/>
          </a:xfrm>
        </p:grpSpPr>
        <p:grpSp>
          <p:nvGrpSpPr>
            <p:cNvPr id="173" name="Group 172"/>
            <p:cNvGrpSpPr/>
            <p:nvPr/>
          </p:nvGrpSpPr>
          <p:grpSpPr>
            <a:xfrm>
              <a:off x="1466158" y="4121948"/>
              <a:ext cx="779822" cy="704533"/>
              <a:chOff x="2054789" y="4295968"/>
              <a:chExt cx="779822" cy="704533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2054789" y="4295968"/>
                <a:ext cx="590898" cy="704525"/>
              </a:xfrm>
              <a:prstGeom prst="rect">
                <a:avLst/>
              </a:prstGeom>
              <a:solidFill>
                <a:srgbClr val="CB0F13"/>
              </a:solidFill>
              <a:ln w="19050">
                <a:solidFill>
                  <a:srgbClr val="8C0A0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Rx</a:t>
                </a:r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Snip Same Side Corner Rectangle 179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rgbClr val="F4777A"/>
              </a:solidFill>
              <a:ln w="19050">
                <a:solidFill>
                  <a:srgbClr val="8C0A0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089777" y="4172738"/>
              <a:ext cx="133423" cy="607971"/>
              <a:chOff x="931029" y="1018127"/>
              <a:chExt cx="71220" cy="324530"/>
            </a:xfrm>
          </p:grpSpPr>
          <p:sp>
            <p:nvSpPr>
              <p:cNvPr id="175" name="Isosceles Triangle 174"/>
              <p:cNvSpPr/>
              <p:nvPr/>
            </p:nvSpPr>
            <p:spPr>
              <a:xfrm rot="10800000">
                <a:off x="931029" y="1018127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Isosceles Triangle 175"/>
              <p:cNvSpPr/>
              <p:nvPr/>
            </p:nvSpPr>
            <p:spPr>
              <a:xfrm rot="10800000">
                <a:off x="931029" y="114487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Isosceles Triangle 176"/>
              <p:cNvSpPr/>
              <p:nvPr/>
            </p:nvSpPr>
            <p:spPr>
              <a:xfrm rot="10800000">
                <a:off x="931029" y="1271621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3" name="Transmitter"/>
          <p:cNvGrpSpPr/>
          <p:nvPr/>
        </p:nvGrpSpPr>
        <p:grpSpPr>
          <a:xfrm>
            <a:off x="5024895" y="1039312"/>
            <a:ext cx="878206" cy="822960"/>
            <a:chOff x="1457774" y="4121948"/>
            <a:chExt cx="788206" cy="704533"/>
          </a:xfrm>
        </p:grpSpPr>
        <p:grpSp>
          <p:nvGrpSpPr>
            <p:cNvPr id="164" name="Group 163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Snip Same Side Corner Rectangle 170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166" name="Isosceles Triangle 165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Isosceles Triangle 166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Isosceles Triangle 167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3" name="Siso_TX_0"/>
          <p:cNvGrpSpPr/>
          <p:nvPr/>
        </p:nvGrpSpPr>
        <p:grpSpPr>
          <a:xfrm flipH="1">
            <a:off x="584243" y="1257300"/>
            <a:ext cx="868852" cy="378217"/>
            <a:chOff x="7989398" y="2338324"/>
            <a:chExt cx="868852" cy="378217"/>
          </a:xfrm>
        </p:grpSpPr>
        <p:sp>
          <p:nvSpPr>
            <p:cNvPr id="264" name="Rectangle 263"/>
            <p:cNvSpPr/>
            <p:nvPr/>
          </p:nvSpPr>
          <p:spPr>
            <a:xfrm flipH="1">
              <a:off x="8203972" y="2338324"/>
              <a:ext cx="654278" cy="378209"/>
            </a:xfrm>
            <a:prstGeom prst="rect">
              <a:avLst/>
            </a:prstGeom>
            <a:solidFill>
              <a:srgbClr val="5B9BD5"/>
            </a:solidFill>
            <a:ln>
              <a:solidFill>
                <a:srgbClr val="41719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8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5" name="Snip Same Side Corner Rectangle 264"/>
            <p:cNvSpPr/>
            <p:nvPr/>
          </p:nvSpPr>
          <p:spPr>
            <a:xfrm rot="16200000" flipH="1">
              <a:off x="7907576" y="24201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9DC3E6"/>
            </a:solidFill>
            <a:ln>
              <a:solidFill>
                <a:srgbClr val="41719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66" name="Isosceles Triangle 265"/>
            <p:cNvSpPr/>
            <p:nvPr/>
          </p:nvSpPr>
          <p:spPr>
            <a:xfrm rot="10800000" flipH="1">
              <a:off x="8018960" y="244970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7" name="Siso_RX_0"/>
          <p:cNvGrpSpPr/>
          <p:nvPr/>
        </p:nvGrpSpPr>
        <p:grpSpPr>
          <a:xfrm>
            <a:off x="2377828" y="1257300"/>
            <a:ext cx="868852" cy="378217"/>
            <a:chOff x="7989398" y="2338324"/>
            <a:chExt cx="868852" cy="378217"/>
          </a:xfrm>
        </p:grpSpPr>
        <p:sp>
          <p:nvSpPr>
            <p:cNvPr id="268" name="Rectangle 267"/>
            <p:cNvSpPr/>
            <p:nvPr/>
          </p:nvSpPr>
          <p:spPr>
            <a:xfrm flipH="1">
              <a:off x="8203972" y="2338324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" name="Snip Same Side Corner Rectangle 268"/>
            <p:cNvSpPr/>
            <p:nvPr/>
          </p:nvSpPr>
          <p:spPr>
            <a:xfrm rot="16200000" flipH="1">
              <a:off x="7907576" y="24201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70" name="Isosceles Triangle 269"/>
            <p:cNvSpPr/>
            <p:nvPr/>
          </p:nvSpPr>
          <p:spPr>
            <a:xfrm rot="10800000" flipH="1">
              <a:off x="8018960" y="244970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71" name="Content Placeholder 7"/>
          <p:cNvSpPr txBox="1">
            <a:spLocks/>
          </p:cNvSpPr>
          <p:nvPr/>
        </p:nvSpPr>
        <p:spPr>
          <a:xfrm>
            <a:off x="5841280" y="619125"/>
            <a:ext cx="144780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sng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/>
            <a:r>
              <a:rPr lang="en-US" u="none" dirty="0" smtClean="0"/>
              <a:t>MIMO</a:t>
            </a:r>
            <a:endParaRPr lang="en-US" u="none" dirty="0"/>
          </a:p>
        </p:txBody>
      </p:sp>
      <p:sp>
        <p:nvSpPr>
          <p:cNvPr id="55304" name="TextBox 55303"/>
          <p:cNvSpPr txBox="1"/>
          <p:nvPr/>
        </p:nvSpPr>
        <p:spPr>
          <a:xfrm>
            <a:off x="3866179" y="2005352"/>
            <a:ext cx="5125421" cy="83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r">
              <a:lnSpc>
                <a:spcPts val="2800"/>
              </a:lnSpc>
            </a:pPr>
            <a:r>
              <a:rPr lang="en-US" sz="2800" dirty="0" smtClean="0"/>
              <a:t>increases </a:t>
            </a:r>
            <a:r>
              <a:rPr lang="en-US" sz="2800" dirty="0"/>
              <a:t>throughput </a:t>
            </a:r>
            <a:r>
              <a:rPr lang="en-US" sz="2800" dirty="0" smtClean="0"/>
              <a:t>with </a:t>
            </a:r>
            <a:r>
              <a:rPr lang="en-US" sz="2800" dirty="0"/>
              <a:t>antenna arrays at TX and RX</a:t>
            </a:r>
          </a:p>
        </p:txBody>
      </p:sp>
      <p:sp>
        <p:nvSpPr>
          <p:cNvPr id="55305" name="TextBox 55304"/>
          <p:cNvSpPr txBox="1"/>
          <p:nvPr/>
        </p:nvSpPr>
        <p:spPr>
          <a:xfrm>
            <a:off x="158970" y="2662773"/>
            <a:ext cx="3359560" cy="1286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US" sz="2400" i="1" dirty="0"/>
              <a:t>However</a:t>
            </a:r>
            <a:r>
              <a:rPr lang="en-US" sz="2400" dirty="0"/>
              <a:t>, real world client devices have fewer antennas than APs due to cost and space </a:t>
            </a:r>
          </a:p>
        </p:txBody>
      </p:sp>
      <p:sp>
        <p:nvSpPr>
          <p:cNvPr id="290" name="Freeform 289"/>
          <p:cNvSpPr>
            <a:spLocks/>
          </p:cNvSpPr>
          <p:nvPr/>
        </p:nvSpPr>
        <p:spPr>
          <a:xfrm rot="13889498" flipH="1">
            <a:off x="1220493" y="5047653"/>
            <a:ext cx="2165054" cy="3657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1" name="Picture 6" descr="http://www.lenovo.com/shop/americas/content/img_lib/products/splitter/notebooks/ThinkPad/T-Series/gallery/T410-410s-510-2L.jpg"/>
          <p:cNvPicPr>
            <a:picLocks noChangeAspect="1" noChangeArrowheads="1"/>
          </p:cNvPicPr>
          <p:nvPr/>
        </p:nvPicPr>
        <p:blipFill rotWithShape="1">
          <a:blip r:embed="rId3" cstate="print"/>
          <a:srcRect l="28085" t="861" b="15789"/>
          <a:stretch/>
        </p:blipFill>
        <p:spPr bwMode="auto">
          <a:xfrm>
            <a:off x="359053" y="5410200"/>
            <a:ext cx="1317347" cy="771525"/>
          </a:xfrm>
          <a:prstGeom prst="rect">
            <a:avLst/>
          </a:prstGeom>
          <a:noFill/>
        </p:spPr>
      </p:pic>
      <p:pic>
        <p:nvPicPr>
          <p:cNvPr id="55298" name="Picture 2" descr="http://ecx.images-amazon.com/images/I/611iaS4Z1uL._SL15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1"/>
          <a:stretch/>
        </p:blipFill>
        <p:spPr bwMode="auto">
          <a:xfrm>
            <a:off x="675614" y="4026269"/>
            <a:ext cx="2421523" cy="7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www.att.com/wireless/iphone/assets/iphone-4s-devices.jpg?01AD=3hjdRGHggVjC4udHpgECSLjKUJU53mB6tKcSgsLOsvZybKnNeN3yrDg&amp;01RI=AC857D080E38AFA&amp;01NA=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88158" l="16912" r="80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12058" r="27604" b="11964"/>
          <a:stretch/>
        </p:blipFill>
        <p:spPr bwMode="auto">
          <a:xfrm>
            <a:off x="2667000" y="5366071"/>
            <a:ext cx="407827" cy="8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227845" y="4171984"/>
            <a:ext cx="868852" cy="378217"/>
            <a:chOff x="-2550952" y="3382483"/>
            <a:chExt cx="868852" cy="378217"/>
          </a:xfrm>
        </p:grpSpPr>
        <p:sp>
          <p:nvSpPr>
            <p:cNvPr id="144" name="Rectangle 143"/>
            <p:cNvSpPr/>
            <p:nvPr/>
          </p:nvSpPr>
          <p:spPr>
            <a:xfrm flipH="1">
              <a:off x="-2336378" y="3382483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Snip Same Side Corner Rectangle 144"/>
            <p:cNvSpPr/>
            <p:nvPr/>
          </p:nvSpPr>
          <p:spPr>
            <a:xfrm rot="16200000" flipH="1">
              <a:off x="-2632774" y="3464305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/>
          </p:nvSpPr>
          <p:spPr>
            <a:xfrm rot="10800000" flipH="1">
              <a:off x="-2521389" y="349386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219" name="Freeform 218"/>
          <p:cNvSpPr>
            <a:spLocks/>
          </p:cNvSpPr>
          <p:nvPr/>
        </p:nvSpPr>
        <p:spPr>
          <a:xfrm rot="20880000">
            <a:off x="5268260" y="3728456"/>
            <a:ext cx="2468880" cy="338328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0" name="MUMIMO_TX"/>
          <p:cNvGrpSpPr/>
          <p:nvPr/>
        </p:nvGrpSpPr>
        <p:grpSpPr>
          <a:xfrm>
            <a:off x="5017096" y="3709617"/>
            <a:ext cx="878206" cy="822960"/>
            <a:chOff x="1457774" y="4121948"/>
            <a:chExt cx="788206" cy="704533"/>
          </a:xfrm>
        </p:grpSpPr>
        <p:grpSp>
          <p:nvGrpSpPr>
            <p:cNvPr id="281" name="Group 280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" name="Snip Same Side Corner Rectangle 286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283" name="Isosceles Triangle 282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Isosceles Triangle 283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Isosceles Triangle 284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227845" y="3717434"/>
            <a:ext cx="868852" cy="378217"/>
            <a:chOff x="-2722438" y="2155212"/>
            <a:chExt cx="868852" cy="378217"/>
          </a:xfrm>
        </p:grpSpPr>
        <p:sp>
          <p:nvSpPr>
            <p:cNvPr id="148" name="Rectangle 147"/>
            <p:cNvSpPr/>
            <p:nvPr/>
          </p:nvSpPr>
          <p:spPr>
            <a:xfrm flipH="1">
              <a:off x="-2507864" y="2155212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49" name="Snip Same Side Corner Rectangle 148"/>
            <p:cNvSpPr/>
            <p:nvPr/>
          </p:nvSpPr>
          <p:spPr>
            <a:xfrm rot="16200000" flipH="1">
              <a:off x="-2804260" y="223703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/>
          </p:nvSpPr>
          <p:spPr>
            <a:xfrm rot="10800000" flipH="1">
              <a:off x="-2692875" y="2266598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27845" y="3944713"/>
            <a:ext cx="868852" cy="378217"/>
            <a:chOff x="-3138303" y="2776680"/>
            <a:chExt cx="868852" cy="378217"/>
          </a:xfrm>
        </p:grpSpPr>
        <p:sp>
          <p:nvSpPr>
            <p:cNvPr id="138" name="Rectangle 137"/>
            <p:cNvSpPr/>
            <p:nvPr/>
          </p:nvSpPr>
          <p:spPr>
            <a:xfrm flipH="1">
              <a:off x="-2923729" y="2776680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Snip Same Side Corner Rectangle 138"/>
            <p:cNvSpPr/>
            <p:nvPr/>
          </p:nvSpPr>
          <p:spPr>
            <a:xfrm rot="16200000" flipH="1">
              <a:off x="-3220125" y="285850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/>
          </p:nvSpPr>
          <p:spPr>
            <a:xfrm rot="10800000" flipH="1">
              <a:off x="-3108740" y="288806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35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8646 -4.07407E-6 " pathEditMode="relative" rAng="0" ptsTypes="AA">
                                      <p:cBhvr>
                                        <p:cTn id="29" dur="3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53038 -4.07407E-6 " pathEditMode="relative" rAng="0" ptsTypes="AA">
                                      <p:cBhvr>
                                        <p:cTn id="3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00035 0.38703 " pathEditMode="relative" rAng="0" ptsTypes="AA">
                                      <p:cBhvr>
                                        <p:cTn id="87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35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0017 0.38634 " pathEditMode="relative" rAng="0" ptsTypes="AA">
                                      <p:cBhvr>
                                        <p:cTn id="89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2.22222E-6 L 0.04861 0.00092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4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3.7037E-7 L 0.04149 0.0398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99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4.07407E-6 L 0.04305 -0.0386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14" grpId="0"/>
      <p:bldP spid="121" grpId="0"/>
      <p:bldP spid="207" grpId="0" animBg="1"/>
      <p:bldP spid="212" grpId="0"/>
      <p:bldP spid="213" grpId="0"/>
      <p:bldP spid="220" grpId="0" animBg="1"/>
      <p:bldP spid="222" grpId="0" animBg="1"/>
      <p:bldP spid="271" grpId="0"/>
      <p:bldP spid="55304" grpId="0"/>
      <p:bldP spid="55305" grpId="0"/>
      <p:bldP spid="290" grpId="0" animBg="1"/>
      <p:bldP spid="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0436"/>
            <a:ext cx="7886700" cy="4037053"/>
          </a:xfrm>
        </p:spPr>
        <p:txBody>
          <a:bodyPr bIns="0">
            <a:normAutofit/>
          </a:bodyPr>
          <a:lstStyle/>
          <a:p>
            <a:r>
              <a:rPr lang="en-US" sz="2000" dirty="0" smtClean="0"/>
              <a:t>MU-MIMO: </a:t>
            </a:r>
            <a:r>
              <a:rPr lang="en-US" sz="2000" dirty="0" err="1" smtClean="0"/>
              <a:t>precoding</a:t>
            </a:r>
            <a:r>
              <a:rPr lang="en-US" sz="2000" dirty="0" smtClean="0"/>
              <a:t> method that allows a multi-antenna AP to transmit multiple parallel data streams to groups of clients</a:t>
            </a:r>
          </a:p>
          <a:p>
            <a:pPr lvl="1"/>
            <a:r>
              <a:rPr lang="en-US" sz="1800" dirty="0" err="1" smtClean="0"/>
              <a:t>Precoding</a:t>
            </a:r>
            <a:r>
              <a:rPr lang="en-US" sz="1800" dirty="0" smtClean="0"/>
              <a:t>: Applying complex magnitude and phase offsets (steering weights) to each data stream through the transmitting antenna array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1800" dirty="0" smtClean="0"/>
              <a:t>Steering Weights: W matrix computation based on measured magnitude and phase offsets  for each </a:t>
            </a:r>
            <a:r>
              <a:rPr lang="en-US" sz="1800" dirty="0" err="1" smtClean="0"/>
              <a:t>Tx</a:t>
            </a:r>
            <a:r>
              <a:rPr lang="en-US" sz="1800" dirty="0" smtClean="0"/>
              <a:t>-&gt;Rx antenna path (CSI Matrix)</a:t>
            </a:r>
          </a:p>
          <a:p>
            <a:pPr lvl="2"/>
            <a:r>
              <a:rPr lang="en-US" sz="1600" dirty="0" smtClean="0"/>
              <a:t>e.g., Zero-forcing </a:t>
            </a:r>
            <a:r>
              <a:rPr lang="en-US" sz="1600" dirty="0" err="1" smtClean="0"/>
              <a:t>Beamforming</a:t>
            </a:r>
            <a:endParaRPr lang="en-US" sz="1600" dirty="0" smtClean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E44-B4EA-4207-A825-A54D99FE999E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>
          <a:xfrm rot="20682047">
            <a:off x="2510204" y="2253281"/>
            <a:ext cx="2834820" cy="1592645"/>
          </a:xfrm>
          <a:custGeom>
            <a:avLst/>
            <a:gdLst>
              <a:gd name="connsiteX0" fmla="*/ 2620524 w 2834820"/>
              <a:gd name="connsiteY0" fmla="*/ 221055 h 1592645"/>
              <a:gd name="connsiteX1" fmla="*/ 2834820 w 2834820"/>
              <a:gd name="connsiteY1" fmla="*/ 366358 h 1592645"/>
              <a:gd name="connsiteX2" fmla="*/ 2068457 w 2834820"/>
              <a:gd name="connsiteY2" fmla="*/ 605817 h 1592645"/>
              <a:gd name="connsiteX3" fmla="*/ 1914901 w 2834820"/>
              <a:gd name="connsiteY3" fmla="*/ 615689 h 1592645"/>
              <a:gd name="connsiteX4" fmla="*/ 1997259 w 2834820"/>
              <a:gd name="connsiteY4" fmla="*/ 657334 h 1592645"/>
              <a:gd name="connsiteX5" fmla="*/ 2230331 w 2834820"/>
              <a:gd name="connsiteY5" fmla="*/ 899701 h 1592645"/>
              <a:gd name="connsiteX6" fmla="*/ 1590293 w 2834820"/>
              <a:gd name="connsiteY6" fmla="*/ 957357 h 1592645"/>
              <a:gd name="connsiteX7" fmla="*/ 1440264 w 2834820"/>
              <a:gd name="connsiteY7" fmla="*/ 928432 h 1592645"/>
              <a:gd name="connsiteX8" fmla="*/ 1561962 w 2834820"/>
              <a:gd name="connsiteY8" fmla="*/ 1026353 h 1592645"/>
              <a:gd name="connsiteX9" fmla="*/ 1903872 w 2834820"/>
              <a:gd name="connsiteY9" fmla="*/ 1548487 h 1592645"/>
              <a:gd name="connsiteX10" fmla="*/ 975230 w 2834820"/>
              <a:gd name="connsiteY10" fmla="*/ 1243610 h 1592645"/>
              <a:gd name="connsiteX11" fmla="*/ 682542 w 2834820"/>
              <a:gd name="connsiteY11" fmla="*/ 1022366 h 1592645"/>
              <a:gd name="connsiteX12" fmla="*/ 681937 w 2834820"/>
              <a:gd name="connsiteY12" fmla="*/ 1021811 h 1592645"/>
              <a:gd name="connsiteX13" fmla="*/ 680121 w 2834820"/>
              <a:gd name="connsiteY13" fmla="*/ 1057292 h 1592645"/>
              <a:gd name="connsiteX14" fmla="*/ 650805 w 2834820"/>
              <a:gd name="connsiteY14" fmla="*/ 1125840 h 1592645"/>
              <a:gd name="connsiteX15" fmla="*/ 408300 w 2834820"/>
              <a:gd name="connsiteY15" fmla="*/ 809261 h 1592645"/>
              <a:gd name="connsiteX16" fmla="*/ 371969 w 2834820"/>
              <a:gd name="connsiteY16" fmla="*/ 711950 h 1592645"/>
              <a:gd name="connsiteX17" fmla="*/ 290208 w 2834820"/>
              <a:gd name="connsiteY17" fmla="*/ 710214 h 1592645"/>
              <a:gd name="connsiteX18" fmla="*/ 862 w 2834820"/>
              <a:gd name="connsiteY18" fmla="*/ 608079 h 1592645"/>
              <a:gd name="connsiteX19" fmla="*/ 17372 w 2834820"/>
              <a:gd name="connsiteY19" fmla="*/ 581168 h 1592645"/>
              <a:gd name="connsiteX20" fmla="*/ 36746 w 2834820"/>
              <a:gd name="connsiteY20" fmla="*/ 566962 h 1592645"/>
              <a:gd name="connsiteX21" fmla="*/ 36054 w 2834820"/>
              <a:gd name="connsiteY21" fmla="*/ 566221 h 1592645"/>
              <a:gd name="connsiteX22" fmla="*/ 168130 w 2834820"/>
              <a:gd name="connsiteY22" fmla="*/ 429981 h 1592645"/>
              <a:gd name="connsiteX23" fmla="*/ 231355 w 2834820"/>
              <a:gd name="connsiteY23" fmla="*/ 397419 h 1592645"/>
              <a:gd name="connsiteX24" fmla="*/ 271989 w 2834820"/>
              <a:gd name="connsiteY24" fmla="*/ 366160 h 1592645"/>
              <a:gd name="connsiteX25" fmla="*/ 180544 w 2834820"/>
              <a:gd name="connsiteY25" fmla="*/ 297884 h 1592645"/>
              <a:gd name="connsiteX26" fmla="*/ 29085 w 2834820"/>
              <a:gd name="connsiteY26" fmla="*/ 90688 h 1592645"/>
              <a:gd name="connsiteX27" fmla="*/ 97422 w 2834820"/>
              <a:gd name="connsiteY27" fmla="*/ 67063 h 1592645"/>
              <a:gd name="connsiteX28" fmla="*/ 154884 w 2834820"/>
              <a:gd name="connsiteY28" fmla="*/ 73792 h 1592645"/>
              <a:gd name="connsiteX29" fmla="*/ 169700 w 2834820"/>
              <a:gd name="connsiteY29" fmla="*/ 77397 h 1592645"/>
              <a:gd name="connsiteX30" fmla="*/ 172143 w 2834820"/>
              <a:gd name="connsiteY30" fmla="*/ 68738 h 1592645"/>
              <a:gd name="connsiteX31" fmla="*/ 229777 w 2834820"/>
              <a:gd name="connsiteY31" fmla="*/ 61543 h 1592645"/>
              <a:gd name="connsiteX32" fmla="*/ 321113 w 2834820"/>
              <a:gd name="connsiteY32" fmla="*/ 109830 h 1592645"/>
              <a:gd name="connsiteX33" fmla="*/ 359850 w 2834820"/>
              <a:gd name="connsiteY33" fmla="*/ 138801 h 1592645"/>
              <a:gd name="connsiteX34" fmla="*/ 399612 w 2834820"/>
              <a:gd name="connsiteY34" fmla="*/ 154617 h 1592645"/>
              <a:gd name="connsiteX35" fmla="*/ 517074 w 2834820"/>
              <a:gd name="connsiteY35" fmla="*/ 209293 h 1592645"/>
              <a:gd name="connsiteX36" fmla="*/ 517104 w 2834820"/>
              <a:gd name="connsiteY36" fmla="*/ 209274 h 1592645"/>
              <a:gd name="connsiteX37" fmla="*/ 1064980 w 2834820"/>
              <a:gd name="connsiteY37" fmla="*/ 71 h 1592645"/>
              <a:gd name="connsiteX38" fmla="*/ 1133317 w 2834820"/>
              <a:gd name="connsiteY38" fmla="*/ 23696 h 1592645"/>
              <a:gd name="connsiteX39" fmla="*/ 1114878 w 2834820"/>
              <a:gd name="connsiteY39" fmla="*/ 95818 h 1592645"/>
              <a:gd name="connsiteX40" fmla="*/ 1089475 w 2834820"/>
              <a:gd name="connsiteY40" fmla="*/ 127140 h 1592645"/>
              <a:gd name="connsiteX41" fmla="*/ 1091623 w 2834820"/>
              <a:gd name="connsiteY41" fmla="*/ 126898 h 1592645"/>
              <a:gd name="connsiteX42" fmla="*/ 1580040 w 2834820"/>
              <a:gd name="connsiteY42" fmla="*/ 106476 h 1592645"/>
              <a:gd name="connsiteX43" fmla="*/ 2620524 w 2834820"/>
              <a:gd name="connsiteY43" fmla="*/ 221055 h 159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34820" h="1592645">
                <a:moveTo>
                  <a:pt x="2620524" y="221055"/>
                </a:moveTo>
                <a:cubicBezTo>
                  <a:pt x="2755819" y="262533"/>
                  <a:pt x="2834820" y="312534"/>
                  <a:pt x="2834820" y="366358"/>
                </a:cubicBezTo>
                <a:cubicBezTo>
                  <a:pt x="2834820" y="474005"/>
                  <a:pt x="2518817" y="566365"/>
                  <a:pt x="2068457" y="605817"/>
                </a:cubicBezTo>
                <a:lnTo>
                  <a:pt x="1914901" y="615689"/>
                </a:lnTo>
                <a:lnTo>
                  <a:pt x="1997259" y="657334"/>
                </a:lnTo>
                <a:cubicBezTo>
                  <a:pt x="2157715" y="746938"/>
                  <a:pt x="2248083" y="834806"/>
                  <a:pt x="2230331" y="899701"/>
                </a:cubicBezTo>
                <a:cubicBezTo>
                  <a:pt x="2203702" y="997043"/>
                  <a:pt x="1941366" y="1015049"/>
                  <a:pt x="1590293" y="957357"/>
                </a:cubicBezTo>
                <a:lnTo>
                  <a:pt x="1440264" y="928432"/>
                </a:lnTo>
                <a:lnTo>
                  <a:pt x="1561962" y="1026353"/>
                </a:lnTo>
                <a:cubicBezTo>
                  <a:pt x="1820178" y="1247754"/>
                  <a:pt x="1964771" y="1457670"/>
                  <a:pt x="1903872" y="1548487"/>
                </a:cubicBezTo>
                <a:cubicBezTo>
                  <a:pt x="1822674" y="1669576"/>
                  <a:pt x="1406907" y="1533077"/>
                  <a:pt x="975230" y="1243610"/>
                </a:cubicBezTo>
                <a:cubicBezTo>
                  <a:pt x="867311" y="1171243"/>
                  <a:pt x="768614" y="1096166"/>
                  <a:pt x="682542" y="1022366"/>
                </a:cubicBezTo>
                <a:lnTo>
                  <a:pt x="681937" y="1021811"/>
                </a:lnTo>
                <a:lnTo>
                  <a:pt x="680121" y="1057292"/>
                </a:lnTo>
                <a:cubicBezTo>
                  <a:pt x="675590" y="1091345"/>
                  <a:pt x="665925" y="1115210"/>
                  <a:pt x="650805" y="1125840"/>
                </a:cubicBezTo>
                <a:cubicBezTo>
                  <a:pt x="597887" y="1163045"/>
                  <a:pt x="495683" y="1025797"/>
                  <a:pt x="408300" y="809261"/>
                </a:cubicBezTo>
                <a:lnTo>
                  <a:pt x="371969" y="711950"/>
                </a:lnTo>
                <a:lnTo>
                  <a:pt x="290208" y="710214"/>
                </a:lnTo>
                <a:cubicBezTo>
                  <a:pt x="108617" y="701059"/>
                  <a:pt x="-11420" y="662148"/>
                  <a:pt x="862" y="608079"/>
                </a:cubicBezTo>
                <a:cubicBezTo>
                  <a:pt x="2909" y="599067"/>
                  <a:pt x="8535" y="590061"/>
                  <a:pt x="17372" y="581168"/>
                </a:cubicBezTo>
                <a:lnTo>
                  <a:pt x="36746" y="566962"/>
                </a:lnTo>
                <a:lnTo>
                  <a:pt x="36054" y="566221"/>
                </a:lnTo>
                <a:cubicBezTo>
                  <a:pt x="31041" y="531839"/>
                  <a:pt x="81881" y="482293"/>
                  <a:pt x="168130" y="429981"/>
                </a:cubicBezTo>
                <a:lnTo>
                  <a:pt x="231355" y="397419"/>
                </a:lnTo>
                <a:lnTo>
                  <a:pt x="271989" y="366160"/>
                </a:lnTo>
                <a:lnTo>
                  <a:pt x="180544" y="297884"/>
                </a:lnTo>
                <a:cubicBezTo>
                  <a:pt x="69594" y="206747"/>
                  <a:pt x="9173" y="128896"/>
                  <a:pt x="29085" y="90688"/>
                </a:cubicBezTo>
                <a:cubicBezTo>
                  <a:pt x="37935" y="73706"/>
                  <a:pt x="61815" y="66163"/>
                  <a:pt x="97422" y="67063"/>
                </a:cubicBezTo>
                <a:cubicBezTo>
                  <a:pt x="114113" y="67485"/>
                  <a:pt x="133380" y="69762"/>
                  <a:pt x="154884" y="73792"/>
                </a:cubicBezTo>
                <a:lnTo>
                  <a:pt x="169700" y="77397"/>
                </a:lnTo>
                <a:lnTo>
                  <a:pt x="172143" y="68738"/>
                </a:lnTo>
                <a:cubicBezTo>
                  <a:pt x="183050" y="55217"/>
                  <a:pt x="203014" y="53347"/>
                  <a:pt x="229777" y="61543"/>
                </a:cubicBezTo>
                <a:cubicBezTo>
                  <a:pt x="254867" y="69226"/>
                  <a:pt x="285933" y="85757"/>
                  <a:pt x="321113" y="109830"/>
                </a:cubicBezTo>
                <a:lnTo>
                  <a:pt x="359850" y="138801"/>
                </a:lnTo>
                <a:lnTo>
                  <a:pt x="399612" y="154617"/>
                </a:lnTo>
                <a:lnTo>
                  <a:pt x="517074" y="209293"/>
                </a:lnTo>
                <a:lnTo>
                  <a:pt x="517104" y="209274"/>
                </a:lnTo>
                <a:cubicBezTo>
                  <a:pt x="745799" y="81460"/>
                  <a:pt x="958159" y="2771"/>
                  <a:pt x="1064980" y="71"/>
                </a:cubicBezTo>
                <a:cubicBezTo>
                  <a:pt x="1100587" y="-829"/>
                  <a:pt x="1124467" y="6714"/>
                  <a:pt x="1133317" y="23696"/>
                </a:cubicBezTo>
                <a:cubicBezTo>
                  <a:pt x="1142167" y="40677"/>
                  <a:pt x="1135148" y="65490"/>
                  <a:pt x="1114878" y="95818"/>
                </a:cubicBezTo>
                <a:lnTo>
                  <a:pt x="1089475" y="127140"/>
                </a:lnTo>
                <a:lnTo>
                  <a:pt x="1091623" y="126898"/>
                </a:lnTo>
                <a:cubicBezTo>
                  <a:pt x="1241743" y="113748"/>
                  <a:pt x="1406792" y="106476"/>
                  <a:pt x="1580040" y="106476"/>
                </a:cubicBezTo>
                <a:cubicBezTo>
                  <a:pt x="2013163" y="106476"/>
                  <a:pt x="2395031" y="151926"/>
                  <a:pt x="2620524" y="221055"/>
                </a:cubicBezTo>
                <a:close/>
              </a:path>
            </a:pathLst>
          </a:custGeom>
          <a:solidFill>
            <a:srgbClr val="91BCE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51058"/>
            <a:ext cx="2388575" cy="1330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12725"/>
            <a:ext cx="2865182" cy="85840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127760" y="5036820"/>
            <a:ext cx="2133600" cy="246888"/>
          </a:xfrm>
          <a:prstGeom prst="rect">
            <a:avLst/>
          </a:prstGeom>
          <a:solidFill>
            <a:srgbClr val="C55A11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27760" y="5320301"/>
            <a:ext cx="2130552" cy="246888"/>
          </a:xfrm>
          <a:prstGeom prst="rect">
            <a:avLst/>
          </a:prstGeom>
          <a:solidFill>
            <a:srgbClr val="CB0F13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32628" y="5603782"/>
            <a:ext cx="2130552" cy="246888"/>
          </a:xfrm>
          <a:prstGeom prst="rect">
            <a:avLst/>
          </a:prstGeom>
          <a:solidFill>
            <a:srgbClr val="70AD47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590055" y="5119078"/>
            <a:ext cx="1271016" cy="438353"/>
          </a:xfrm>
          <a:prstGeom prst="rect">
            <a:avLst/>
          </a:prstGeom>
          <a:solidFill>
            <a:srgbClr val="C55A11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285278" y="5116085"/>
            <a:ext cx="1271016" cy="438912"/>
          </a:xfrm>
          <a:prstGeom prst="rect">
            <a:avLst/>
          </a:prstGeom>
          <a:solidFill>
            <a:srgbClr val="CB0F13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7987842" y="5109972"/>
            <a:ext cx="1271016" cy="438912"/>
          </a:xfrm>
          <a:prstGeom prst="rect">
            <a:avLst/>
          </a:prstGeom>
          <a:solidFill>
            <a:srgbClr val="70AD47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97045" y="2646568"/>
            <a:ext cx="3200400" cy="914400"/>
          </a:xfrm>
          <a:prstGeom prst="rect">
            <a:avLst/>
          </a:prstGeom>
          <a:solidFill>
            <a:srgbClr val="5B9BD5"/>
          </a:solidFill>
          <a:ln w="15875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37" y="2721186"/>
            <a:ext cx="3121017" cy="765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110766"/>
            <a:ext cx="2049737" cy="312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Freeform 52"/>
              <p:cNvSpPr>
                <a:spLocks/>
              </p:cNvSpPr>
              <p:nvPr/>
            </p:nvSpPr>
            <p:spPr>
              <a:xfrm rot="20682047">
                <a:off x="2433983" y="2388358"/>
                <a:ext cx="2560320" cy="50292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eaLnBrk="1" hangingPunct="1"/>
                <a:r>
                  <a:rPr lang="en-US" sz="2200" b="1" spc="-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200" b="1" i="1" spc="-30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sz="2200" b="1" spc="-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Freeform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82047">
                <a:off x="2433983" y="2388358"/>
                <a:ext cx="2560320" cy="50292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Freeform 51"/>
              <p:cNvSpPr>
                <a:spLocks/>
              </p:cNvSpPr>
              <p:nvPr/>
            </p:nvSpPr>
            <p:spPr>
              <a:xfrm rot="1112714">
                <a:off x="2534253" y="3035275"/>
                <a:ext cx="1920240" cy="512064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0000"/>
                </a:schemeClr>
              </a:solidFill>
              <a:ln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eaLnBrk="1" hangingPunct="1"/>
                <a:r>
                  <a:rPr lang="en-US" sz="2200" b="1" spc="-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200" b="1" i="1" spc="-30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200" b="1" i="1" spc="-30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b="1" i="1" spc="-30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pc="-30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200" b="1" i="1" spc="-30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200" b="1" spc="-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Freeform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12714">
                <a:off x="2534253" y="3035275"/>
                <a:ext cx="1920240" cy="512064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Freeform 53"/>
              <p:cNvSpPr>
                <a:spLocks/>
              </p:cNvSpPr>
              <p:nvPr/>
            </p:nvSpPr>
            <p:spPr>
              <a:xfrm>
                <a:off x="2590800" y="2686050"/>
                <a:ext cx="2011680" cy="50292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solidFill>
                <a:srgbClr val="CB0F13">
                  <a:alpha val="50000"/>
                </a:srgbClr>
              </a:solidFill>
              <a:ln>
                <a:solidFill>
                  <a:srgbClr val="8C0A0D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1" i="1" spc="-30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en-US" sz="2200" b="1" i="1" spc="-300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pc="-30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200" b="1" i="1" spc="-300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200" b="1" i="1" spc="-30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b="1" i="1" spc="-30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pc="-30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1" i="1" spc="-300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200" b="1" i="1" spc="-30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200" b="1" spc="-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Freeform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86050"/>
                <a:ext cx="2011680" cy="50292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blipFill rotWithShape="0">
                <a:blip r:embed="rId23"/>
                <a:stretch>
                  <a:fillRect/>
                </a:stretch>
              </a:blipFill>
              <a:ln>
                <a:solidFill>
                  <a:srgbClr val="8C0A0D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4382020" y="2778019"/>
            <a:ext cx="868852" cy="378217"/>
            <a:chOff x="8197934" y="2430585"/>
            <a:chExt cx="868852" cy="378217"/>
          </a:xfrm>
        </p:grpSpPr>
        <p:sp>
          <p:nvSpPr>
            <p:cNvPr id="58" name="Rectangle 57"/>
            <p:cNvSpPr/>
            <p:nvPr/>
          </p:nvSpPr>
          <p:spPr>
            <a:xfrm flipH="1">
              <a:off x="8412508" y="2430585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Snip Same Side Corner Rectangle 58"/>
            <p:cNvSpPr/>
            <p:nvPr/>
          </p:nvSpPr>
          <p:spPr>
            <a:xfrm rot="16200000" flipH="1">
              <a:off x="8116112" y="2512407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rot="10800000" flipH="1">
              <a:off x="8254010" y="255973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36548" y="3397250"/>
            <a:ext cx="868852" cy="378217"/>
            <a:chOff x="8195901" y="3015768"/>
            <a:chExt cx="868852" cy="378217"/>
          </a:xfrm>
        </p:grpSpPr>
        <p:sp>
          <p:nvSpPr>
            <p:cNvPr id="62" name="Rectangle 61"/>
            <p:cNvSpPr/>
            <p:nvPr/>
          </p:nvSpPr>
          <p:spPr>
            <a:xfrm flipH="1">
              <a:off x="8410475" y="3015768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Snip Same Side Corner Rectangle 62"/>
            <p:cNvSpPr/>
            <p:nvPr/>
          </p:nvSpPr>
          <p:spPr>
            <a:xfrm rot="16200000" flipH="1">
              <a:off x="8114079" y="3097590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10800000" flipH="1">
              <a:off x="8251977" y="3144916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797885" y="2156551"/>
            <a:ext cx="868852" cy="378217"/>
            <a:chOff x="8164305" y="1979392"/>
            <a:chExt cx="868852" cy="378217"/>
          </a:xfrm>
        </p:grpSpPr>
        <p:sp>
          <p:nvSpPr>
            <p:cNvPr id="66" name="Rectangle 65"/>
            <p:cNvSpPr/>
            <p:nvPr/>
          </p:nvSpPr>
          <p:spPr>
            <a:xfrm flipH="1">
              <a:off x="8378879" y="1979392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Snip Same Side Corner Rectangle 66"/>
            <p:cNvSpPr/>
            <p:nvPr/>
          </p:nvSpPr>
          <p:spPr>
            <a:xfrm rot="16200000" flipH="1">
              <a:off x="8082483" y="206121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 rot="10800000" flipH="1">
              <a:off x="8220381" y="210854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38989" y="2620227"/>
            <a:ext cx="1177261" cy="704533"/>
            <a:chOff x="-155619" y="1803915"/>
            <a:chExt cx="1177261" cy="704533"/>
          </a:xfrm>
        </p:grpSpPr>
        <p:grpSp>
          <p:nvGrpSpPr>
            <p:cNvPr id="72" name="Group 71"/>
            <p:cNvGrpSpPr/>
            <p:nvPr/>
          </p:nvGrpSpPr>
          <p:grpSpPr>
            <a:xfrm>
              <a:off x="-155619" y="1803915"/>
              <a:ext cx="1177261" cy="704533"/>
              <a:chOff x="1657350" y="4295968"/>
              <a:chExt cx="1177261" cy="704533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Snip Same Side Corner Rectangle 73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839792" y="1838513"/>
              <a:ext cx="119912" cy="635331"/>
              <a:chOff x="917340" y="1009485"/>
              <a:chExt cx="64008" cy="339135"/>
            </a:xfrm>
          </p:grpSpPr>
          <p:sp>
            <p:nvSpPr>
              <p:cNvPr id="76" name="Isosceles Triangle 75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Right Arrow 27"/>
          <p:cNvSpPr/>
          <p:nvPr/>
        </p:nvSpPr>
        <p:spPr>
          <a:xfrm>
            <a:off x="1225550" y="2504085"/>
            <a:ext cx="691863" cy="3091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Data-a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1225550" y="2841524"/>
            <a:ext cx="691863" cy="309100"/>
          </a:xfrm>
          <a:prstGeom prst="rightArrow">
            <a:avLst/>
          </a:prstGeom>
          <a:solidFill>
            <a:srgbClr val="CB0F13"/>
          </a:solidFill>
          <a:ln>
            <a:solidFill>
              <a:srgbClr val="8C0A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Data-b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232839" y="3167758"/>
            <a:ext cx="691863" cy="3091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Data-c</a:t>
            </a:r>
          </a:p>
        </p:txBody>
      </p:sp>
    </p:spTree>
    <p:extLst>
      <p:ext uri="{BB962C8B-B14F-4D97-AF65-F5344CB8AC3E}">
        <p14:creationId xmlns:p14="http://schemas.microsoft.com/office/powerpoint/2010/main" val="123833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6" grpId="0" animBg="1"/>
      <p:bldP spid="47" grpId="0" animBg="1"/>
      <p:bldP spid="48" grpId="0" animBg="1"/>
      <p:bldP spid="86" grpId="0" animBg="1"/>
      <p:bldP spid="87" grpId="0" animBg="1"/>
      <p:bldP spid="88" grpId="0" animBg="1"/>
      <p:bldP spid="104" grpId="0" animBg="1"/>
      <p:bldP spid="53" grpId="0" animBg="1"/>
      <p:bldP spid="52" grpId="0" animBg="1"/>
      <p:bldP spid="54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L_Data_Move"/>
          <p:cNvSpPr/>
          <p:nvPr/>
        </p:nvSpPr>
        <p:spPr>
          <a:xfrm>
            <a:off x="2208385" y="4207193"/>
            <a:ext cx="1828800" cy="182880"/>
          </a:xfrm>
          <a:prstGeom prst="trapezoid">
            <a:avLst/>
          </a:prstGeom>
          <a:gradFill flip="none" rotWithShape="1">
            <a:gsLst>
              <a:gs pos="34000">
                <a:srgbClr val="CB0F13"/>
              </a:gs>
              <a:gs pos="32000">
                <a:srgbClr val="C55A11"/>
              </a:gs>
              <a:gs pos="0">
                <a:srgbClr val="C55A11"/>
              </a:gs>
              <a:gs pos="67000">
                <a:srgbClr val="70AD47"/>
              </a:gs>
              <a:gs pos="65000">
                <a:srgbClr val="CB0F13"/>
              </a:gs>
              <a:gs pos="100000">
                <a:srgbClr val="70AD47"/>
              </a:gs>
            </a:gsLst>
            <a:lin ang="5400000" scaled="1"/>
            <a:tileRect/>
          </a:gra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/>
            <a:endParaRPr lang="en-US" sz="1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5" name="TL_Pilot_Move"/>
          <p:cNvSpPr/>
          <p:nvPr/>
        </p:nvSpPr>
        <p:spPr>
          <a:xfrm>
            <a:off x="692714" y="4206103"/>
            <a:ext cx="228600" cy="185061"/>
          </a:xfrm>
          <a:prstGeom prst="trapezoid">
            <a:avLst/>
          </a:prstGeom>
          <a:solidFill>
            <a:srgbClr val="00C5C0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7" name="SoundRxA"/>
          <p:cNvGrpSpPr/>
          <p:nvPr/>
        </p:nvGrpSpPr>
        <p:grpSpPr>
          <a:xfrm>
            <a:off x="1005676" y="1419983"/>
            <a:ext cx="1981764" cy="1200537"/>
            <a:chOff x="1079973" y="1595691"/>
            <a:chExt cx="1981764" cy="1200537"/>
          </a:xfrm>
        </p:grpSpPr>
        <p:cxnSp>
          <p:nvCxnSpPr>
            <p:cNvPr id="59" name="Straight Arrow Connector 58"/>
            <p:cNvCxnSpPr>
              <a:stCxn id="22" idx="1"/>
              <a:endCxn id="47" idx="1"/>
            </p:cNvCxnSpPr>
            <p:nvPr/>
          </p:nvCxnSpPr>
          <p:spPr>
            <a:xfrm flipV="1">
              <a:off x="1079973" y="1595691"/>
              <a:ext cx="1981764" cy="64297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3" idx="1"/>
              <a:endCxn id="47" idx="1"/>
            </p:cNvCxnSpPr>
            <p:nvPr/>
          </p:nvCxnSpPr>
          <p:spPr>
            <a:xfrm flipV="1">
              <a:off x="1079973" y="1595691"/>
              <a:ext cx="1981764" cy="92175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4" idx="1"/>
              <a:endCxn id="47" idx="1"/>
            </p:cNvCxnSpPr>
            <p:nvPr/>
          </p:nvCxnSpPr>
          <p:spPr>
            <a:xfrm flipV="1">
              <a:off x="1079973" y="1595691"/>
              <a:ext cx="1981764" cy="1200537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SoundRxC"/>
          <p:cNvGrpSpPr/>
          <p:nvPr/>
        </p:nvGrpSpPr>
        <p:grpSpPr>
          <a:xfrm>
            <a:off x="1005676" y="2062953"/>
            <a:ext cx="1982552" cy="1194564"/>
            <a:chOff x="1079973" y="2238661"/>
            <a:chExt cx="1982552" cy="1194564"/>
          </a:xfrm>
        </p:grpSpPr>
        <p:cxnSp>
          <p:nvCxnSpPr>
            <p:cNvPr id="60" name="Straight Arrow Connector 59"/>
            <p:cNvCxnSpPr>
              <a:stCxn id="22" idx="1"/>
              <a:endCxn id="55" idx="1"/>
            </p:cNvCxnSpPr>
            <p:nvPr/>
          </p:nvCxnSpPr>
          <p:spPr>
            <a:xfrm>
              <a:off x="1079973" y="2238661"/>
              <a:ext cx="1982552" cy="1194564"/>
            </a:xfrm>
            <a:prstGeom prst="straightConnector1">
              <a:avLst/>
            </a:prstGeom>
            <a:ln w="19050">
              <a:solidFill>
                <a:srgbClr val="70AD47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23" idx="1"/>
              <a:endCxn id="55" idx="1"/>
            </p:cNvCxnSpPr>
            <p:nvPr/>
          </p:nvCxnSpPr>
          <p:spPr>
            <a:xfrm>
              <a:off x="1079973" y="2517444"/>
              <a:ext cx="1982552" cy="915781"/>
            </a:xfrm>
            <a:prstGeom prst="straightConnector1">
              <a:avLst/>
            </a:prstGeom>
            <a:ln w="19050">
              <a:solidFill>
                <a:srgbClr val="70AD47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24" idx="1"/>
              <a:endCxn id="55" idx="1"/>
            </p:cNvCxnSpPr>
            <p:nvPr/>
          </p:nvCxnSpPr>
          <p:spPr>
            <a:xfrm>
              <a:off x="1079973" y="2796228"/>
              <a:ext cx="1982552" cy="636997"/>
            </a:xfrm>
            <a:prstGeom prst="straightConnector1">
              <a:avLst/>
            </a:prstGeom>
            <a:ln w="19050">
              <a:solidFill>
                <a:srgbClr val="70AD47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SoundRxB"/>
          <p:cNvGrpSpPr/>
          <p:nvPr/>
        </p:nvGrpSpPr>
        <p:grpSpPr>
          <a:xfrm>
            <a:off x="931347" y="2062953"/>
            <a:ext cx="2279630" cy="557567"/>
            <a:chOff x="1005644" y="2238661"/>
            <a:chExt cx="2279630" cy="557567"/>
          </a:xfrm>
        </p:grpSpPr>
        <p:cxnSp>
          <p:nvCxnSpPr>
            <p:cNvPr id="63" name="Straight Arrow Connector 62"/>
            <p:cNvCxnSpPr>
              <a:stCxn id="22" idx="1"/>
              <a:endCxn id="51" idx="1"/>
            </p:cNvCxnSpPr>
            <p:nvPr/>
          </p:nvCxnSpPr>
          <p:spPr>
            <a:xfrm>
              <a:off x="1079973" y="2238661"/>
              <a:ext cx="2205301" cy="274485"/>
            </a:xfrm>
            <a:prstGeom prst="straightConnector1">
              <a:avLst/>
            </a:prstGeom>
            <a:ln w="19050">
              <a:solidFill>
                <a:srgbClr val="8C0A0D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23" idx="1"/>
              <a:endCxn id="51" idx="1"/>
            </p:cNvCxnSpPr>
            <p:nvPr/>
          </p:nvCxnSpPr>
          <p:spPr>
            <a:xfrm flipV="1">
              <a:off x="1079973" y="2513146"/>
              <a:ext cx="2205301" cy="4298"/>
            </a:xfrm>
            <a:prstGeom prst="straightConnector1">
              <a:avLst/>
            </a:prstGeom>
            <a:ln w="19050">
              <a:solidFill>
                <a:srgbClr val="8C0A0D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24" idx="5"/>
              <a:endCxn id="51" idx="1"/>
            </p:cNvCxnSpPr>
            <p:nvPr/>
          </p:nvCxnSpPr>
          <p:spPr>
            <a:xfrm flipV="1">
              <a:off x="1005644" y="2513146"/>
              <a:ext cx="2279630" cy="283082"/>
            </a:xfrm>
            <a:prstGeom prst="straightConnector1">
              <a:avLst/>
            </a:prstGeom>
            <a:ln w="19050">
              <a:solidFill>
                <a:srgbClr val="8C0A0D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4815916" y="1136299"/>
            <a:ext cx="4323899" cy="4388351"/>
          </a:xfrm>
        </p:spPr>
        <p:txBody>
          <a:bodyPr lIns="0" rIns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Group Selection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#Rx </a:t>
            </a:r>
            <a:r>
              <a:rPr lang="en-US" dirty="0"/>
              <a:t>Ant. ≤ #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smtClean="0"/>
              <a:t>Ant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“</a:t>
            </a:r>
            <a:r>
              <a:rPr lang="en-US" b="1" dirty="0" smtClean="0"/>
              <a:t>Sound</a:t>
            </a:r>
            <a:r>
              <a:rPr lang="en-US" dirty="0" smtClean="0"/>
              <a:t>” channel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</a:t>
            </a:r>
            <a:r>
              <a:rPr lang="en-US" dirty="0" smtClean="0"/>
              <a:t>end training sequence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Acquire measurements serially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Transmit</a:t>
            </a:r>
            <a:r>
              <a:rPr lang="en-US" dirty="0" smtClean="0"/>
              <a:t> in parallel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TX based on channel sounding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Sounding gives CSI matrix </a:t>
            </a:r>
            <a:r>
              <a:rPr lang="en-US" b="1" dirty="0" smtClean="0"/>
              <a:t>H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Transmit precoding with steering matrix </a:t>
            </a:r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3C6E-5ECE-45ED-8BA0-15C14C34010E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36" y="616889"/>
            <a:ext cx="8983529" cy="54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/>
              <a:t>Basic process for MU-MIMO transmission protocol:</a:t>
            </a:r>
            <a:endParaRPr lang="en-US" sz="2800" dirty="0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788513" y="1931127"/>
            <a:ext cx="2468880" cy="8229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>
          <a:xfrm rot="1380000">
            <a:off x="725866" y="2422187"/>
            <a:ext cx="2468880" cy="8229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RxC"/>
          <p:cNvGrpSpPr/>
          <p:nvPr/>
        </p:nvGrpSpPr>
        <p:grpSpPr>
          <a:xfrm>
            <a:off x="2919803" y="3068407"/>
            <a:ext cx="868852" cy="378217"/>
            <a:chOff x="-2550952" y="3382483"/>
            <a:chExt cx="868852" cy="378217"/>
          </a:xfrm>
        </p:grpSpPr>
        <p:sp>
          <p:nvSpPr>
            <p:cNvPr id="11" name="Rectangle 10"/>
            <p:cNvSpPr/>
            <p:nvPr/>
          </p:nvSpPr>
          <p:spPr>
            <a:xfrm flipH="1">
              <a:off x="-2336378" y="3382483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Snip Same Side Corner Rectangle 11"/>
            <p:cNvSpPr/>
            <p:nvPr/>
          </p:nvSpPr>
          <p:spPr>
            <a:xfrm rot="16200000" flipH="1">
              <a:off x="-2632774" y="3464305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 flipH="1">
              <a:off x="-2521389" y="349386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RxB"/>
          <p:cNvGrpSpPr/>
          <p:nvPr/>
        </p:nvGrpSpPr>
        <p:grpSpPr>
          <a:xfrm>
            <a:off x="3142552" y="2148328"/>
            <a:ext cx="868852" cy="378217"/>
            <a:chOff x="-3138303" y="2776680"/>
            <a:chExt cx="868852" cy="378217"/>
          </a:xfrm>
        </p:grpSpPr>
        <p:sp>
          <p:nvSpPr>
            <p:cNvPr id="15" name="Rectangle 14"/>
            <p:cNvSpPr/>
            <p:nvPr/>
          </p:nvSpPr>
          <p:spPr>
            <a:xfrm flipH="1">
              <a:off x="-2923729" y="2776680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16200000" flipH="1">
              <a:off x="-3220125" y="285850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0800000" flipH="1">
              <a:off x="-3108740" y="288806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Freeform 17"/>
          <p:cNvSpPr>
            <a:spLocks/>
          </p:cNvSpPr>
          <p:nvPr/>
        </p:nvSpPr>
        <p:spPr>
          <a:xfrm rot="20220557">
            <a:off x="725850" y="1440066"/>
            <a:ext cx="2468880" cy="8229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MUMIMO_TX"/>
          <p:cNvGrpSpPr/>
          <p:nvPr/>
        </p:nvGrpSpPr>
        <p:grpSpPr>
          <a:xfrm>
            <a:off x="190497" y="1927809"/>
            <a:ext cx="878206" cy="822960"/>
            <a:chOff x="1457774" y="4121948"/>
            <a:chExt cx="788206" cy="704533"/>
          </a:xfrm>
        </p:grpSpPr>
        <p:grpSp>
          <p:nvGrpSpPr>
            <p:cNvPr id="20" name="Group 19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Snip Same Side Corner Rectangle 25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22" name="Isosceles Triangle 21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RxA"/>
          <p:cNvGrpSpPr/>
          <p:nvPr/>
        </p:nvGrpSpPr>
        <p:grpSpPr>
          <a:xfrm>
            <a:off x="2919015" y="1230873"/>
            <a:ext cx="868852" cy="378217"/>
            <a:chOff x="-2722438" y="2155212"/>
            <a:chExt cx="868852" cy="378217"/>
          </a:xfrm>
        </p:grpSpPr>
        <p:sp>
          <p:nvSpPr>
            <p:cNvPr id="28" name="Rectangle 27"/>
            <p:cNvSpPr/>
            <p:nvPr/>
          </p:nvSpPr>
          <p:spPr>
            <a:xfrm flipH="1">
              <a:off x="-2507864" y="2155212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29" name="Snip Same Side Corner Rectangle 28"/>
            <p:cNvSpPr/>
            <p:nvPr/>
          </p:nvSpPr>
          <p:spPr>
            <a:xfrm rot="16200000" flipH="1">
              <a:off x="-2804260" y="223703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rot="10800000" flipH="1">
              <a:off x="-2692875" y="2266598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BadRx1"/>
          <p:cNvGrpSpPr/>
          <p:nvPr/>
        </p:nvGrpSpPr>
        <p:grpSpPr>
          <a:xfrm>
            <a:off x="3476451" y="1690280"/>
            <a:ext cx="868852" cy="378217"/>
            <a:chOff x="4267200" y="1840920"/>
            <a:chExt cx="868852" cy="378217"/>
          </a:xfrm>
        </p:grpSpPr>
        <p:sp>
          <p:nvSpPr>
            <p:cNvPr id="32" name="Rectangle 31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A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Snip Same Side Corner Rectangle 32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BadRx2"/>
          <p:cNvGrpSpPr/>
          <p:nvPr/>
        </p:nvGrpSpPr>
        <p:grpSpPr>
          <a:xfrm>
            <a:off x="3476451" y="2610090"/>
            <a:ext cx="868852" cy="378217"/>
            <a:chOff x="4267200" y="1840920"/>
            <a:chExt cx="868852" cy="378217"/>
          </a:xfrm>
        </p:grpSpPr>
        <p:sp>
          <p:nvSpPr>
            <p:cNvPr id="41" name="Rectangle 40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A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Snip Same Side Corner Rectangle 41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PreRxA"/>
          <p:cNvGrpSpPr/>
          <p:nvPr/>
        </p:nvGrpSpPr>
        <p:grpSpPr>
          <a:xfrm>
            <a:off x="2919015" y="1230873"/>
            <a:ext cx="868852" cy="378217"/>
            <a:chOff x="4267200" y="1840920"/>
            <a:chExt cx="868852" cy="378217"/>
          </a:xfrm>
        </p:grpSpPr>
        <p:sp>
          <p:nvSpPr>
            <p:cNvPr id="45" name="Rectangle 44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srgbClr val="9C9C9C"/>
                  </a:solidFill>
                </a:rPr>
                <a:t> </a:t>
              </a:r>
              <a:r>
                <a:rPr lang="en-US" sz="2800" dirty="0" smtClean="0">
                  <a:solidFill>
                    <a:srgbClr val="9C9C9C">
                      <a:alpha val="0"/>
                    </a:srgbClr>
                  </a:solidFill>
                </a:rPr>
                <a:t>A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Snip Same Side Corner Rectangle 45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PreRxB"/>
          <p:cNvGrpSpPr/>
          <p:nvPr/>
        </p:nvGrpSpPr>
        <p:grpSpPr>
          <a:xfrm>
            <a:off x="3142552" y="2148328"/>
            <a:ext cx="868852" cy="378217"/>
            <a:chOff x="4267200" y="1840920"/>
            <a:chExt cx="868852" cy="378217"/>
          </a:xfrm>
        </p:grpSpPr>
        <p:sp>
          <p:nvSpPr>
            <p:cNvPr id="49" name="Rectangle 48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B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Snip Same Side Corner Rectangle 49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PreRxC"/>
          <p:cNvGrpSpPr/>
          <p:nvPr/>
        </p:nvGrpSpPr>
        <p:grpSpPr>
          <a:xfrm>
            <a:off x="2919803" y="3068407"/>
            <a:ext cx="868852" cy="378217"/>
            <a:chOff x="4267200" y="1840920"/>
            <a:chExt cx="868852" cy="378217"/>
          </a:xfrm>
        </p:grpSpPr>
        <p:sp>
          <p:nvSpPr>
            <p:cNvPr id="53" name="Rectangle 52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C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Snip Same Side Corner Rectangle 53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101" name="TL_Data_C"/>
          <p:cNvSpPr/>
          <p:nvPr/>
        </p:nvSpPr>
        <p:spPr>
          <a:xfrm>
            <a:off x="2208384" y="5652716"/>
            <a:ext cx="1828800" cy="182880"/>
          </a:xfrm>
          <a:prstGeom prst="trapezoid">
            <a:avLst/>
          </a:prstGeom>
          <a:solidFill>
            <a:srgbClr val="70AD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" name="TL_PilotC"/>
          <p:cNvSpPr/>
          <p:nvPr/>
        </p:nvSpPr>
        <p:spPr>
          <a:xfrm>
            <a:off x="692714" y="5652716"/>
            <a:ext cx="228600" cy="182880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6" name="TL_PilotB"/>
          <p:cNvSpPr/>
          <p:nvPr/>
        </p:nvSpPr>
        <p:spPr>
          <a:xfrm>
            <a:off x="692714" y="5229813"/>
            <a:ext cx="228600" cy="185061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7" name="TL_Data_B"/>
          <p:cNvSpPr/>
          <p:nvPr/>
        </p:nvSpPr>
        <p:spPr>
          <a:xfrm>
            <a:off x="2208384" y="5229813"/>
            <a:ext cx="1828800" cy="185061"/>
          </a:xfrm>
          <a:prstGeom prst="trapezoid">
            <a:avLst/>
          </a:prstGeom>
          <a:solidFill>
            <a:srgbClr val="CB0F1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8" name="TL_DataTx"/>
          <p:cNvSpPr/>
          <p:nvPr/>
        </p:nvSpPr>
        <p:spPr>
          <a:xfrm>
            <a:off x="2208385" y="4184333"/>
            <a:ext cx="1828800" cy="228600"/>
          </a:xfrm>
          <a:prstGeom prst="rect">
            <a:avLst/>
          </a:prstGeom>
          <a:gradFill flip="none" rotWithShape="1">
            <a:gsLst>
              <a:gs pos="34000">
                <a:srgbClr val="CB0F13"/>
              </a:gs>
              <a:gs pos="32000">
                <a:srgbClr val="C55A11"/>
              </a:gs>
              <a:gs pos="0">
                <a:srgbClr val="C55A11"/>
              </a:gs>
              <a:gs pos="67000">
                <a:srgbClr val="70AD47"/>
              </a:gs>
              <a:gs pos="65000">
                <a:srgbClr val="CB0F13"/>
              </a:gs>
              <a:gs pos="100000">
                <a:srgbClr val="70AD47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9" name="TL_CsitA"/>
          <p:cNvSpPr/>
          <p:nvPr/>
        </p:nvSpPr>
        <p:spPr>
          <a:xfrm>
            <a:off x="969972" y="4781677"/>
            <a:ext cx="365760" cy="182880"/>
          </a:xfrm>
          <a:prstGeom prst="trapezoid">
            <a:avLst/>
          </a:prstGeom>
          <a:solidFill>
            <a:srgbClr val="C55A11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A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0" name="TL_CsitB"/>
          <p:cNvSpPr/>
          <p:nvPr/>
        </p:nvSpPr>
        <p:spPr>
          <a:xfrm>
            <a:off x="1387009" y="5209134"/>
            <a:ext cx="365760" cy="182880"/>
          </a:xfrm>
          <a:prstGeom prst="trapezoid">
            <a:avLst/>
          </a:prstGeom>
          <a:solidFill>
            <a:srgbClr val="CB0F13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B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1" name="TL_CsitC"/>
          <p:cNvSpPr/>
          <p:nvPr/>
        </p:nvSpPr>
        <p:spPr>
          <a:xfrm>
            <a:off x="1798890" y="5629856"/>
            <a:ext cx="365760" cy="182880"/>
          </a:xfrm>
          <a:prstGeom prst="trapezoid">
            <a:avLst/>
          </a:prstGeom>
          <a:solidFill>
            <a:srgbClr val="70AD47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C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" name="TL_TxPilot"/>
          <p:cNvSpPr/>
          <p:nvPr/>
        </p:nvSpPr>
        <p:spPr>
          <a:xfrm>
            <a:off x="692714" y="4184333"/>
            <a:ext cx="228600" cy="228600"/>
          </a:xfrm>
          <a:prstGeom prst="rect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/>
          </a:bodyPr>
          <a:lstStyle/>
          <a:p>
            <a:pPr algn="ctr"/>
            <a:r>
              <a:rPr lang="en-US" sz="9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Pilots</a:t>
            </a:r>
            <a:endParaRPr lang="en-US" sz="1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5" name="TL_AckRxC"/>
          <p:cNvSpPr/>
          <p:nvPr/>
        </p:nvSpPr>
        <p:spPr>
          <a:xfrm>
            <a:off x="4420931" y="5629856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4" name="TL_AckRxB"/>
          <p:cNvSpPr/>
          <p:nvPr/>
        </p:nvSpPr>
        <p:spPr>
          <a:xfrm>
            <a:off x="4247988" y="5209134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3" name="TL_AckRxA"/>
          <p:cNvSpPr/>
          <p:nvPr/>
        </p:nvSpPr>
        <p:spPr>
          <a:xfrm>
            <a:off x="4075045" y="4781677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TL_Ack_C"/>
          <p:cNvSpPr/>
          <p:nvPr/>
        </p:nvSpPr>
        <p:spPr>
          <a:xfrm>
            <a:off x="4420931" y="5606996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" name="TL_Ack_B"/>
          <p:cNvSpPr/>
          <p:nvPr/>
        </p:nvSpPr>
        <p:spPr>
          <a:xfrm>
            <a:off x="4247988" y="5186274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6" name="TL_Ack_A"/>
          <p:cNvSpPr/>
          <p:nvPr/>
        </p:nvSpPr>
        <p:spPr>
          <a:xfrm>
            <a:off x="4075045" y="4758817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7" name="TL_Data_A"/>
          <p:cNvSpPr/>
          <p:nvPr/>
        </p:nvSpPr>
        <p:spPr>
          <a:xfrm>
            <a:off x="2208384" y="4804537"/>
            <a:ext cx="1828800" cy="182880"/>
          </a:xfrm>
          <a:prstGeom prst="trapezoid">
            <a:avLst/>
          </a:prstGeom>
          <a:solidFill>
            <a:srgbClr val="C55A1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8" name="Tl_PilotA"/>
          <p:cNvSpPr/>
          <p:nvPr/>
        </p:nvSpPr>
        <p:spPr>
          <a:xfrm>
            <a:off x="692714" y="4801340"/>
            <a:ext cx="228600" cy="186077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4" name="TL_RxC"/>
          <p:cNvGrpSpPr/>
          <p:nvPr/>
        </p:nvGrpSpPr>
        <p:grpSpPr>
          <a:xfrm>
            <a:off x="98637" y="5715000"/>
            <a:ext cx="548640" cy="228600"/>
            <a:chOff x="2329260" y="5806043"/>
            <a:chExt cx="868853" cy="378217"/>
          </a:xfrm>
        </p:grpSpPr>
        <p:sp>
          <p:nvSpPr>
            <p:cNvPr id="125" name="Rectangle 124"/>
            <p:cNvSpPr/>
            <p:nvPr/>
          </p:nvSpPr>
          <p:spPr>
            <a:xfrm>
              <a:off x="2329260" y="5806043"/>
              <a:ext cx="654278" cy="3782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Snip Same Side Corner Rectangle 125"/>
            <p:cNvSpPr/>
            <p:nvPr/>
          </p:nvSpPr>
          <p:spPr>
            <a:xfrm rot="5400000">
              <a:off x="2901717" y="5887865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/>
          </p:nvSpPr>
          <p:spPr>
            <a:xfrm rot="10800000">
              <a:off x="3013101" y="591742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TL_RxB"/>
          <p:cNvGrpSpPr/>
          <p:nvPr/>
        </p:nvGrpSpPr>
        <p:grpSpPr>
          <a:xfrm>
            <a:off x="98637" y="5296055"/>
            <a:ext cx="548640" cy="228600"/>
            <a:chOff x="2555487" y="4886234"/>
            <a:chExt cx="868853" cy="378217"/>
          </a:xfrm>
        </p:grpSpPr>
        <p:sp>
          <p:nvSpPr>
            <p:cNvPr id="129" name="Rectangle 128"/>
            <p:cNvSpPr/>
            <p:nvPr/>
          </p:nvSpPr>
          <p:spPr>
            <a:xfrm>
              <a:off x="2555487" y="4886234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Snip Same Side Corner Rectangle 129"/>
            <p:cNvSpPr/>
            <p:nvPr/>
          </p:nvSpPr>
          <p:spPr>
            <a:xfrm rot="5400000">
              <a:off x="3127944" y="496805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/>
          </p:nvSpPr>
          <p:spPr>
            <a:xfrm rot="10800000">
              <a:off x="3239328" y="4997620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2" name="TL_RxA"/>
          <p:cNvGrpSpPr/>
          <p:nvPr/>
        </p:nvGrpSpPr>
        <p:grpSpPr>
          <a:xfrm>
            <a:off x="98637" y="4877111"/>
            <a:ext cx="548640" cy="228600"/>
            <a:chOff x="2329260" y="3966424"/>
            <a:chExt cx="868853" cy="378217"/>
          </a:xfrm>
        </p:grpSpPr>
        <p:sp>
          <p:nvSpPr>
            <p:cNvPr id="133" name="Rectangle 132"/>
            <p:cNvSpPr/>
            <p:nvPr/>
          </p:nvSpPr>
          <p:spPr>
            <a:xfrm>
              <a:off x="2329260" y="3966424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34" name="Snip Same Side Corner Rectangle 133"/>
            <p:cNvSpPr/>
            <p:nvPr/>
          </p:nvSpPr>
          <p:spPr>
            <a:xfrm rot="5400000">
              <a:off x="2901717" y="40482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/>
          </p:nvSpPr>
          <p:spPr>
            <a:xfrm rot="10800000">
              <a:off x="3013101" y="4077810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6" name="TL_MUMIMO_TX"/>
          <p:cNvGrpSpPr/>
          <p:nvPr/>
        </p:nvGrpSpPr>
        <p:grpSpPr>
          <a:xfrm>
            <a:off x="98637" y="4138127"/>
            <a:ext cx="548640" cy="548640"/>
            <a:chOff x="1457774" y="4121948"/>
            <a:chExt cx="788206" cy="704533"/>
          </a:xfrm>
        </p:grpSpPr>
        <p:grpSp>
          <p:nvGrpSpPr>
            <p:cNvPr id="137" name="Group 136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Snip Same Side Corner Rectangle 142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139" name="Isosceles Triangle 138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1455270" y="3733798"/>
            <a:ext cx="1870364" cy="42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400" dirty="0" smtClean="0"/>
              <a:t>TX Timeline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69972" y="4758817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TL_CSI_A"/>
          <p:cNvSpPr/>
          <p:nvPr/>
        </p:nvSpPr>
        <p:spPr>
          <a:xfrm>
            <a:off x="969972" y="4758817"/>
            <a:ext cx="365760" cy="228600"/>
          </a:xfrm>
          <a:prstGeom prst="rect">
            <a:avLst/>
          </a:prstGeom>
          <a:solidFill>
            <a:srgbClr val="C55A11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387009" y="5186274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798890" y="5606996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L_CSI_C"/>
          <p:cNvSpPr/>
          <p:nvPr/>
        </p:nvSpPr>
        <p:spPr>
          <a:xfrm>
            <a:off x="1798890" y="5606996"/>
            <a:ext cx="365760" cy="228600"/>
          </a:xfrm>
          <a:prstGeom prst="rect">
            <a:avLst/>
          </a:prstGeom>
          <a:solidFill>
            <a:srgbClr val="70AD47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5" name="TL_CSI_B"/>
          <p:cNvSpPr/>
          <p:nvPr/>
        </p:nvSpPr>
        <p:spPr>
          <a:xfrm>
            <a:off x="1387009" y="5186274"/>
            <a:ext cx="365760" cy="228600"/>
          </a:xfrm>
          <a:prstGeom prst="rect">
            <a:avLst/>
          </a:prstGeom>
          <a:solidFill>
            <a:srgbClr val="CB0F13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1" name="TL_RxA"/>
          <p:cNvCxnSpPr/>
          <p:nvPr/>
        </p:nvCxnSpPr>
        <p:spPr>
          <a:xfrm>
            <a:off x="641798" y="4987417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TL_RxB"/>
          <p:cNvCxnSpPr/>
          <p:nvPr/>
        </p:nvCxnSpPr>
        <p:spPr>
          <a:xfrm flipV="1">
            <a:off x="641798" y="5414874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TL_RxC"/>
          <p:cNvCxnSpPr/>
          <p:nvPr/>
        </p:nvCxnSpPr>
        <p:spPr>
          <a:xfrm>
            <a:off x="641798" y="5835596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TL_TX"/>
          <p:cNvCxnSpPr/>
          <p:nvPr/>
        </p:nvCxnSpPr>
        <p:spPr>
          <a:xfrm flipV="1">
            <a:off x="641798" y="4412933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6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0000000 0.210778997" pathEditMode="relative" ptsTypes="">
                                      <p:cBhvr>
                                        <p:cTn id="132" dur="6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92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080435124" pathEditMode="relative" ptsTypes="">
                                      <p:cBhvr>
                                        <p:cTn id="156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142764791" pathEditMode="relative" ptsTypes="">
                                      <p:cBhvr>
                                        <p:cTn id="165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204112413" pathEditMode="relative" ptsTypes="">
                                      <p:cBhvr>
                                        <p:cTn id="174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00000106 0.210779091" pathEditMode="relative" ptsTypes="">
                                      <p:cBhvr>
                                        <p:cTn id="217" dur="6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12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37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370"/>
                            </p:stCondLst>
                            <p:childTnLst>
                              <p:par>
                                <p:cTn id="235" presetID="42" presetClass="path" presetSubtype="0" accel="52000" decel="4800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 0 L 0.000000000 -0.080435124" pathEditMode="relative" ptsTypes="">
                                      <p:cBhvr>
                                        <p:cTn id="236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67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92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920"/>
                            </p:stCondLst>
                            <p:childTnLst>
                              <p:par>
                                <p:cTn id="245" presetID="42" presetClass="path" presetSubtype="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142764791" pathEditMode="relative" ptsTypes="">
                                      <p:cBhvr>
                                        <p:cTn id="24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17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42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420"/>
                            </p:stCondLst>
                            <p:childTnLst>
                              <p:par>
                                <p:cTn id="255" presetID="42" presetClass="path" presetSubtype="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204112413" pathEditMode="relative" ptsTypes="">
                                      <p:cBhvr>
                                        <p:cTn id="256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8" grpId="1" animBg="1"/>
      <p:bldP spid="145" grpId="0" animBg="1"/>
      <p:bldP spid="145" grpId="1" animBg="1"/>
      <p:bldP spid="7" grpId="0"/>
      <p:bldP spid="8" grpId="0" animBg="1"/>
      <p:bldP spid="9" grpId="0" animBg="1"/>
      <p:bldP spid="18" grpId="0" animBg="1"/>
      <p:bldP spid="101" grpId="0" animBg="1"/>
      <p:bldP spid="103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5" grpId="0" animBg="1"/>
      <p:bldP spid="115" grpId="1" animBg="1"/>
      <p:bldP spid="114" grpId="0" animBg="1"/>
      <p:bldP spid="114" grpId="1" animBg="1"/>
      <p:bldP spid="113" grpId="0" animBg="1"/>
      <p:bldP spid="113" grpId="1" animBg="1"/>
      <p:bldP spid="100" grpId="0" animBg="1"/>
      <p:bldP spid="104" grpId="0" animBg="1"/>
      <p:bldP spid="116" grpId="0" animBg="1"/>
      <p:bldP spid="117" grpId="0" animBg="1"/>
      <p:bldP spid="118" grpId="0" animBg="1"/>
      <p:bldP spid="144" grpId="0"/>
      <p:bldP spid="119" grpId="0" animBg="1"/>
      <p:bldP spid="102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L_Data_Move"/>
          <p:cNvSpPr/>
          <p:nvPr/>
        </p:nvSpPr>
        <p:spPr>
          <a:xfrm>
            <a:off x="2208385" y="4207193"/>
            <a:ext cx="1828800" cy="182880"/>
          </a:xfrm>
          <a:prstGeom prst="trapezoid">
            <a:avLst/>
          </a:prstGeom>
          <a:gradFill flip="none" rotWithShape="1">
            <a:gsLst>
              <a:gs pos="34000">
                <a:srgbClr val="CB0F13"/>
              </a:gs>
              <a:gs pos="32000">
                <a:srgbClr val="C55A11"/>
              </a:gs>
              <a:gs pos="0">
                <a:srgbClr val="C55A11"/>
              </a:gs>
              <a:gs pos="67000">
                <a:srgbClr val="70AD47"/>
              </a:gs>
              <a:gs pos="65000">
                <a:srgbClr val="CB0F13"/>
              </a:gs>
              <a:gs pos="100000">
                <a:srgbClr val="70AD47"/>
              </a:gs>
            </a:gsLst>
            <a:lin ang="5400000" scaled="1"/>
            <a:tileRect/>
          </a:gra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/>
            <a:endParaRPr lang="en-US" sz="1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5" name="TL_Pilot_Move"/>
          <p:cNvSpPr/>
          <p:nvPr/>
        </p:nvSpPr>
        <p:spPr>
          <a:xfrm>
            <a:off x="692714" y="4206103"/>
            <a:ext cx="228600" cy="185061"/>
          </a:xfrm>
          <a:prstGeom prst="trapezoid">
            <a:avLst/>
          </a:prstGeom>
          <a:solidFill>
            <a:srgbClr val="00C5C0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8" name="Arc 157"/>
          <p:cNvSpPr/>
          <p:nvPr/>
        </p:nvSpPr>
        <p:spPr>
          <a:xfrm>
            <a:off x="168931" y="3551898"/>
            <a:ext cx="483303" cy="1322951"/>
          </a:xfrm>
          <a:prstGeom prst="arc">
            <a:avLst>
              <a:gd name="adj1" fmla="val 16572892"/>
              <a:gd name="adj2" fmla="val 0"/>
            </a:avLst>
          </a:prstGeom>
          <a:ln w="57150">
            <a:solidFill>
              <a:schemeClr val="accent1">
                <a:lumMod val="75000"/>
                <a:alpha val="8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3C6E-5ECE-45ED-8BA0-15C14C34010E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36" y="616889"/>
            <a:ext cx="8983529" cy="54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/>
              <a:t>Basic process for MU-MIMO transmission protocol:</a:t>
            </a:r>
            <a:endParaRPr lang="en-US" sz="2800" dirty="0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788513" y="1931127"/>
            <a:ext cx="2468880" cy="8229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>
          <a:xfrm rot="1380000">
            <a:off x="725866" y="2422187"/>
            <a:ext cx="2468880" cy="8229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RxC"/>
          <p:cNvGrpSpPr/>
          <p:nvPr/>
        </p:nvGrpSpPr>
        <p:grpSpPr>
          <a:xfrm>
            <a:off x="2919803" y="3068407"/>
            <a:ext cx="868852" cy="378217"/>
            <a:chOff x="-2550952" y="3382483"/>
            <a:chExt cx="868852" cy="378217"/>
          </a:xfrm>
        </p:grpSpPr>
        <p:sp>
          <p:nvSpPr>
            <p:cNvPr id="11" name="Rectangle 10"/>
            <p:cNvSpPr/>
            <p:nvPr/>
          </p:nvSpPr>
          <p:spPr>
            <a:xfrm flipH="1">
              <a:off x="-2336378" y="3382483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Snip Same Side Corner Rectangle 11"/>
            <p:cNvSpPr/>
            <p:nvPr/>
          </p:nvSpPr>
          <p:spPr>
            <a:xfrm rot="16200000" flipH="1">
              <a:off x="-2632774" y="3464305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 flipH="1">
              <a:off x="-2521389" y="349386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RxB"/>
          <p:cNvGrpSpPr/>
          <p:nvPr/>
        </p:nvGrpSpPr>
        <p:grpSpPr>
          <a:xfrm>
            <a:off x="3142552" y="2148328"/>
            <a:ext cx="868852" cy="378217"/>
            <a:chOff x="-3138303" y="2776680"/>
            <a:chExt cx="868852" cy="378217"/>
          </a:xfrm>
        </p:grpSpPr>
        <p:sp>
          <p:nvSpPr>
            <p:cNvPr id="15" name="Rectangle 14"/>
            <p:cNvSpPr/>
            <p:nvPr/>
          </p:nvSpPr>
          <p:spPr>
            <a:xfrm flipH="1">
              <a:off x="-2923729" y="2776680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16200000" flipH="1">
              <a:off x="-3220125" y="285850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0800000" flipH="1">
              <a:off x="-3108740" y="288806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Freeform 17"/>
          <p:cNvSpPr>
            <a:spLocks/>
          </p:cNvSpPr>
          <p:nvPr/>
        </p:nvSpPr>
        <p:spPr>
          <a:xfrm rot="20220557">
            <a:off x="725850" y="1440066"/>
            <a:ext cx="2468880" cy="8229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MUMIMO_TX"/>
          <p:cNvGrpSpPr/>
          <p:nvPr/>
        </p:nvGrpSpPr>
        <p:grpSpPr>
          <a:xfrm>
            <a:off x="190497" y="1927809"/>
            <a:ext cx="878206" cy="822960"/>
            <a:chOff x="1457774" y="4121948"/>
            <a:chExt cx="788206" cy="704533"/>
          </a:xfrm>
        </p:grpSpPr>
        <p:grpSp>
          <p:nvGrpSpPr>
            <p:cNvPr id="20" name="Group 19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Snip Same Side Corner Rectangle 25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22" name="Isosceles Triangle 21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RxA"/>
          <p:cNvGrpSpPr/>
          <p:nvPr/>
        </p:nvGrpSpPr>
        <p:grpSpPr>
          <a:xfrm>
            <a:off x="2919015" y="1230873"/>
            <a:ext cx="868852" cy="378217"/>
            <a:chOff x="-2722438" y="2155212"/>
            <a:chExt cx="868852" cy="378217"/>
          </a:xfrm>
        </p:grpSpPr>
        <p:sp>
          <p:nvSpPr>
            <p:cNvPr id="28" name="Rectangle 27"/>
            <p:cNvSpPr/>
            <p:nvPr/>
          </p:nvSpPr>
          <p:spPr>
            <a:xfrm flipH="1">
              <a:off x="-2507864" y="2155212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29" name="Snip Same Side Corner Rectangle 28"/>
            <p:cNvSpPr/>
            <p:nvPr/>
          </p:nvSpPr>
          <p:spPr>
            <a:xfrm rot="16200000" flipH="1">
              <a:off x="-2804260" y="223703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rot="10800000" flipH="1">
              <a:off x="-2692875" y="2266598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BadRx1"/>
          <p:cNvGrpSpPr/>
          <p:nvPr/>
        </p:nvGrpSpPr>
        <p:grpSpPr>
          <a:xfrm>
            <a:off x="3476451" y="1690280"/>
            <a:ext cx="868852" cy="378217"/>
            <a:chOff x="4267200" y="1840920"/>
            <a:chExt cx="868852" cy="378217"/>
          </a:xfrm>
        </p:grpSpPr>
        <p:sp>
          <p:nvSpPr>
            <p:cNvPr id="32" name="Rectangle 31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A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Snip Same Side Corner Rectangle 32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BadRx2"/>
          <p:cNvGrpSpPr/>
          <p:nvPr/>
        </p:nvGrpSpPr>
        <p:grpSpPr>
          <a:xfrm>
            <a:off x="3476451" y="2610090"/>
            <a:ext cx="868852" cy="378217"/>
            <a:chOff x="4267200" y="1840920"/>
            <a:chExt cx="868852" cy="378217"/>
          </a:xfrm>
        </p:grpSpPr>
        <p:sp>
          <p:nvSpPr>
            <p:cNvPr id="41" name="Rectangle 40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A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Snip Same Side Corner Rectangle 41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101" name="TL_Data_C"/>
          <p:cNvSpPr/>
          <p:nvPr/>
        </p:nvSpPr>
        <p:spPr>
          <a:xfrm>
            <a:off x="2208384" y="5652716"/>
            <a:ext cx="1828800" cy="182880"/>
          </a:xfrm>
          <a:prstGeom prst="trapezoid">
            <a:avLst/>
          </a:prstGeom>
          <a:solidFill>
            <a:srgbClr val="70AD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" name="TL_PilotC"/>
          <p:cNvSpPr/>
          <p:nvPr/>
        </p:nvSpPr>
        <p:spPr>
          <a:xfrm>
            <a:off x="692714" y="5652716"/>
            <a:ext cx="228600" cy="182880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6" name="TL_PilotB"/>
          <p:cNvSpPr/>
          <p:nvPr/>
        </p:nvSpPr>
        <p:spPr>
          <a:xfrm>
            <a:off x="692714" y="5229813"/>
            <a:ext cx="228600" cy="185061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7" name="TL_Data_B"/>
          <p:cNvSpPr/>
          <p:nvPr/>
        </p:nvSpPr>
        <p:spPr>
          <a:xfrm>
            <a:off x="2208384" y="5229813"/>
            <a:ext cx="1828800" cy="185061"/>
          </a:xfrm>
          <a:prstGeom prst="trapezoid">
            <a:avLst/>
          </a:prstGeom>
          <a:solidFill>
            <a:srgbClr val="CB0F1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8" name="TL_DataTx"/>
          <p:cNvSpPr/>
          <p:nvPr/>
        </p:nvSpPr>
        <p:spPr>
          <a:xfrm>
            <a:off x="2208385" y="4184333"/>
            <a:ext cx="1828800" cy="228600"/>
          </a:xfrm>
          <a:prstGeom prst="rect">
            <a:avLst/>
          </a:prstGeom>
          <a:gradFill flip="none" rotWithShape="1">
            <a:gsLst>
              <a:gs pos="34000">
                <a:srgbClr val="CB0F13"/>
              </a:gs>
              <a:gs pos="32000">
                <a:srgbClr val="C55A11"/>
              </a:gs>
              <a:gs pos="0">
                <a:srgbClr val="C55A11"/>
              </a:gs>
              <a:gs pos="67000">
                <a:srgbClr val="70AD47"/>
              </a:gs>
              <a:gs pos="65000">
                <a:srgbClr val="CB0F13"/>
              </a:gs>
              <a:gs pos="100000">
                <a:srgbClr val="70AD47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9" name="TL_CsitA"/>
          <p:cNvSpPr/>
          <p:nvPr/>
        </p:nvSpPr>
        <p:spPr>
          <a:xfrm>
            <a:off x="969972" y="4781677"/>
            <a:ext cx="365760" cy="182880"/>
          </a:xfrm>
          <a:prstGeom prst="trapezoid">
            <a:avLst/>
          </a:prstGeom>
          <a:solidFill>
            <a:srgbClr val="C55A11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A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L_CsitA" descr="Up:  CSIT A"/>
          <p:cNvSpPr/>
          <p:nvPr/>
        </p:nvSpPr>
        <p:spPr>
          <a:xfrm>
            <a:off x="969972" y="4230053"/>
            <a:ext cx="365760" cy="182880"/>
          </a:xfrm>
          <a:prstGeom prst="trapezoid">
            <a:avLst/>
          </a:prstGeom>
          <a:solidFill>
            <a:srgbClr val="C55A11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A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0" name="TL_CsitB"/>
          <p:cNvSpPr/>
          <p:nvPr/>
        </p:nvSpPr>
        <p:spPr>
          <a:xfrm>
            <a:off x="1387009" y="5209134"/>
            <a:ext cx="365760" cy="182880"/>
          </a:xfrm>
          <a:prstGeom prst="trapezoid">
            <a:avLst/>
          </a:prstGeom>
          <a:solidFill>
            <a:srgbClr val="CB0F13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B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4" name="TL_CsitB" descr="Down:  CSIT B"/>
          <p:cNvSpPr/>
          <p:nvPr/>
        </p:nvSpPr>
        <p:spPr>
          <a:xfrm>
            <a:off x="1387009" y="4230053"/>
            <a:ext cx="365760" cy="182880"/>
          </a:xfrm>
          <a:prstGeom prst="trapezoid">
            <a:avLst/>
          </a:prstGeom>
          <a:solidFill>
            <a:srgbClr val="CB0F13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B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1" name="TL_CsitC"/>
          <p:cNvSpPr/>
          <p:nvPr/>
        </p:nvSpPr>
        <p:spPr>
          <a:xfrm>
            <a:off x="1798890" y="5629856"/>
            <a:ext cx="365760" cy="182880"/>
          </a:xfrm>
          <a:prstGeom prst="trapezoid">
            <a:avLst/>
          </a:prstGeom>
          <a:solidFill>
            <a:srgbClr val="70AD47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C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7" name="TL_CsitC" descr="Down:  CSIT C"/>
          <p:cNvSpPr/>
          <p:nvPr/>
        </p:nvSpPr>
        <p:spPr>
          <a:xfrm>
            <a:off x="1798890" y="4230053"/>
            <a:ext cx="365760" cy="182880"/>
          </a:xfrm>
          <a:prstGeom prst="trapezoid">
            <a:avLst/>
          </a:prstGeom>
          <a:solidFill>
            <a:srgbClr val="70AD47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C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" name="TL_TxPilot"/>
          <p:cNvSpPr/>
          <p:nvPr/>
        </p:nvSpPr>
        <p:spPr>
          <a:xfrm>
            <a:off x="692714" y="4184333"/>
            <a:ext cx="228600" cy="228600"/>
          </a:xfrm>
          <a:prstGeom prst="rect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/>
          </a:bodyPr>
          <a:lstStyle/>
          <a:p>
            <a:pPr algn="ctr"/>
            <a:r>
              <a:rPr lang="en-US" sz="9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Pilots</a:t>
            </a:r>
            <a:endParaRPr lang="en-US" sz="1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5" name="TL_AckRxC"/>
          <p:cNvSpPr/>
          <p:nvPr/>
        </p:nvSpPr>
        <p:spPr>
          <a:xfrm>
            <a:off x="4420931" y="5629856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1" name="TL_AckRxC" descr="Down:  TL_AckRxC"/>
          <p:cNvSpPr/>
          <p:nvPr/>
        </p:nvSpPr>
        <p:spPr>
          <a:xfrm>
            <a:off x="4420931" y="4230053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4" name="TL_AckRxB"/>
          <p:cNvSpPr/>
          <p:nvPr/>
        </p:nvSpPr>
        <p:spPr>
          <a:xfrm>
            <a:off x="4247988" y="5209134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0" name="TL_AckRxB" descr="Down:  TL_AckRxB"/>
          <p:cNvSpPr/>
          <p:nvPr/>
        </p:nvSpPr>
        <p:spPr>
          <a:xfrm>
            <a:off x="4247988" y="4230053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3" name="TL_AckRxA"/>
          <p:cNvSpPr/>
          <p:nvPr/>
        </p:nvSpPr>
        <p:spPr>
          <a:xfrm>
            <a:off x="4075045" y="4781677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9" name="TL_AckRxA" descr="Down:  TL_AckRxA"/>
          <p:cNvSpPr/>
          <p:nvPr/>
        </p:nvSpPr>
        <p:spPr>
          <a:xfrm>
            <a:off x="4075045" y="4230053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TL_Ack_C"/>
          <p:cNvSpPr/>
          <p:nvPr/>
        </p:nvSpPr>
        <p:spPr>
          <a:xfrm>
            <a:off x="4420931" y="5606996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" name="TL_Ack_B"/>
          <p:cNvSpPr/>
          <p:nvPr/>
        </p:nvSpPr>
        <p:spPr>
          <a:xfrm>
            <a:off x="4247988" y="5186274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6" name="TL_Ack_A"/>
          <p:cNvSpPr/>
          <p:nvPr/>
        </p:nvSpPr>
        <p:spPr>
          <a:xfrm>
            <a:off x="4075045" y="4758817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7" name="TL_Data_A"/>
          <p:cNvSpPr/>
          <p:nvPr/>
        </p:nvSpPr>
        <p:spPr>
          <a:xfrm>
            <a:off x="2208384" y="4804537"/>
            <a:ext cx="1828800" cy="182880"/>
          </a:xfrm>
          <a:prstGeom prst="trapezoid">
            <a:avLst/>
          </a:prstGeom>
          <a:solidFill>
            <a:srgbClr val="C55A1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64" name="TL_GrpSlide"/>
          <p:cNvGrpSpPr/>
          <p:nvPr/>
        </p:nvGrpSpPr>
        <p:grpSpPr>
          <a:xfrm>
            <a:off x="2208207" y="4184387"/>
            <a:ext cx="2349707" cy="1651263"/>
            <a:chOff x="3390900" y="904115"/>
            <a:chExt cx="2349707" cy="1651263"/>
          </a:xfrm>
        </p:grpSpPr>
        <p:sp>
          <p:nvSpPr>
            <p:cNvPr id="165" name="TL_Data_C"/>
            <p:cNvSpPr/>
            <p:nvPr/>
          </p:nvSpPr>
          <p:spPr>
            <a:xfrm>
              <a:off x="3390900" y="2372498"/>
              <a:ext cx="1828800" cy="182880"/>
            </a:xfrm>
            <a:prstGeom prst="trapezoid">
              <a:avLst/>
            </a:prstGeom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77500" lnSpcReduction="20000"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6" name="TL_Data_B"/>
            <p:cNvSpPr/>
            <p:nvPr/>
          </p:nvSpPr>
          <p:spPr>
            <a:xfrm>
              <a:off x="3390900" y="1949595"/>
              <a:ext cx="1828800" cy="185061"/>
            </a:xfrm>
            <a:prstGeom prst="trapezoid">
              <a:avLst/>
            </a:prstGeom>
            <a:solidFill>
              <a:srgbClr val="CB0F1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77500" lnSpcReduction="20000"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7" name="TL_DataTx"/>
            <p:cNvSpPr/>
            <p:nvPr/>
          </p:nvSpPr>
          <p:spPr>
            <a:xfrm>
              <a:off x="3390901" y="904115"/>
              <a:ext cx="1828800" cy="228600"/>
            </a:xfrm>
            <a:prstGeom prst="rect">
              <a:avLst/>
            </a:prstGeom>
            <a:gradFill flip="none" rotWithShape="1">
              <a:gsLst>
                <a:gs pos="34000">
                  <a:srgbClr val="CB0F13"/>
                </a:gs>
                <a:gs pos="32000">
                  <a:srgbClr val="C55A11"/>
                </a:gs>
                <a:gs pos="0">
                  <a:srgbClr val="C55A11"/>
                </a:gs>
                <a:gs pos="67000">
                  <a:srgbClr val="70AD47"/>
                </a:gs>
                <a:gs pos="65000">
                  <a:srgbClr val="CB0F13"/>
                </a:gs>
                <a:gs pos="100000">
                  <a:srgbClr val="70AD47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Data</a:t>
              </a:r>
              <a:endParaRPr lang="en-US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8" name="TL_AckRxC" descr="Down:  TL_AckRxC"/>
            <p:cNvSpPr/>
            <p:nvPr/>
          </p:nvSpPr>
          <p:spPr>
            <a:xfrm>
              <a:off x="5603424" y="949440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9" name="TL_AckRxB" descr="Down:  TL_AckRxB"/>
            <p:cNvSpPr/>
            <p:nvPr/>
          </p:nvSpPr>
          <p:spPr>
            <a:xfrm>
              <a:off x="5430514" y="949456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3" name="TL_AckRxA" descr="Down:  TL_AckRxA"/>
            <p:cNvSpPr/>
            <p:nvPr/>
          </p:nvSpPr>
          <p:spPr>
            <a:xfrm>
              <a:off x="5257604" y="950556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4" name="TL_Ack_C"/>
            <p:cNvSpPr/>
            <p:nvPr/>
          </p:nvSpPr>
          <p:spPr>
            <a:xfrm>
              <a:off x="5603447" y="2326778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600" dirty="0" err="1" smtClean="0"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ack</a:t>
              </a:r>
              <a:endParaRPr lang="en-US" sz="6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5" name="TL_Ack_B"/>
            <p:cNvSpPr/>
            <p:nvPr/>
          </p:nvSpPr>
          <p:spPr>
            <a:xfrm>
              <a:off x="5430504" y="1906056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600" dirty="0" err="1" smtClean="0"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ack</a:t>
              </a:r>
              <a:endParaRPr lang="en-US" sz="6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6" name="TL_Ack_A"/>
            <p:cNvSpPr/>
            <p:nvPr/>
          </p:nvSpPr>
          <p:spPr>
            <a:xfrm>
              <a:off x="5257561" y="1478599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600" dirty="0" err="1" smtClean="0"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ack</a:t>
              </a:r>
              <a:endParaRPr lang="en-US" sz="600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7" name="TL_Data_A"/>
            <p:cNvSpPr/>
            <p:nvPr/>
          </p:nvSpPr>
          <p:spPr>
            <a:xfrm>
              <a:off x="3390900" y="1524319"/>
              <a:ext cx="1828800" cy="182880"/>
            </a:xfrm>
            <a:prstGeom prst="trapezoid">
              <a:avLst/>
            </a:prstGeom>
            <a:solidFill>
              <a:srgbClr val="C55A1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77500" lnSpcReduction="20000"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8" name="CoverBox"/>
          <p:cNvSpPr/>
          <p:nvPr/>
        </p:nvSpPr>
        <p:spPr>
          <a:xfrm>
            <a:off x="2186092" y="4171392"/>
            <a:ext cx="2437331" cy="165870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Tl_PilotA"/>
          <p:cNvSpPr/>
          <p:nvPr/>
        </p:nvSpPr>
        <p:spPr>
          <a:xfrm>
            <a:off x="692714" y="4801340"/>
            <a:ext cx="228600" cy="186077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4" name="TL_RxC"/>
          <p:cNvGrpSpPr/>
          <p:nvPr/>
        </p:nvGrpSpPr>
        <p:grpSpPr>
          <a:xfrm>
            <a:off x="98637" y="5715000"/>
            <a:ext cx="548640" cy="228600"/>
            <a:chOff x="2329260" y="5806043"/>
            <a:chExt cx="868853" cy="378217"/>
          </a:xfrm>
        </p:grpSpPr>
        <p:sp>
          <p:nvSpPr>
            <p:cNvPr id="125" name="Rectangle 124"/>
            <p:cNvSpPr/>
            <p:nvPr/>
          </p:nvSpPr>
          <p:spPr>
            <a:xfrm>
              <a:off x="2329260" y="5806043"/>
              <a:ext cx="654278" cy="3782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Snip Same Side Corner Rectangle 125"/>
            <p:cNvSpPr/>
            <p:nvPr/>
          </p:nvSpPr>
          <p:spPr>
            <a:xfrm rot="5400000">
              <a:off x="2901717" y="5887865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/>
          </p:nvSpPr>
          <p:spPr>
            <a:xfrm rot="10800000">
              <a:off x="3013101" y="591742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TL_RxB"/>
          <p:cNvGrpSpPr/>
          <p:nvPr/>
        </p:nvGrpSpPr>
        <p:grpSpPr>
          <a:xfrm>
            <a:off x="98637" y="5296055"/>
            <a:ext cx="548640" cy="228600"/>
            <a:chOff x="2555487" y="4886234"/>
            <a:chExt cx="868853" cy="378217"/>
          </a:xfrm>
        </p:grpSpPr>
        <p:sp>
          <p:nvSpPr>
            <p:cNvPr id="129" name="Rectangle 128"/>
            <p:cNvSpPr/>
            <p:nvPr/>
          </p:nvSpPr>
          <p:spPr>
            <a:xfrm>
              <a:off x="2555487" y="4886234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Snip Same Side Corner Rectangle 129"/>
            <p:cNvSpPr/>
            <p:nvPr/>
          </p:nvSpPr>
          <p:spPr>
            <a:xfrm rot="5400000">
              <a:off x="3127944" y="496805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/>
          </p:nvSpPr>
          <p:spPr>
            <a:xfrm rot="10800000">
              <a:off x="3239328" y="4997620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2" name="TL_RxA"/>
          <p:cNvGrpSpPr/>
          <p:nvPr/>
        </p:nvGrpSpPr>
        <p:grpSpPr>
          <a:xfrm>
            <a:off x="98637" y="4877111"/>
            <a:ext cx="548640" cy="228600"/>
            <a:chOff x="2329260" y="3966424"/>
            <a:chExt cx="868853" cy="378217"/>
          </a:xfrm>
        </p:grpSpPr>
        <p:sp>
          <p:nvSpPr>
            <p:cNvPr id="133" name="Rectangle 132"/>
            <p:cNvSpPr/>
            <p:nvPr/>
          </p:nvSpPr>
          <p:spPr>
            <a:xfrm>
              <a:off x="2329260" y="3966424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34" name="Snip Same Side Corner Rectangle 133"/>
            <p:cNvSpPr/>
            <p:nvPr/>
          </p:nvSpPr>
          <p:spPr>
            <a:xfrm rot="5400000">
              <a:off x="2901717" y="40482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/>
          </p:nvSpPr>
          <p:spPr>
            <a:xfrm rot="10800000">
              <a:off x="3013101" y="4077810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6" name="TL_MUMIMO_TX"/>
          <p:cNvGrpSpPr/>
          <p:nvPr/>
        </p:nvGrpSpPr>
        <p:grpSpPr>
          <a:xfrm>
            <a:off x="98637" y="4138127"/>
            <a:ext cx="548640" cy="548640"/>
            <a:chOff x="1457774" y="4121948"/>
            <a:chExt cx="788206" cy="704533"/>
          </a:xfrm>
        </p:grpSpPr>
        <p:grpSp>
          <p:nvGrpSpPr>
            <p:cNvPr id="137" name="Group 136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Snip Same Side Corner Rectangle 142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139" name="Isosceles Triangle 138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1455270" y="3733798"/>
            <a:ext cx="1870364" cy="42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400" dirty="0" smtClean="0"/>
              <a:t>TX Timeline</a:t>
            </a:r>
            <a:endParaRPr lang="en-US" sz="2400" dirty="0"/>
          </a:p>
        </p:txBody>
      </p:sp>
      <p:sp>
        <p:nvSpPr>
          <p:cNvPr id="176" name="Right Brace 175"/>
          <p:cNvSpPr/>
          <p:nvPr/>
        </p:nvSpPr>
        <p:spPr>
          <a:xfrm rot="5400000">
            <a:off x="1400958" y="5368067"/>
            <a:ext cx="224438" cy="1231432"/>
          </a:xfrm>
          <a:prstGeom prst="rightBrace">
            <a:avLst>
              <a:gd name="adj1" fmla="val 18961"/>
              <a:gd name="adj2" fmla="val 53874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Right Brace 176"/>
          <p:cNvSpPr/>
          <p:nvPr/>
        </p:nvSpPr>
        <p:spPr>
          <a:xfrm rot="5400000">
            <a:off x="3019748" y="5110371"/>
            <a:ext cx="224438" cy="1746825"/>
          </a:xfrm>
          <a:prstGeom prst="rightBrace">
            <a:avLst>
              <a:gd name="adj1" fmla="val 18961"/>
              <a:gd name="adj2" fmla="val 53874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2" name="Arc 181"/>
          <p:cNvSpPr/>
          <p:nvPr/>
        </p:nvSpPr>
        <p:spPr>
          <a:xfrm rot="10800000">
            <a:off x="1513934" y="5958130"/>
            <a:ext cx="1525716" cy="677555"/>
          </a:xfrm>
          <a:prstGeom prst="arc">
            <a:avLst>
              <a:gd name="adj1" fmla="val 10819074"/>
              <a:gd name="adj2" fmla="val 0"/>
            </a:avLst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9972" y="4758817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TL_CSI_A"/>
          <p:cNvSpPr/>
          <p:nvPr/>
        </p:nvSpPr>
        <p:spPr>
          <a:xfrm>
            <a:off x="969972" y="4758817"/>
            <a:ext cx="365760" cy="228600"/>
          </a:xfrm>
          <a:prstGeom prst="rect">
            <a:avLst/>
          </a:prstGeom>
          <a:solidFill>
            <a:srgbClr val="C55A11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387009" y="5186274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798890" y="5606996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L_CSI_C"/>
          <p:cNvSpPr/>
          <p:nvPr/>
        </p:nvSpPr>
        <p:spPr>
          <a:xfrm>
            <a:off x="1798890" y="5606996"/>
            <a:ext cx="365760" cy="228600"/>
          </a:xfrm>
          <a:prstGeom prst="rect">
            <a:avLst/>
          </a:prstGeom>
          <a:solidFill>
            <a:srgbClr val="70AD47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5" name="TL_CSI_B"/>
          <p:cNvSpPr/>
          <p:nvPr/>
        </p:nvSpPr>
        <p:spPr>
          <a:xfrm>
            <a:off x="1387009" y="5186274"/>
            <a:ext cx="365760" cy="228600"/>
          </a:xfrm>
          <a:prstGeom prst="rect">
            <a:avLst/>
          </a:prstGeom>
          <a:solidFill>
            <a:srgbClr val="CB0F13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9" name="TL_CsitX1" descr="Up:  TL_CsitA"/>
          <p:cNvSpPr/>
          <p:nvPr/>
        </p:nvSpPr>
        <p:spPr>
          <a:xfrm>
            <a:off x="3050055" y="4222345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F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0" name="TL_CsitX1" descr="Up:  TL_CsitA"/>
          <p:cNvSpPr/>
          <p:nvPr/>
        </p:nvSpPr>
        <p:spPr>
          <a:xfrm>
            <a:off x="2211863" y="4222345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D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1" name="TL_CsitX1" descr="Up:  TL_CsitA"/>
          <p:cNvSpPr/>
          <p:nvPr/>
        </p:nvSpPr>
        <p:spPr>
          <a:xfrm>
            <a:off x="2630959" y="4222345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E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L_CsitX1" descr="Up:  TL_CsitA"/>
          <p:cNvSpPr/>
          <p:nvPr/>
        </p:nvSpPr>
        <p:spPr>
          <a:xfrm>
            <a:off x="4307343" y="4222345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X</a:t>
            </a:r>
            <a:endParaRPr lang="en-US" sz="28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3" name="TL_CSIT..." descr="Up:  TL_CsitA"/>
          <p:cNvSpPr/>
          <p:nvPr/>
        </p:nvSpPr>
        <p:spPr>
          <a:xfrm>
            <a:off x="3498850" y="4222345"/>
            <a:ext cx="731520" cy="182880"/>
          </a:xfrm>
          <a:custGeom>
            <a:avLst/>
            <a:gdLst>
              <a:gd name="connsiteX0" fmla="*/ 367061 w 654720"/>
              <a:gd name="connsiteY0" fmla="*/ 0 h 182880"/>
              <a:gd name="connsiteX1" fmla="*/ 609000 w 654720"/>
              <a:gd name="connsiteY1" fmla="*/ 0 h 182880"/>
              <a:gd name="connsiteX2" fmla="*/ 654720 w 654720"/>
              <a:gd name="connsiteY2" fmla="*/ 182880 h 182880"/>
              <a:gd name="connsiteX3" fmla="*/ 433623 w 654720"/>
              <a:gd name="connsiteY3" fmla="*/ 182880 h 182880"/>
              <a:gd name="connsiteX4" fmla="*/ 326044 w 654720"/>
              <a:gd name="connsiteY4" fmla="*/ 0 h 182880"/>
              <a:gd name="connsiteX5" fmla="*/ 345824 w 654720"/>
              <a:gd name="connsiteY5" fmla="*/ 0 h 182880"/>
              <a:gd name="connsiteX6" fmla="*/ 412387 w 654720"/>
              <a:gd name="connsiteY6" fmla="*/ 182880 h 182880"/>
              <a:gd name="connsiteX7" fmla="*/ 392607 w 654720"/>
              <a:gd name="connsiteY7" fmla="*/ 182880 h 182880"/>
              <a:gd name="connsiteX8" fmla="*/ 284331 w 654720"/>
              <a:gd name="connsiteY8" fmla="*/ 0 h 182880"/>
              <a:gd name="connsiteX9" fmla="*/ 303828 w 654720"/>
              <a:gd name="connsiteY9" fmla="*/ 0 h 182880"/>
              <a:gd name="connsiteX10" fmla="*/ 370391 w 654720"/>
              <a:gd name="connsiteY10" fmla="*/ 182880 h 182880"/>
              <a:gd name="connsiteX11" fmla="*/ 350894 w 654720"/>
              <a:gd name="connsiteY11" fmla="*/ 182880 h 182880"/>
              <a:gd name="connsiteX12" fmla="*/ 242334 w 654720"/>
              <a:gd name="connsiteY12" fmla="*/ 0 h 182880"/>
              <a:gd name="connsiteX13" fmla="*/ 262115 w 654720"/>
              <a:gd name="connsiteY13" fmla="*/ 0 h 182880"/>
              <a:gd name="connsiteX14" fmla="*/ 328677 w 654720"/>
              <a:gd name="connsiteY14" fmla="*/ 182880 h 182880"/>
              <a:gd name="connsiteX15" fmla="*/ 308897 w 654720"/>
              <a:gd name="connsiteY15" fmla="*/ 182880 h 182880"/>
              <a:gd name="connsiteX16" fmla="*/ 45720 w 654720"/>
              <a:gd name="connsiteY16" fmla="*/ 0 h 182880"/>
              <a:gd name="connsiteX17" fmla="*/ 221098 w 654720"/>
              <a:gd name="connsiteY17" fmla="*/ 0 h 182880"/>
              <a:gd name="connsiteX18" fmla="*/ 287661 w 654720"/>
              <a:gd name="connsiteY18" fmla="*/ 182880 h 182880"/>
              <a:gd name="connsiteX19" fmla="*/ 0 w 654720"/>
              <a:gd name="connsiteY19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4720" h="182880">
                <a:moveTo>
                  <a:pt x="367061" y="0"/>
                </a:moveTo>
                <a:lnTo>
                  <a:pt x="609000" y="0"/>
                </a:lnTo>
                <a:lnTo>
                  <a:pt x="654720" y="182880"/>
                </a:lnTo>
                <a:lnTo>
                  <a:pt x="433623" y="182880"/>
                </a:lnTo>
                <a:close/>
                <a:moveTo>
                  <a:pt x="326044" y="0"/>
                </a:moveTo>
                <a:lnTo>
                  <a:pt x="345824" y="0"/>
                </a:lnTo>
                <a:lnTo>
                  <a:pt x="412387" y="182880"/>
                </a:lnTo>
                <a:lnTo>
                  <a:pt x="392607" y="182880"/>
                </a:lnTo>
                <a:close/>
                <a:moveTo>
                  <a:pt x="284331" y="0"/>
                </a:moveTo>
                <a:lnTo>
                  <a:pt x="303828" y="0"/>
                </a:lnTo>
                <a:lnTo>
                  <a:pt x="370391" y="182880"/>
                </a:lnTo>
                <a:lnTo>
                  <a:pt x="350894" y="182880"/>
                </a:lnTo>
                <a:close/>
                <a:moveTo>
                  <a:pt x="242334" y="0"/>
                </a:moveTo>
                <a:lnTo>
                  <a:pt x="262115" y="0"/>
                </a:lnTo>
                <a:lnTo>
                  <a:pt x="328677" y="182880"/>
                </a:lnTo>
                <a:lnTo>
                  <a:pt x="308897" y="182880"/>
                </a:lnTo>
                <a:close/>
                <a:moveTo>
                  <a:pt x="45720" y="0"/>
                </a:moveTo>
                <a:lnTo>
                  <a:pt x="221098" y="0"/>
                </a:lnTo>
                <a:lnTo>
                  <a:pt x="287661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dirty="0" smtClean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…</a:t>
            </a:r>
            <a:endParaRPr lang="en-US" sz="9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806214" y="1105422"/>
            <a:ext cx="4257551" cy="510396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u="sng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 MU-MIMO Tradeoff</a:t>
            </a:r>
            <a:r>
              <a:rPr lang="en-US" sz="1000" b="1" u="sng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Channel </a:t>
            </a:r>
            <a:r>
              <a:rPr lang="en-US" sz="2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Sounding 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Overhead</a:t>
            </a:r>
          </a:p>
          <a:p>
            <a:pPr marL="684213" lvl="1" indent="-2270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Scales with </a:t>
            </a:r>
            <a:r>
              <a:rPr lang="en-US" sz="16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#</a:t>
            </a:r>
            <a:r>
              <a:rPr lang="en-US" sz="1600" dirty="0" err="1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Tx</a:t>
            </a:r>
            <a:r>
              <a:rPr lang="en-US" sz="16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/Rx Antennas “</a:t>
            </a:r>
            <a:r>
              <a:rPr lang="en-US" sz="1600" b="1" i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Mode</a:t>
            </a:r>
            <a:r>
              <a:rPr lang="en-US" sz="16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”</a:t>
            </a:r>
            <a:endParaRPr lang="en-US" sz="1600" b="1" i="1" dirty="0" smtClean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684213" lvl="1" indent="-2270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802.11ac: </a:t>
            </a:r>
            <a:r>
              <a:rPr lang="en-US" sz="16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1.6-329kb/user (base rate)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MU-MIMO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protocols must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efficiently amortize feedback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overhead</a:t>
            </a:r>
            <a:endParaRPr lang="en-US" sz="2000" dirty="0" smtClean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MAC-layer Decisions 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– User Selection</a:t>
            </a:r>
          </a:p>
          <a:p>
            <a:pPr marL="684213" lvl="1" indent="-227013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Full characteristics of associated user set only known after sounding - </a:t>
            </a:r>
            <a:r>
              <a:rPr lang="en-US" sz="14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[16], [17], [18]</a:t>
            </a:r>
          </a:p>
          <a:p>
            <a:pPr marL="684213" lvl="1" indent="-227013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(Per-user overhead) x (# Associated users) =&gt; Post-sounding methods unfeasible</a:t>
            </a:r>
          </a:p>
          <a:p>
            <a:pPr marL="684213" lvl="1" indent="-227013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Pre-sounding method is required!</a:t>
            </a:r>
            <a:endParaRPr lang="en-US" sz="2000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PUMA: P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re-sounding 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ser and 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ode Selection 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lgorithm</a:t>
            </a:r>
          </a:p>
          <a:p>
            <a:pPr marL="687388" lvl="1" indent="-2301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MAC-Layer Decisions using only information available before sounding</a:t>
            </a:r>
          </a:p>
          <a:p>
            <a:pPr lvl="1">
              <a:lnSpc>
                <a:spcPts val="2000"/>
              </a:lnSpc>
            </a:pPr>
            <a:endParaRPr lang="en-US" sz="1800" dirty="0" smtClean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cxnSp>
        <p:nvCxnSpPr>
          <p:cNvPr id="121" name="TL_RxA"/>
          <p:cNvCxnSpPr/>
          <p:nvPr/>
        </p:nvCxnSpPr>
        <p:spPr>
          <a:xfrm>
            <a:off x="641798" y="4987417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TL_RxB"/>
          <p:cNvCxnSpPr/>
          <p:nvPr/>
        </p:nvCxnSpPr>
        <p:spPr>
          <a:xfrm flipV="1">
            <a:off x="641798" y="5414874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TL_RxC"/>
          <p:cNvCxnSpPr/>
          <p:nvPr/>
        </p:nvCxnSpPr>
        <p:spPr>
          <a:xfrm>
            <a:off x="641798" y="5835596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TL_TX"/>
          <p:cNvCxnSpPr/>
          <p:nvPr/>
        </p:nvCxnSpPr>
        <p:spPr>
          <a:xfrm flipV="1">
            <a:off x="641798" y="4412933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 rot="3414428">
            <a:off x="405858" y="4219992"/>
            <a:ext cx="2094982" cy="1727089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5" name="Cross 154"/>
          <p:cNvSpPr/>
          <p:nvPr/>
        </p:nvSpPr>
        <p:spPr>
          <a:xfrm rot="2700000">
            <a:off x="2487235" y="4648767"/>
            <a:ext cx="1280160" cy="1280160"/>
          </a:xfrm>
          <a:prstGeom prst="plus">
            <a:avLst>
              <a:gd name="adj" fmla="val 4370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325634" y="1662215"/>
            <a:ext cx="1059337" cy="4503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388750" y="2591999"/>
            <a:ext cx="1059337" cy="4503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Ant3A"/>
          <p:cNvGrpSpPr>
            <a:grpSpLocks noChangeAspect="1"/>
          </p:cNvGrpSpPr>
          <p:nvPr/>
        </p:nvGrpSpPr>
        <p:grpSpPr>
          <a:xfrm>
            <a:off x="941014" y="4602759"/>
            <a:ext cx="457200" cy="133241"/>
            <a:chOff x="533400" y="-700831"/>
            <a:chExt cx="533399" cy="155447"/>
          </a:xfrm>
        </p:grpSpPr>
        <p:sp>
          <p:nvSpPr>
            <p:cNvPr id="170" name="Isosceles Triangle 169"/>
            <p:cNvSpPr/>
            <p:nvPr/>
          </p:nvSpPr>
          <p:spPr>
            <a:xfrm rot="10800000">
              <a:off x="725770" y="-700831"/>
              <a:ext cx="148658" cy="155447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1" name="Isosceles Triangle 170"/>
            <p:cNvSpPr/>
            <p:nvPr/>
          </p:nvSpPr>
          <p:spPr>
            <a:xfrm rot="10800000">
              <a:off x="918141" y="-700831"/>
              <a:ext cx="148658" cy="155447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72" name="Isosceles Triangle 171"/>
            <p:cNvSpPr/>
            <p:nvPr/>
          </p:nvSpPr>
          <p:spPr>
            <a:xfrm rot="10800000">
              <a:off x="533400" y="-700831"/>
              <a:ext cx="148658" cy="155447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73" name="Ant3b"/>
          <p:cNvGrpSpPr>
            <a:grpSpLocks noChangeAspect="1"/>
          </p:cNvGrpSpPr>
          <p:nvPr/>
        </p:nvGrpSpPr>
        <p:grpSpPr>
          <a:xfrm>
            <a:off x="1356274" y="5042230"/>
            <a:ext cx="457200" cy="133241"/>
            <a:chOff x="533400" y="-700831"/>
            <a:chExt cx="533399" cy="155447"/>
          </a:xfrm>
        </p:grpSpPr>
        <p:sp>
          <p:nvSpPr>
            <p:cNvPr id="174" name="Isosceles Triangle 173"/>
            <p:cNvSpPr/>
            <p:nvPr/>
          </p:nvSpPr>
          <p:spPr>
            <a:xfrm rot="10800000">
              <a:off x="725770" y="-700831"/>
              <a:ext cx="148658" cy="155447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8" name="Isosceles Triangle 187"/>
            <p:cNvSpPr/>
            <p:nvPr/>
          </p:nvSpPr>
          <p:spPr>
            <a:xfrm rot="10800000">
              <a:off x="918141" y="-700831"/>
              <a:ext cx="148658" cy="155447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89" name="Isosceles Triangle 188"/>
            <p:cNvSpPr/>
            <p:nvPr/>
          </p:nvSpPr>
          <p:spPr>
            <a:xfrm rot="10800000">
              <a:off x="533400" y="-700831"/>
              <a:ext cx="148658" cy="155447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Ant3C"/>
          <p:cNvGrpSpPr>
            <a:grpSpLocks noChangeAspect="1"/>
          </p:cNvGrpSpPr>
          <p:nvPr/>
        </p:nvGrpSpPr>
        <p:grpSpPr>
          <a:xfrm>
            <a:off x="1765126" y="5461348"/>
            <a:ext cx="457200" cy="133241"/>
            <a:chOff x="533400" y="-700831"/>
            <a:chExt cx="533399" cy="155447"/>
          </a:xfrm>
        </p:grpSpPr>
        <p:sp>
          <p:nvSpPr>
            <p:cNvPr id="191" name="Isosceles Triangle 190"/>
            <p:cNvSpPr/>
            <p:nvPr/>
          </p:nvSpPr>
          <p:spPr>
            <a:xfrm rot="10800000">
              <a:off x="725770" y="-700831"/>
              <a:ext cx="148658" cy="155447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2" name="Isosceles Triangle 191"/>
            <p:cNvSpPr/>
            <p:nvPr/>
          </p:nvSpPr>
          <p:spPr>
            <a:xfrm rot="10800000">
              <a:off x="918141" y="-700831"/>
              <a:ext cx="148658" cy="155447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93" name="Isosceles Triangle 192"/>
            <p:cNvSpPr/>
            <p:nvPr/>
          </p:nvSpPr>
          <p:spPr>
            <a:xfrm rot="10800000">
              <a:off x="533400" y="-700831"/>
              <a:ext cx="148658" cy="155447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96" name="Ant1A"/>
          <p:cNvSpPr/>
          <p:nvPr/>
        </p:nvSpPr>
        <p:spPr>
          <a:xfrm rot="10800000">
            <a:off x="809838" y="4805168"/>
            <a:ext cx="127421" cy="133241"/>
          </a:xfrm>
          <a:prstGeom prst="triangl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8" name="Ant1B"/>
          <p:cNvSpPr/>
          <p:nvPr/>
        </p:nvSpPr>
        <p:spPr>
          <a:xfrm rot="10800000">
            <a:off x="1237966" y="5226855"/>
            <a:ext cx="127421" cy="133241"/>
          </a:xfrm>
          <a:prstGeom prst="triangl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9" name="Ant1C"/>
          <p:cNvSpPr/>
          <p:nvPr/>
        </p:nvSpPr>
        <p:spPr>
          <a:xfrm rot="10800000">
            <a:off x="1663874" y="5632907"/>
            <a:ext cx="127421" cy="133241"/>
          </a:xfrm>
          <a:prstGeom prst="triangl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667512" y="3992880"/>
            <a:ext cx="0" cy="210312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-15359" y="3184997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PUMA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2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4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0023999 0.000000000" pathEditMode="relative" ptsTypes="">
                                      <p:cBhvr>
                                        <p:cTn id="133" dur="6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38" grpId="0" animBg="1"/>
      <p:bldP spid="38" grpId="1" animBg="1"/>
      <p:bldP spid="176" grpId="0" animBg="1"/>
      <p:bldP spid="176" grpId="1" animBg="1"/>
      <p:bldP spid="177" grpId="0" animBg="1"/>
      <p:bldP spid="177" grpId="1" animBg="1"/>
      <p:bldP spid="182" grpId="0" animBg="1"/>
      <p:bldP spid="182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63" grpId="0" animBg="1"/>
      <p:bldP spid="163" grpId="1" animBg="1"/>
      <p:bldP spid="175" grpId="0" animBg="1"/>
      <p:bldP spid="175" grpId="1" animBg="1"/>
      <p:bldP spid="155" grpId="0" animBg="1"/>
      <p:bldP spid="155" grpId="1" animBg="1"/>
      <p:bldP spid="196" grpId="0" animBg="1"/>
      <p:bldP spid="196" grpId="1" animBg="1"/>
      <p:bldP spid="198" grpId="0" animBg="1"/>
      <p:bldP spid="198" grpId="1" animBg="1"/>
      <p:bldP spid="199" grpId="0" animBg="1"/>
      <p:bldP spid="199" grpId="1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1066-33BB-4B7A-9919-20C52CD028B4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1704975" y="762000"/>
          <a:ext cx="573405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EFB3FBE2-7C61-41E9-BA33-DEA6D94F9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>
                                            <p:graphicEl>
                                              <a:dgm id="{EFB3FBE2-7C61-41E9-BA33-DEA6D94F9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2D3B6E71-E516-4220-B57F-218B4415E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>
                                            <p:graphicEl>
                                              <a:dgm id="{2D3B6E71-E516-4220-B57F-218B4415E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42584784-77F5-4704-992C-EA7200964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>
                                            <p:graphicEl>
                                              <a:dgm id="{42584784-77F5-4704-992C-EA7200964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8CB54644-ABDA-42BC-BCE9-E972D82F1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>
                                            <p:graphicEl>
                                              <a:dgm id="{8CB54644-ABDA-42BC-BCE9-E972D82F1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5ACB7FB9-037E-4DDC-BD16-8E3ED06D1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>
                                            <p:graphicEl>
                                              <a:dgm id="{5ACB7FB9-037E-4DDC-BD16-8E3ED06D1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FD9F59C1-3BEA-4EB9-9D4B-85FFEC5D5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>
                                            <p:graphicEl>
                                              <a:dgm id="{FD9F59C1-3BEA-4EB9-9D4B-85FFEC5D5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KER2"/>
          <p:cNvSpPr/>
          <p:nvPr/>
        </p:nvSpPr>
        <p:spPr>
          <a:xfrm>
            <a:off x="1179195" y="876690"/>
            <a:ext cx="6785610" cy="1765925"/>
          </a:xfrm>
          <a:prstGeom prst="rect">
            <a:avLst/>
          </a:prstGeom>
          <a:gradFill flip="none" rotWithShape="1">
            <a:gsLst>
              <a:gs pos="0">
                <a:srgbClr val="A568D2">
                  <a:alpha val="32000"/>
                </a:srgbClr>
              </a:gs>
              <a:gs pos="22000">
                <a:srgbClr val="7030A0">
                  <a:alpha val="32000"/>
                </a:srgbClr>
              </a:gs>
              <a:gs pos="100000">
                <a:srgbClr val="C9A6E4">
                  <a:alpha val="32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1066-33BB-4B7A-9919-20C52CD028B4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1704975" y="762000"/>
          <a:ext cx="573405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8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Pre-Sounding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3825"/>
            <a:ext cx="4131174" cy="55076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System State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Max available </a:t>
            </a:r>
            <a:r>
              <a:rPr lang="en-US" dirty="0" err="1" smtClean="0">
                <a:solidFill>
                  <a:srgbClr val="002060"/>
                </a:solidFill>
              </a:rPr>
              <a:t>Tx</a:t>
            </a:r>
            <a:r>
              <a:rPr lang="en-US" dirty="0" smtClean="0">
                <a:solidFill>
                  <a:srgbClr val="002060"/>
                </a:solidFill>
              </a:rPr>
              <a:t> Antennas (M)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Total number of associated users and receive antennas (K)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Queue State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Available packets to transmit per client (backlog)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Link State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Per-user Omnidirectional SNR gathered </a:t>
            </a:r>
            <a:r>
              <a:rPr lang="en-US" dirty="0">
                <a:solidFill>
                  <a:srgbClr val="002060"/>
                </a:solidFill>
              </a:rPr>
              <a:t>from periodic beacon messages and updated from received </a:t>
            </a:r>
            <a:r>
              <a:rPr lang="en-US" dirty="0" smtClean="0">
                <a:solidFill>
                  <a:srgbClr val="002060"/>
                </a:solidFill>
              </a:rPr>
              <a:t>packets 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42A9-8713-49B8-B275-282B96E7B78F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8026" y="663824"/>
            <a:ext cx="4435974" cy="5507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more antennas results in increased data transmission and sounding overhead.</a:t>
            </a:r>
          </a:p>
          <a:p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backlog results in increased packet aggregation (b) further amortizing sounding overhead.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 SNR used to estimate per-user achievable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datarate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Metric need not be instantaneous.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2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/>
              <a:t>Predicting User Specific MU-MIMO </a:t>
            </a:r>
            <a:r>
              <a:rPr lang="en-US" dirty="0" err="1"/>
              <a:t>Datarate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7448550" cy="53461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Full CSI Knowledge, Post-sounding method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  <a:p>
            <a:r>
              <a:rPr lang="en-US" dirty="0" smtClean="0">
                <a:solidFill>
                  <a:srgbClr val="002060"/>
                </a:solidFill>
              </a:rPr>
              <a:t>Pre-Sounding (without H) – PUMA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Leverage theoretical properties of MU-MIMO system scaling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867C-7313-42BD-A17E-D08534FE7D9C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5/29/2015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 and User Selection for Multi-User MIMO WLANs without CSI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Content Placeholder 3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40870" r="12319" b="42694"/>
          <a:stretch/>
        </p:blipFill>
        <p:spPr>
          <a:xfrm>
            <a:off x="1219200" y="1831173"/>
            <a:ext cx="4368800" cy="787400"/>
          </a:xfrm>
          <a:prstGeom prst="rect">
            <a:avLst/>
          </a:prstGeom>
        </p:spPr>
      </p:pic>
      <p:pic>
        <p:nvPicPr>
          <p:cNvPr id="5" name="Picture 4" descr="top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46685" r="26597" b="40054"/>
          <a:stretch/>
        </p:blipFill>
        <p:spPr>
          <a:xfrm>
            <a:off x="1028085" y="4381974"/>
            <a:ext cx="5118100" cy="73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0225" y="15623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Signal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499" y="2541762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Interference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9628" y="3977102"/>
            <a:ext cx="234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Degrees of Freedom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5619" y="3770459"/>
            <a:ext cx="177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Per-User Omnidirectional SNR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6069" y="1330204"/>
            <a:ext cx="120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Shannon Capacity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865" y="4446253"/>
            <a:ext cx="1874728" cy="66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5579" y="4415457"/>
            <a:ext cx="1186264" cy="66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9643" y="4408153"/>
            <a:ext cx="297103" cy="66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3343" y="4735711"/>
            <a:ext cx="1294375" cy="366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7719" y="4750273"/>
            <a:ext cx="851924" cy="366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7718" y="4377151"/>
            <a:ext cx="851924" cy="366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6852" y="4336106"/>
            <a:ext cx="1294375" cy="366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2788" y="5208450"/>
            <a:ext cx="234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Ratio to number of receive antennas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6347" y="5172880"/>
            <a:ext cx="177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Split among transmit antennas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591" y="3917016"/>
            <a:ext cx="234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Expected Per-User MU-MIMO SINR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6006" y="1489795"/>
            <a:ext cx="225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Basis of prior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[16]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[17]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[18]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987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073.25"/>
  <p:tag name="LATEXADDIN" val="\documentclass{article}&#10;\usepackage{amsmath}&#10;\pagestyle{empty}&#10;\begin{document}&#10;&#10;\begin{equation*}&#10;=\begin{bmatrix}&#10;w_{a_1} &amp; w_{b_1} &amp; w_{c_1} \\ &#10;w_{a_2} &amp; w_{b_2} &amp; w_{c_2}\\ &#10;w_{a_3} &amp; w_{b_3} &amp; w_{c_3}\\ &#10;w_{a_4} &amp; w_{b_4} &amp; w_{c_4}&#10;\end{bmatrix}&#10;\end{equation*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97"/>
  <p:tag name="LATEXADDIN" val="\documentclass{article}&#10;\usepackage{amsmath}&#10;\pagestyle{empty}&#10;\begin{document}&#10;&#10;&#10;\begin{equation*}&#10;H=&#10;\begin{bmatrix}&#10;h_{a_1} &amp; h_{a_2} &amp; h_{a_3} &amp; h_{a_4} \\ &#10;h_{b_1} &amp; h_{b_2} &amp; h_{b_3} &amp; h_{b_4}  \\ &#10;h_{c_1} &amp; h_{c_2} &amp; h_{c_3} &amp; h_{c_4} &#10;\end{bmatrix}&#10;\end{equation*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1202.25"/>
  <p:tag name="LATEXADDIN" val="\documentclass{article}&#10;\usepackage{amsmath}&#10;\usepackage{mathtools}&#10;\usepackage{xcolor}&#10;\pagestyle{empty}&#10;\begin{document}&#10;&#10;\begin{equation*}&#10;\color{white} \mathbf{ \text{Tx}_{1:4}=\sum_{ \substack{  \mathclap{x \in\{A,B,C\} }} }w_{x_{1:4}}\cdot \text{D}_x}&#10;\end{equation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921"/>
  <p:tag name="LATEXADDIN" val="\documentclass{article}&#10;\usepackage{amsmath}&#10;\pagestyle{empty}&#10;\begin{document}&#10;&#10;\begin{equation*}&#10;W = H^*(HH^*)^{\text{-}1}&#10;\end{equation*}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1386</Words>
  <Application>Microsoft Office PowerPoint</Application>
  <PresentationFormat>Custom</PresentationFormat>
  <Paragraphs>360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Arial</vt:lpstr>
      <vt:lpstr>Calibri</vt:lpstr>
      <vt:lpstr>Cambria Math</vt:lpstr>
      <vt:lpstr>Consolas</vt:lpstr>
      <vt:lpstr>Lucida Sans Unicode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Mode and User Selection for Multi-User MIMO WLANs without CSI</vt:lpstr>
      <vt:lpstr>MU-MIMO WLANs</vt:lpstr>
      <vt:lpstr>MU-MIMO Precoding</vt:lpstr>
      <vt:lpstr>Motivation</vt:lpstr>
      <vt:lpstr>Motivation</vt:lpstr>
      <vt:lpstr>Outline</vt:lpstr>
      <vt:lpstr>Outline</vt:lpstr>
      <vt:lpstr>Available Pre-Sounding Information </vt:lpstr>
      <vt:lpstr>Predicting User Specific MU-MIMO Datarate</vt:lpstr>
      <vt:lpstr>Computing Expected Aggregate Throughput</vt:lpstr>
      <vt:lpstr>Outline</vt:lpstr>
      <vt:lpstr>Per-User Datarate Inference</vt:lpstr>
      <vt:lpstr>Aggregate Throughput Calculation</vt:lpstr>
      <vt:lpstr>Outline</vt:lpstr>
      <vt:lpstr>Evaluation Methodology</vt:lpstr>
      <vt:lpstr>Model Error</vt:lpstr>
      <vt:lpstr>PUMA vs Post Sounding</vt:lpstr>
      <vt:lpstr>PUMA vs. Fixed Modes</vt:lpstr>
      <vt:lpstr>Conclusion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 and User Selection for Multi-User MIMO WLANs without CSI</dc:title>
  <dc:creator>Naren Anand</dc:creator>
  <cp:lastModifiedBy>Naren Anand</cp:lastModifiedBy>
  <cp:revision>1</cp:revision>
  <dcterms:created xsi:type="dcterms:W3CDTF">2015-05-29T21:42:43Z</dcterms:created>
  <dcterms:modified xsi:type="dcterms:W3CDTF">2015-05-29T21:45:00Z</dcterms:modified>
</cp:coreProperties>
</file>