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embeddings/Microsoft_Equation12.bin" ContentType="application/vnd.openxmlformats-officedocument.oleObject"/>
  <Override PartName="/ppt/embeddings/Microsoft_Equation20.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11.bin" ContentType="application/vnd.openxmlformats-officedocument.oleObject"/>
  <Override PartName="/ppt/embeddings/Microsoft_Equation19.bin" ContentType="application/vnd.openxmlformats-officedocument.oleObject"/>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embeddings/Microsoft_Equation5.bin" ContentType="application/vnd.openxmlformats-officedocument.oleObject"/>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commentAuthors.xml" ContentType="application/vnd.openxmlformats-officedocument.presentationml.commentAuthors+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embeddings/Microsoft_Equation3.bin" ContentType="application/vnd.openxmlformats-officedocument.oleObject"/>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slides/slide3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Microsoft_Equation16.bin" ContentType="application/vnd.openxmlformats-officedocument.oleObject"/>
  <Override PartName="/ppt/notesSlides/notesSlide3.xml" ContentType="application/vnd.openxmlformats-officedocument.presentationml.notesSlide+xml"/>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slides/slide14.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notesSlides/notesSlide12.xml" ContentType="application/vnd.openxmlformats-officedocument.presentationml.notesSlide+xml"/>
  <Override PartName="/ppt/embeddings/Microsoft_Equation7.bin" ContentType="application/vnd.openxmlformats-officedocument.oleObject"/>
  <Override PartName="/ppt/notesSlides/notesSlide5.xml" ContentType="application/vnd.openxmlformats-officedocument.presentationml.notesSlide+xml"/>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handoutMasterIdLst>
    <p:handoutMasterId r:id="rId42"/>
  </p:handoutMasterIdLst>
  <p:sldIdLst>
    <p:sldId id="256" r:id="rId2"/>
    <p:sldId id="287" r:id="rId3"/>
    <p:sldId id="280" r:id="rId4"/>
    <p:sldId id="291" r:id="rId5"/>
    <p:sldId id="293" r:id="rId6"/>
    <p:sldId id="294" r:id="rId7"/>
    <p:sldId id="281" r:id="rId8"/>
    <p:sldId id="302" r:id="rId9"/>
    <p:sldId id="273" r:id="rId10"/>
    <p:sldId id="258" r:id="rId11"/>
    <p:sldId id="274" r:id="rId12"/>
    <p:sldId id="259" r:id="rId13"/>
    <p:sldId id="298" r:id="rId14"/>
    <p:sldId id="261" r:id="rId15"/>
    <p:sldId id="276" r:id="rId16"/>
    <p:sldId id="283" r:id="rId17"/>
    <p:sldId id="262" r:id="rId18"/>
    <p:sldId id="275" r:id="rId19"/>
    <p:sldId id="284" r:id="rId20"/>
    <p:sldId id="277" r:id="rId21"/>
    <p:sldId id="278" r:id="rId22"/>
    <p:sldId id="279" r:id="rId23"/>
    <p:sldId id="282" r:id="rId24"/>
    <p:sldId id="260" r:id="rId25"/>
    <p:sldId id="303" r:id="rId26"/>
    <p:sldId id="315" r:id="rId27"/>
    <p:sldId id="289" r:id="rId28"/>
    <p:sldId id="285" r:id="rId29"/>
    <p:sldId id="296" r:id="rId30"/>
    <p:sldId id="305" r:id="rId31"/>
    <p:sldId id="306" r:id="rId32"/>
    <p:sldId id="307" r:id="rId33"/>
    <p:sldId id="308" r:id="rId34"/>
    <p:sldId id="309" r:id="rId35"/>
    <p:sldId id="310" r:id="rId36"/>
    <p:sldId id="311" r:id="rId37"/>
    <p:sldId id="312" r:id="rId38"/>
    <p:sldId id="313" r:id="rId39"/>
    <p:sldId id="31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RNG" initials="JC"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43F0D"/>
    <a:srgbClr val="4A7E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89" d="100"/>
          <a:sy n="89" d="100"/>
        </p:scale>
        <p:origin x="-800" y="-104"/>
      </p:cViewPr>
      <p:guideLst>
        <p:guide orient="horz" pos="3024"/>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commentAuthors" Target="commentAuthor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ng:Desktop:temp:Work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ng:Desktop:temp:Workboo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19143495734908"/>
          <c:y val="0.137566241719785"/>
          <c:w val="0.718568938648294"/>
          <c:h val="0.654075090089213"/>
        </c:manualLayout>
      </c:layout>
      <c:barChart>
        <c:barDir val="col"/>
        <c:grouping val="clustered"/>
        <c:ser>
          <c:idx val="0"/>
          <c:order val="0"/>
          <c:tx>
            <c:v>Omni</c:v>
          </c:tx>
          <c:val>
            <c:numRef>
              <c:f>Sheet1!$A$2:$F$2</c:f>
              <c:numCache>
                <c:formatCode>General</c:formatCode>
                <c:ptCount val="6"/>
                <c:pt idx="0">
                  <c:v>4.3</c:v>
                </c:pt>
                <c:pt idx="1">
                  <c:v>4.1</c:v>
                </c:pt>
                <c:pt idx="2">
                  <c:v>4.5</c:v>
                </c:pt>
                <c:pt idx="3">
                  <c:v>3.9</c:v>
                </c:pt>
                <c:pt idx="4">
                  <c:v>4.0</c:v>
                </c:pt>
                <c:pt idx="5">
                  <c:v>4.5</c:v>
                </c:pt>
              </c:numCache>
            </c:numRef>
          </c:val>
        </c:ser>
        <c:ser>
          <c:idx val="1"/>
          <c:order val="1"/>
          <c:tx>
            <c:v>SUBF</c:v>
          </c:tx>
          <c:val>
            <c:numRef>
              <c:f>Sheet1!$A$3:$F$3</c:f>
              <c:numCache>
                <c:formatCode>General</c:formatCode>
                <c:ptCount val="6"/>
                <c:pt idx="0">
                  <c:v>4.9</c:v>
                </c:pt>
                <c:pt idx="1">
                  <c:v>4.9</c:v>
                </c:pt>
                <c:pt idx="2">
                  <c:v>5.0</c:v>
                </c:pt>
                <c:pt idx="3">
                  <c:v>4.9</c:v>
                </c:pt>
                <c:pt idx="4">
                  <c:v>4.9</c:v>
                </c:pt>
                <c:pt idx="5">
                  <c:v>4.9</c:v>
                </c:pt>
              </c:numCache>
            </c:numRef>
          </c:val>
        </c:ser>
        <c:ser>
          <c:idx val="2"/>
          <c:order val="2"/>
          <c:tx>
            <c:v>ZFBF</c:v>
          </c:tx>
          <c:val>
            <c:numRef>
              <c:f>Sheet1!$A$4:$F$4</c:f>
              <c:numCache>
                <c:formatCode>General</c:formatCode>
                <c:ptCount val="6"/>
                <c:pt idx="0">
                  <c:v>9.4</c:v>
                </c:pt>
                <c:pt idx="1">
                  <c:v>9.4</c:v>
                </c:pt>
                <c:pt idx="2">
                  <c:v>9.2</c:v>
                </c:pt>
                <c:pt idx="3">
                  <c:v>9.1</c:v>
                </c:pt>
                <c:pt idx="4">
                  <c:v>8.6</c:v>
                </c:pt>
                <c:pt idx="5">
                  <c:v>9.5</c:v>
                </c:pt>
              </c:numCache>
            </c:numRef>
          </c:val>
        </c:ser>
        <c:axId val="518332872"/>
        <c:axId val="449350648"/>
      </c:barChart>
      <c:catAx>
        <c:axId val="518332872"/>
        <c:scaling>
          <c:orientation val="minMax"/>
        </c:scaling>
        <c:delete val="1"/>
        <c:axPos val="b"/>
        <c:tickLblPos val="nextTo"/>
        <c:crossAx val="449350648"/>
        <c:crosses val="autoZero"/>
        <c:auto val="1"/>
        <c:lblAlgn val="ctr"/>
        <c:lblOffset val="50"/>
        <c:tickLblSkip val="1"/>
        <c:tickMarkSkip val="1"/>
      </c:catAx>
      <c:valAx>
        <c:axId val="449350648"/>
        <c:scaling>
          <c:orientation val="minMax"/>
        </c:scaling>
        <c:axPos val="l"/>
        <c:majorGridlines/>
        <c:title>
          <c:tx>
            <c:rich>
              <a:bodyPr/>
              <a:lstStyle/>
              <a:p>
                <a:pPr>
                  <a:defRPr/>
                </a:pPr>
                <a:r>
                  <a:rPr lang="en-US" sz="2000" dirty="0" smtClean="0"/>
                  <a:t>Sum Capacity</a:t>
                </a:r>
                <a:r>
                  <a:rPr lang="en-US" sz="2000" baseline="0" dirty="0" smtClean="0"/>
                  <a:t> </a:t>
                </a:r>
              </a:p>
              <a:p>
                <a:pPr>
                  <a:defRPr/>
                </a:pPr>
                <a:r>
                  <a:rPr lang="en-US" sz="2000" baseline="0" dirty="0" smtClean="0"/>
                  <a:t>(</a:t>
                </a:r>
                <a:r>
                  <a:rPr lang="en-US" sz="2000" dirty="0" smtClean="0"/>
                  <a:t>bps</a:t>
                </a:r>
                <a:r>
                  <a:rPr lang="en-US" sz="2000" dirty="0"/>
                  <a:t>/</a:t>
                </a:r>
                <a:r>
                  <a:rPr lang="en-US" sz="2000" dirty="0" smtClean="0"/>
                  <a:t>Hz)</a:t>
                </a:r>
                <a:endParaRPr lang="en-US" sz="2000" dirty="0"/>
              </a:p>
            </c:rich>
          </c:tx>
        </c:title>
        <c:numFmt formatCode="General" sourceLinked="1"/>
        <c:tickLblPos val="nextTo"/>
        <c:txPr>
          <a:bodyPr/>
          <a:lstStyle/>
          <a:p>
            <a:pPr>
              <a:defRPr sz="2000"/>
            </a:pPr>
            <a:endParaRPr lang="en-US"/>
          </a:p>
        </c:txPr>
        <c:crossAx val="518332872"/>
        <c:crosses val="autoZero"/>
        <c:crossBetween val="between"/>
      </c:valAx>
    </c:plotArea>
    <c:legend>
      <c:legendPos val="t"/>
      <c:txPr>
        <a:bodyPr/>
        <a:lstStyle/>
        <a:p>
          <a:pPr>
            <a:defRPr sz="2000"/>
          </a:pPr>
          <a:endParaRPr lang="en-US"/>
        </a:p>
      </c:txPr>
    </c:legend>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03002354485101"/>
          <c:y val="0.0739725304601338"/>
          <c:w val="0.770036861201173"/>
          <c:h val="0.651893974305253"/>
        </c:manualLayout>
      </c:layout>
      <c:barChart>
        <c:barDir val="col"/>
        <c:grouping val="clustered"/>
        <c:ser>
          <c:idx val="0"/>
          <c:order val="0"/>
          <c:tx>
            <c:v>Omni</c:v>
          </c:tx>
          <c:val>
            <c:numRef>
              <c:f>Sheet1!$A$9:$F$9</c:f>
              <c:numCache>
                <c:formatCode>General</c:formatCode>
                <c:ptCount val="6"/>
                <c:pt idx="0">
                  <c:v>18.7</c:v>
                </c:pt>
                <c:pt idx="1">
                  <c:v>16.1</c:v>
                </c:pt>
                <c:pt idx="2">
                  <c:v>21.7</c:v>
                </c:pt>
                <c:pt idx="3">
                  <c:v>14.0</c:v>
                </c:pt>
                <c:pt idx="4">
                  <c:v>15.0</c:v>
                </c:pt>
                <c:pt idx="5">
                  <c:v>20.0</c:v>
                </c:pt>
              </c:numCache>
            </c:numRef>
          </c:val>
        </c:ser>
        <c:ser>
          <c:idx val="1"/>
          <c:order val="1"/>
          <c:tx>
            <c:v>SUBF</c:v>
          </c:tx>
          <c:val>
            <c:numRef>
              <c:f>Sheet1!$A$10:$F$10</c:f>
              <c:numCache>
                <c:formatCode>General</c:formatCode>
                <c:ptCount val="6"/>
                <c:pt idx="0">
                  <c:v>29.0</c:v>
                </c:pt>
                <c:pt idx="1">
                  <c:v>29.0</c:v>
                </c:pt>
                <c:pt idx="2">
                  <c:v>31.0</c:v>
                </c:pt>
                <c:pt idx="3">
                  <c:v>29.0</c:v>
                </c:pt>
                <c:pt idx="4">
                  <c:v>28.5</c:v>
                </c:pt>
                <c:pt idx="5">
                  <c:v>29.0</c:v>
                </c:pt>
              </c:numCache>
            </c:numRef>
          </c:val>
        </c:ser>
        <c:ser>
          <c:idx val="2"/>
          <c:order val="2"/>
          <c:tx>
            <c:v>ZFBF</c:v>
          </c:tx>
          <c:val>
            <c:numRef>
              <c:f>Sheet1!$A$11:$F$11</c:f>
              <c:numCache>
                <c:formatCode>General</c:formatCode>
                <c:ptCount val="6"/>
                <c:pt idx="0">
                  <c:v>25.0</c:v>
                </c:pt>
                <c:pt idx="1">
                  <c:v>24.5</c:v>
                </c:pt>
                <c:pt idx="2">
                  <c:v>23.0</c:v>
                </c:pt>
                <c:pt idx="3">
                  <c:v>22.0</c:v>
                </c:pt>
                <c:pt idx="4">
                  <c:v>18.7</c:v>
                </c:pt>
                <c:pt idx="5">
                  <c:v>26.0</c:v>
                </c:pt>
              </c:numCache>
            </c:numRef>
          </c:val>
        </c:ser>
        <c:axId val="508881784"/>
        <c:axId val="546162360"/>
      </c:barChart>
      <c:catAx>
        <c:axId val="508881784"/>
        <c:scaling>
          <c:orientation val="minMax"/>
        </c:scaling>
        <c:delete val="1"/>
        <c:axPos val="b"/>
        <c:tickLblPos val="nextTo"/>
        <c:crossAx val="546162360"/>
        <c:crosses val="autoZero"/>
        <c:auto val="1"/>
        <c:lblAlgn val="ctr"/>
        <c:lblOffset val="50"/>
        <c:tickLblSkip val="1"/>
        <c:tickMarkSkip val="1"/>
      </c:catAx>
      <c:valAx>
        <c:axId val="546162360"/>
        <c:scaling>
          <c:orientation val="minMax"/>
          <c:max val="35.0"/>
          <c:min val="0.0"/>
        </c:scaling>
        <c:axPos val="l"/>
        <c:majorGridlines/>
        <c:title>
          <c:tx>
            <c:rich>
              <a:bodyPr/>
              <a:lstStyle/>
              <a:p>
                <a:pPr>
                  <a:defRPr/>
                </a:pPr>
                <a:r>
                  <a:rPr lang="en-US" dirty="0" smtClean="0"/>
                  <a:t>Per-link SNR </a:t>
                </a:r>
                <a:r>
                  <a:rPr lang="en-US" dirty="0"/>
                  <a:t>(dB)</a:t>
                </a:r>
              </a:p>
            </c:rich>
          </c:tx>
        </c:title>
        <c:numFmt formatCode="General" sourceLinked="1"/>
        <c:tickLblPos val="nextTo"/>
        <c:crossAx val="508881784"/>
        <c:crosses val="autoZero"/>
        <c:crossBetween val="between"/>
      </c:valAx>
    </c:plotArea>
    <c:plotVisOnly val="1"/>
  </c:chart>
  <c:txPr>
    <a:bodyPr/>
    <a:lstStyle/>
    <a:p>
      <a:pPr>
        <a:defRPr sz="2000"/>
      </a:pPr>
      <a:endParaRPr lang="en-US"/>
    </a:p>
  </c:txPr>
  <c:externalData r:id="rId1"/>
</c:chartSpace>
</file>

<file path=ppt/drawings/_rels/vmlDrawing1.vml.rels><?xml version="1.0" encoding="UTF-8" standalone="yes"?>
<Relationships xmlns="http://schemas.openxmlformats.org/package/2006/relationships"><Relationship Id="rId6" Type="http://schemas.openxmlformats.org/officeDocument/2006/relationships/image" Target="../media/image11.pict"/><Relationship Id="rId4" Type="http://schemas.openxmlformats.org/officeDocument/2006/relationships/image" Target="../media/image9.pict"/><Relationship Id="rId1" Type="http://schemas.openxmlformats.org/officeDocument/2006/relationships/image" Target="../media/image6.pict"/><Relationship Id="rId2" Type="http://schemas.openxmlformats.org/officeDocument/2006/relationships/image" Target="../media/image7.pict"/><Relationship Id="rId3" Type="http://schemas.openxmlformats.org/officeDocument/2006/relationships/image" Target="../media/image8.pict"/><Relationship Id="rId5" Type="http://schemas.openxmlformats.org/officeDocument/2006/relationships/image" Target="../media/image10.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ict"/><Relationship Id="rId3" Type="http://schemas.openxmlformats.org/officeDocument/2006/relationships/image" Target="../media/image12.pict"/><Relationship Id="rId1"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3.pict"/><Relationship Id="rId1" Type="http://schemas.openxmlformats.org/officeDocument/2006/relationships/image" Target="../media/image20.pict"/><Relationship Id="rId2" Type="http://schemas.openxmlformats.org/officeDocument/2006/relationships/image" Target="../media/image21.pict"/><Relationship Id="rId3" Type="http://schemas.openxmlformats.org/officeDocument/2006/relationships/image" Target="../media/image22.pict"/></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pict"/><Relationship Id="rId1" Type="http://schemas.openxmlformats.org/officeDocument/2006/relationships/image" Target="../media/image32.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3" Type="http://schemas.openxmlformats.org/officeDocument/2006/relationships/image" Target="../media/image38.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8E0B8F-ABBB-5E4E-A21E-031C820F33D8}" type="datetime1">
              <a:rPr lang="en-US" smtClean="0"/>
              <a:pPr/>
              <a:t>12/16/10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5C89C4-47AE-9A47-91AC-EA133D04BCE4}"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BC037-75AE-BB4E-8394-337D0C913DEA}" type="datetime1">
              <a:rPr lang="en-US" smtClean="0"/>
              <a:pPr/>
              <a:t>12/16/10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C52A2-0F2C-C540-A290-7F3D59DFE50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alternative way to ZFBF is to allow some amount of inter-user interference by removing the zero-interference condition.</a:t>
            </a:r>
          </a:p>
          <a:p>
            <a:r>
              <a:rPr lang="en-US" baseline="0" dirty="0" smtClean="0"/>
              <a:t>This approach is termed </a:t>
            </a:r>
            <a:r>
              <a:rPr lang="en-US" baseline="0" dirty="0" err="1" smtClean="0"/>
              <a:t>reg</a:t>
            </a:r>
            <a:r>
              <a:rPr lang="en-US" baseline="0" dirty="0" smtClean="0"/>
              <a:t> ….</a:t>
            </a:r>
          </a:p>
          <a:p>
            <a:r>
              <a:rPr lang="en-US" baseline="0" dirty="0" smtClean="0"/>
              <a:t>The benefit of this approach is that it increases the overall system performance.</a:t>
            </a:r>
          </a:p>
          <a:p>
            <a:r>
              <a:rPr lang="en-US" baseline="0" dirty="0" smtClean="0"/>
              <a:t>However, there is not a closed form solution for providing different link qualities through power allocation.</a:t>
            </a:r>
          </a:p>
          <a:p>
            <a:r>
              <a:rPr lang="en-US" baseline="0" dirty="0" smtClean="0"/>
              <a:t>The focus of this talk is on ZFBF</a:t>
            </a:r>
          </a:p>
          <a:p>
            <a:r>
              <a:rPr lang="en-US" baseline="0" dirty="0" smtClean="0"/>
              <a:t>This is </a:t>
            </a:r>
            <a:r>
              <a:rPr lang="en-US" baseline="0" dirty="0" err="1" smtClean="0"/>
              <a:t>beacuase</a:t>
            </a: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user – </a:t>
            </a:r>
            <a:r>
              <a:rPr lang="en-US" dirty="0" err="1" smtClean="0"/>
              <a:t>Hconj</a:t>
            </a:r>
            <a:r>
              <a:rPr lang="en-US" dirty="0" smtClean="0"/>
              <a:t>/Norm(H)</a:t>
            </a:r>
          </a:p>
          <a:p>
            <a:endParaRPr lang="en-US" dirty="0" smtClean="0"/>
          </a:p>
          <a:p>
            <a:r>
              <a:rPr lang="en-US" dirty="0" smtClean="0"/>
              <a:t>Zero Interference</a:t>
            </a:r>
          </a:p>
          <a:p>
            <a:pPr>
              <a:buFontTx/>
              <a:buChar char="-"/>
            </a:pPr>
            <a:r>
              <a:rPr lang="en-US" dirty="0" smtClean="0"/>
              <a:t>This is a mathematical</a:t>
            </a:r>
            <a:r>
              <a:rPr lang="en-US" baseline="0" dirty="0" smtClean="0"/>
              <a:t> representation of the zero-interference condition—ensures that if I have weights for R1, the resulting gain of stream 1 at R2 and R3 is zero.</a:t>
            </a:r>
          </a:p>
          <a:p>
            <a:pPr>
              <a:buFontTx/>
              <a:buChar char="-"/>
            </a:pPr>
            <a:endParaRPr lang="en-US" baseline="0" dirty="0" smtClean="0"/>
          </a:p>
          <a:p>
            <a:pPr>
              <a:buFontTx/>
              <a:buNone/>
            </a:pPr>
            <a:r>
              <a:rPr lang="en-US" baseline="0" dirty="0" smtClean="0"/>
              <a:t>Now, lets move on to how we implemented this in hardware.</a:t>
            </a:r>
            <a:endParaRPr lang="en-US" dirty="0"/>
          </a:p>
        </p:txBody>
      </p:sp>
      <p:sp>
        <p:nvSpPr>
          <p:cNvPr id="4" name="Slide Number Placeholder 3"/>
          <p:cNvSpPr>
            <a:spLocks noGrp="1"/>
          </p:cNvSpPr>
          <p:nvPr>
            <p:ph type="sldNum" sz="quarter" idx="10"/>
          </p:nvPr>
        </p:nvSpPr>
        <p:spPr/>
        <p:txBody>
          <a:bodyPr/>
          <a:lstStyle/>
          <a:p>
            <a:fld id="{64A4B4CB-38CD-4AE2-8AAB-C179E8838172}"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WARP/WARPLAB MODIFICATIONS</a:t>
            </a:r>
          </a:p>
          <a:p>
            <a:endParaRPr lang="en-US" dirty="0" smtClean="0"/>
          </a:p>
          <a:p>
            <a:r>
              <a:rPr lang="en-US" dirty="0" smtClean="0"/>
              <a:t>We implemented the boxed equation in the PHY itself because it allows us to skip re-downloading the </a:t>
            </a:r>
            <a:r>
              <a:rPr lang="en-US" dirty="0" err="1" smtClean="0"/>
              <a:t>beamformed</a:t>
            </a:r>
            <a:r>
              <a:rPr lang="en-US" dirty="0" smtClean="0"/>
              <a:t> data to the FPGA (a second long process) after channel estimation.</a:t>
            </a:r>
          </a:p>
          <a:p>
            <a:endParaRPr lang="en-US" dirty="0" smtClean="0"/>
          </a:p>
          <a:p>
            <a:r>
              <a:rPr lang="en-US" dirty="0" smtClean="0"/>
              <a:t>Avoids downloading</a:t>
            </a:r>
            <a:r>
              <a:rPr lang="en-US" baseline="0" dirty="0" smtClean="0"/>
              <a:t> 2^14 samples again, only have to download the weights, </a:t>
            </a:r>
            <a:r>
              <a:rPr lang="en-US" dirty="0" smtClean="0"/>
              <a:t>Ensures that the channel estimate is still valid</a:t>
            </a:r>
            <a:endParaRPr lang="en-US" dirty="0"/>
          </a:p>
        </p:txBody>
      </p:sp>
      <p:sp>
        <p:nvSpPr>
          <p:cNvPr id="4" name="Slide Number Placeholder 3"/>
          <p:cNvSpPr>
            <a:spLocks noGrp="1"/>
          </p:cNvSpPr>
          <p:nvPr>
            <p:ph type="sldNum" sz="quarter" idx="10"/>
          </p:nvPr>
        </p:nvSpPr>
        <p:spPr/>
        <p:txBody>
          <a:bodyPr/>
          <a:lstStyle/>
          <a:p>
            <a:fld id="{A315B3AB-74FA-42C0-BB11-01309B6A069F}"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CMC Lab</a:t>
            </a:r>
          </a:p>
          <a:p>
            <a:r>
              <a:rPr lang="en-US" dirty="0" smtClean="0"/>
              <a:t>6 Nodes, 3 </a:t>
            </a:r>
            <a:r>
              <a:rPr lang="en-US" dirty="0" err="1" smtClean="0"/>
              <a:t>Tx</a:t>
            </a:r>
            <a:r>
              <a:rPr lang="en-US" dirty="0" smtClean="0"/>
              <a:t>/Rx, 3 just Rx</a:t>
            </a:r>
          </a:p>
          <a:p>
            <a:r>
              <a:rPr lang="en-US" dirty="0" smtClean="0"/>
              <a:t>All connected to Host PC</a:t>
            </a:r>
          </a:p>
          <a:p>
            <a:r>
              <a:rPr lang="en-US" dirty="0" smtClean="0"/>
              <a:t>All combinations of transmitter and receiver sets are evaluated Round Robin style</a:t>
            </a:r>
          </a:p>
          <a:p>
            <a:r>
              <a:rPr lang="en-US" dirty="0" smtClean="0"/>
              <a:t>Wide variety</a:t>
            </a:r>
            <a:r>
              <a:rPr lang="en-US" baseline="0" dirty="0" smtClean="0"/>
              <a:t> of link qualities from varying relative distances, and different obstacles</a:t>
            </a:r>
            <a:endParaRPr lang="en-US" dirty="0" smtClean="0"/>
          </a:p>
          <a:p>
            <a:endParaRPr lang="en-US" dirty="0" smtClean="0"/>
          </a:p>
          <a:p>
            <a:r>
              <a:rPr lang="en-US" dirty="0" smtClean="0"/>
              <a:t>From now on, all experiments will focus on two receivers. </a:t>
            </a:r>
            <a:r>
              <a:rPr lang="en-US" baseline="0" dirty="0" smtClean="0"/>
              <a:t> This is because two receivers is below the number of DOF in our system and in a real implementation, we can assume that a base station would have a large number of antennas </a:t>
            </a:r>
            <a:endParaRPr lang="en-US" dirty="0"/>
          </a:p>
        </p:txBody>
      </p:sp>
      <p:sp>
        <p:nvSpPr>
          <p:cNvPr id="4" name="Slide Number Placeholder 3"/>
          <p:cNvSpPr>
            <a:spLocks noGrp="1"/>
          </p:cNvSpPr>
          <p:nvPr>
            <p:ph type="sldNum" sz="quarter" idx="10"/>
          </p:nvPr>
        </p:nvSpPr>
        <p:spPr/>
        <p:txBody>
          <a:bodyPr/>
          <a:lstStyle/>
          <a:p>
            <a:fld id="{A315B3AB-74FA-42C0-BB11-01309B6A069F}"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Same CMC lab setup</a:t>
            </a:r>
          </a:p>
          <a:p>
            <a:r>
              <a:rPr lang="en-US" b="1" dirty="0" smtClean="0"/>
              <a:t>Question:</a:t>
            </a:r>
          </a:p>
          <a:p>
            <a:r>
              <a:rPr lang="en-US" b="0" dirty="0" smtClean="0"/>
              <a:t>This</a:t>
            </a:r>
            <a:r>
              <a:rPr lang="en-US" b="0" baseline="0" dirty="0" smtClean="0"/>
              <a:t> question may provide insight for scheduling algorithms.  If I am going to concurrently serve two users out of a larger set, should I be sure to schedule high quality links together? Low quality links together? Mix and match?</a:t>
            </a:r>
          </a:p>
          <a:p>
            <a:r>
              <a:rPr lang="en-US" b="1" baseline="0" dirty="0" smtClean="0"/>
              <a:t>Graph:</a:t>
            </a:r>
          </a:p>
          <a:p>
            <a:r>
              <a:rPr lang="en-US" b="0" baseline="0" dirty="0" smtClean="0"/>
              <a:t>-As before, we take measurements round-robin style of all combinations of a transmitter and a pair of receivers (links).</a:t>
            </a:r>
          </a:p>
          <a:p>
            <a:r>
              <a:rPr lang="en-US" b="0" baseline="0" dirty="0" smtClean="0"/>
              <a:t>- For SUBF, each point is simply the SUBF SNR of a particular link</a:t>
            </a:r>
          </a:p>
          <a:p>
            <a:r>
              <a:rPr lang="en-US" b="0" baseline="0" dirty="0" smtClean="0"/>
              <a:t>- For ZFBF, each point represents the average SINR of a particular link when paired with all possible other links and is also graphed against its Omni link SNR</a:t>
            </a:r>
          </a:p>
          <a:p>
            <a:pPr>
              <a:buFontTx/>
              <a:buChar char="-"/>
            </a:pPr>
            <a:r>
              <a:rPr lang="en-US" b="0" baseline="0" dirty="0" smtClean="0"/>
              <a:t>ZFBF is lower than SUBF because w/ SUBF, full transmit power is used to serve a single user w/ SUBF while that transmit power is split amongst the pair for ZFBF</a:t>
            </a:r>
          </a:p>
          <a:p>
            <a:pPr>
              <a:buFontTx/>
              <a:buChar char="-"/>
            </a:pPr>
            <a:r>
              <a:rPr lang="en-US" b="0" baseline="0" dirty="0" smtClean="0"/>
              <a:t>-On ZFBF – the Red bars indicate the full range of that link’s SNR when paired with all possible other links.</a:t>
            </a:r>
          </a:p>
          <a:p>
            <a:pPr>
              <a:buFontTx/>
              <a:buChar char="-"/>
            </a:pPr>
            <a:r>
              <a:rPr lang="en-US" b="0" baseline="0" dirty="0" smtClean="0"/>
              <a:t>-The Green bars indicate the full range of all other paired link qualities (the Omni SNR)</a:t>
            </a:r>
          </a:p>
          <a:p>
            <a:pPr>
              <a:buFontTx/>
              <a:buChar char="-"/>
            </a:pPr>
            <a:r>
              <a:rPr lang="en-US" b="0" baseline="0" dirty="0" smtClean="0"/>
              <a:t>-We see that even through the SNR range for the paired link is very large for each main link, the range of the resulting SINR is negligible</a:t>
            </a:r>
          </a:p>
          <a:p>
            <a:endParaRPr lang="en-US" b="1" dirty="0"/>
          </a:p>
        </p:txBody>
      </p:sp>
      <p:sp>
        <p:nvSpPr>
          <p:cNvPr id="4" name="Slide Number Placeholder 3"/>
          <p:cNvSpPr>
            <a:spLocks noGrp="1"/>
          </p:cNvSpPr>
          <p:nvPr>
            <p:ph type="sldNum" sz="quarter" idx="10"/>
          </p:nvPr>
        </p:nvSpPr>
        <p:spPr/>
        <p:txBody>
          <a:bodyPr/>
          <a:lstStyle/>
          <a:p>
            <a:fld id="{A315B3AB-74FA-42C0-BB11-01309B6A069F}"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r>
              <a:rPr lang="en-US" sz="2200" dirty="0" smtClean="0"/>
              <a:t>Describe</a:t>
            </a:r>
            <a:r>
              <a:rPr lang="en-US" sz="2200" baseline="0" dirty="0" smtClean="0"/>
              <a:t> channel estimate delay time</a:t>
            </a:r>
          </a:p>
          <a:p>
            <a:pPr lvl="1"/>
            <a:endParaRPr lang="en-US" sz="2200" baseline="0" dirty="0" smtClean="0"/>
          </a:p>
          <a:p>
            <a:pPr lvl="1"/>
            <a:endParaRPr lang="en-US" sz="2200" dirty="0" smtClean="0"/>
          </a:p>
          <a:p>
            <a:pPr lvl="1"/>
            <a:endParaRPr lang="en-US" sz="2200" dirty="0" smtClean="0"/>
          </a:p>
          <a:p>
            <a:pPr lvl="1"/>
            <a:r>
              <a:rPr lang="en-US" sz="2200" dirty="0" smtClean="0"/>
              <a:t>Very sensitive</a:t>
            </a:r>
            <a:r>
              <a:rPr lang="en-US" sz="2200" baseline="0" dirty="0" smtClean="0"/>
              <a:t> to Environmental variation</a:t>
            </a:r>
          </a:p>
          <a:p>
            <a:pPr lvl="1"/>
            <a:endParaRPr lang="en-US" sz="2200" baseline="0" dirty="0" smtClean="0"/>
          </a:p>
          <a:p>
            <a:pPr lvl="1"/>
            <a:r>
              <a:rPr lang="en-US" sz="2200" baseline="0" dirty="0" smtClean="0"/>
              <a:t>Rapidly changing environment, at </a:t>
            </a:r>
            <a:r>
              <a:rPr lang="en-US" sz="2200" baseline="0" dirty="0" err="1" smtClean="0"/>
              <a:t>omni</a:t>
            </a:r>
            <a:r>
              <a:rPr lang="en-US" sz="2200" baseline="0" dirty="0" smtClean="0"/>
              <a:t> CAP by 100 ms</a:t>
            </a:r>
            <a:endParaRPr lang="en-US" sz="2200" dirty="0" smtClean="0"/>
          </a:p>
          <a:p>
            <a:pPr lvl="1"/>
            <a:endParaRPr lang="en-US" sz="2200" dirty="0" smtClean="0"/>
          </a:p>
          <a:p>
            <a:pPr lvl="1"/>
            <a:r>
              <a:rPr lang="en-US" sz="2200" dirty="0" smtClean="0"/>
              <a:t>Demonstrated that a maximum 10 ms channel update rate results in at most 3 db loss in SNR for individual links for receivers moving at pedestrian speed (3 mph)</a:t>
            </a:r>
          </a:p>
          <a:p>
            <a:pPr lvl="1"/>
            <a:r>
              <a:rPr lang="en-US" sz="2200" dirty="0" smtClean="0"/>
              <a:t>Demonstrated that a maximum 500 ms update rate results in at most 3 db loss in SNR for individual links in a typical indoor non-mobile environment.</a:t>
            </a:r>
          </a:p>
          <a:p>
            <a:endParaRPr lang="en-US" dirty="0" smtClean="0"/>
          </a:p>
          <a:p>
            <a:endParaRPr lang="en-US" dirty="0" smtClean="0"/>
          </a:p>
          <a:p>
            <a:r>
              <a:rPr lang="en-US" dirty="0" smtClean="0"/>
              <a:t>Fading rate is </a:t>
            </a:r>
            <a:r>
              <a:rPr lang="en-US" dirty="0" err="1" smtClean="0"/>
              <a:t>doppler</a:t>
            </a:r>
            <a:r>
              <a:rPr lang="en-US" dirty="0" smtClean="0"/>
              <a:t> fading rate</a:t>
            </a:r>
            <a:endParaRPr lang="en-US" dirty="0"/>
          </a:p>
        </p:txBody>
      </p:sp>
      <p:sp>
        <p:nvSpPr>
          <p:cNvPr id="4" name="Slide Number Placeholder 3"/>
          <p:cNvSpPr>
            <a:spLocks noGrp="1"/>
          </p:cNvSpPr>
          <p:nvPr>
            <p:ph type="sldNum" sz="quarter" idx="10"/>
          </p:nvPr>
        </p:nvSpPr>
        <p:spPr/>
        <p:txBody>
          <a:bodyPr/>
          <a:lstStyle/>
          <a:p>
            <a:fld id="{A315B3AB-74FA-42C0-BB11-01309B6A069F}"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Transmit to R, reduce interference at W</a:t>
            </a:r>
          </a:p>
          <a:p>
            <a:endParaRPr lang="en-US" dirty="0" smtClean="0"/>
          </a:p>
          <a:p>
            <a:r>
              <a:rPr lang="en-US" dirty="0" smtClean="0"/>
              <a:t>Similar to </a:t>
            </a:r>
            <a:r>
              <a:rPr lang="en-US" dirty="0" err="1" smtClean="0"/>
              <a:t>Recv</a:t>
            </a:r>
            <a:r>
              <a:rPr lang="en-US" dirty="0" smtClean="0"/>
              <a:t> Sep Dist </a:t>
            </a:r>
            <a:endParaRPr lang="en-US" dirty="0"/>
          </a:p>
        </p:txBody>
      </p:sp>
      <p:sp>
        <p:nvSpPr>
          <p:cNvPr id="4" name="Slide Number Placeholder 3"/>
          <p:cNvSpPr>
            <a:spLocks noGrp="1"/>
          </p:cNvSpPr>
          <p:nvPr>
            <p:ph type="sldNum" sz="quarter" idx="10"/>
          </p:nvPr>
        </p:nvSpPr>
        <p:spPr/>
        <p:txBody>
          <a:bodyPr/>
          <a:lstStyle/>
          <a:p>
            <a:fld id="{A315B3AB-74FA-42C0-BB11-01309B6A069F}"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a:t>
            </a:r>
            <a:r>
              <a:rPr lang="en-US" baseline="0" dirty="0" smtClean="0"/>
              <a:t> start on a quick background of how you can serve multiple people. In this figure we have an AP with two antennas and two clients each with one antennas.</a:t>
            </a:r>
          </a:p>
          <a:p>
            <a:r>
              <a:rPr lang="en-US" baseline="0" dirty="0" smtClean="0"/>
              <a:t>[animate] The traditional way of communicating with these users, is to serve one user at a time in a TDMA </a:t>
            </a:r>
            <a:r>
              <a:rPr lang="en-US" baseline="0" dirty="0" err="1" smtClean="0"/>
              <a:t>fasion</a:t>
            </a:r>
            <a:r>
              <a:rPr lang="en-US" baseline="0" dirty="0" smtClean="0"/>
              <a:t>.</a:t>
            </a:r>
          </a:p>
          <a:p>
            <a:r>
              <a:rPr lang="en-US" baseline="0" dirty="0" smtClean="0"/>
              <a:t>There are many different ways for the access point to use its multiple antennas. One of the simplest methods currently used by many </a:t>
            </a:r>
            <a:r>
              <a:rPr lang="en-US" baseline="0" dirty="0" err="1" smtClean="0"/>
              <a:t>Aps</a:t>
            </a:r>
            <a:r>
              <a:rPr lang="en-US" baseline="0" dirty="0" smtClean="0"/>
              <a:t> is use of a fixed antenna (or </a:t>
            </a:r>
            <a:r>
              <a:rPr lang="en-US" baseline="0" dirty="0" err="1" smtClean="0"/>
              <a:t>rando</a:t>
            </a:r>
            <a:r>
              <a:rPr lang="en-US" baseline="0" dirty="0" smtClean="0"/>
              <a:t> selection) by AP and transmit in an </a:t>
            </a:r>
            <a:r>
              <a:rPr lang="en-US" baseline="0" dirty="0" err="1" smtClean="0"/>
              <a:t>omni</a:t>
            </a:r>
            <a:r>
              <a:rPr lang="en-US" baseline="0" dirty="0" smtClean="0"/>
              <a:t>-directional way. </a:t>
            </a:r>
          </a:p>
          <a:p>
            <a:r>
              <a:rPr lang="en-US" baseline="0" dirty="0" smtClean="0"/>
              <a:t>Figure at the left shows the radiation pattern for this method. In the basic approach no feedback from clients is received.</a:t>
            </a:r>
          </a:p>
          <a:p>
            <a:r>
              <a:rPr lang="en-US" baseline="0" dirty="0" smtClean="0"/>
              <a:t>Off course, </a:t>
            </a:r>
            <a:r>
              <a:rPr lang="en-US" baseline="0" dirty="0" err="1" smtClean="0"/>
              <a:t>Aps</a:t>
            </a:r>
            <a:r>
              <a:rPr lang="en-US" baseline="0" dirty="0" smtClean="0"/>
              <a:t> could benefit from the available antenna diversity. There are several papers that have shown you can obtain huge gains by selecting the appropriate </a:t>
            </a:r>
            <a:r>
              <a:rPr lang="en-US" baseline="0" dirty="0" err="1" smtClean="0"/>
              <a:t>antenn</a:t>
            </a:r>
            <a:r>
              <a:rPr lang="en-US" baseline="0" dirty="0" smtClean="0"/>
              <a:t>. </a:t>
            </a:r>
          </a:p>
          <a:p>
            <a:r>
              <a:rPr lang="en-US" baseline="0" dirty="0" smtClean="0"/>
              <a:t>An alternative way for AP to benefit from its antennas is through switched beam. Here, the AP has an </a:t>
            </a:r>
            <a:r>
              <a:rPr lang="en-US" baseline="0" dirty="0" err="1" smtClean="0"/>
              <a:t>antenn</a:t>
            </a:r>
            <a:r>
              <a:rPr lang="en-US" baseline="0" dirty="0" smtClean="0"/>
              <a:t> array. The signal that is fed to each antenna is shifted with specific phases, such that the resulting beam has high directionality in a specific direction. The AP can then switch between a set of pre-defined beams. Compared to the Omni transmission, this scheme allows for higher received SNR at the receiver and also higher coverage.</a:t>
            </a:r>
          </a:p>
          <a:p>
            <a:r>
              <a:rPr lang="en-US" baseline="0" dirty="0" smtClean="0"/>
              <a:t>A user can further increase its received SNR by sharing its channel information to the AP and through adaptive </a:t>
            </a:r>
            <a:r>
              <a:rPr lang="en-US" baseline="0" dirty="0" err="1" smtClean="0"/>
              <a:t>beamforming</a:t>
            </a:r>
            <a:r>
              <a:rPr lang="en-US" baseline="0" dirty="0" smtClean="0"/>
              <a:t> scheme. If AP has a user’s channel information, it can construct its beam such that it points towards that specific user. This scheme can further increase received SNR and coverage with the additional feedback of channel information for each antenna.  </a:t>
            </a:r>
          </a:p>
          <a:p>
            <a:endParaRPr lang="en-US" baseline="0"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a:t>
            </a:r>
            <a:r>
              <a:rPr lang="en-US" baseline="0" dirty="0" smtClean="0"/>
              <a:t> start on a quick background of how you can serve multiple people. In this figure we have an AP with two antennas and two clients each with one antennas.</a:t>
            </a:r>
          </a:p>
          <a:p>
            <a:r>
              <a:rPr lang="en-US" baseline="0" dirty="0" smtClean="0"/>
              <a:t>[animate] The traditional way of communicating with these users, is to serve one user at a time in a TDMA </a:t>
            </a:r>
            <a:r>
              <a:rPr lang="en-US" baseline="0" dirty="0" err="1" smtClean="0"/>
              <a:t>fasion</a:t>
            </a:r>
            <a:r>
              <a:rPr lang="en-US" baseline="0" dirty="0" smtClean="0"/>
              <a:t>.</a:t>
            </a:r>
          </a:p>
          <a:p>
            <a:r>
              <a:rPr lang="en-US" baseline="0" dirty="0" smtClean="0"/>
              <a:t>There are many different ways for the access point to use its multiple antennas. One of the simplest methods currently used by many </a:t>
            </a:r>
            <a:r>
              <a:rPr lang="en-US" baseline="0" dirty="0" err="1" smtClean="0"/>
              <a:t>Aps</a:t>
            </a:r>
            <a:r>
              <a:rPr lang="en-US" baseline="0" dirty="0" smtClean="0"/>
              <a:t> is use of a fixed antenna (or </a:t>
            </a:r>
            <a:r>
              <a:rPr lang="en-US" baseline="0" dirty="0" err="1" smtClean="0"/>
              <a:t>rando</a:t>
            </a:r>
            <a:r>
              <a:rPr lang="en-US" baseline="0" dirty="0" smtClean="0"/>
              <a:t> selection) by AP and transmit in an </a:t>
            </a:r>
            <a:r>
              <a:rPr lang="en-US" baseline="0" dirty="0" err="1" smtClean="0"/>
              <a:t>omni</a:t>
            </a:r>
            <a:r>
              <a:rPr lang="en-US" baseline="0" dirty="0" smtClean="0"/>
              <a:t>-directional way. </a:t>
            </a:r>
          </a:p>
          <a:p>
            <a:r>
              <a:rPr lang="en-US" baseline="0" dirty="0" smtClean="0"/>
              <a:t>Figure at the left shows the radiation pattern for this method. In the basic approach no feedback from clients is received.</a:t>
            </a:r>
          </a:p>
          <a:p>
            <a:r>
              <a:rPr lang="en-US" baseline="0" dirty="0" smtClean="0"/>
              <a:t>Off course, </a:t>
            </a:r>
            <a:r>
              <a:rPr lang="en-US" baseline="0" dirty="0" err="1" smtClean="0"/>
              <a:t>Aps</a:t>
            </a:r>
            <a:r>
              <a:rPr lang="en-US" baseline="0" dirty="0" smtClean="0"/>
              <a:t> could benefit from the available antenna diversity. There are several papers that have shown you can obtain huge gains by selecting the appropriate </a:t>
            </a:r>
            <a:r>
              <a:rPr lang="en-US" baseline="0" dirty="0" err="1" smtClean="0"/>
              <a:t>antenn</a:t>
            </a:r>
            <a:r>
              <a:rPr lang="en-US" baseline="0" dirty="0" smtClean="0"/>
              <a:t>. </a:t>
            </a:r>
          </a:p>
          <a:p>
            <a:r>
              <a:rPr lang="en-US" baseline="0" dirty="0" smtClean="0"/>
              <a:t>An alternative way for AP to benefit from its antennas is through switched beam. Here, the AP has an </a:t>
            </a:r>
            <a:r>
              <a:rPr lang="en-US" baseline="0" dirty="0" err="1" smtClean="0"/>
              <a:t>antenn</a:t>
            </a:r>
            <a:r>
              <a:rPr lang="en-US" baseline="0" dirty="0" smtClean="0"/>
              <a:t> array. The signal that is fed to each antenna is shifted with specific phases, such that the resulting beam has high directionality in a specific direction. The AP can then switch between a set of pre-defined beams. Compared to the Omni transmission, this scheme allows for higher received SNR at the receiver and also higher coverage.</a:t>
            </a:r>
          </a:p>
          <a:p>
            <a:r>
              <a:rPr lang="en-US" baseline="0" dirty="0" smtClean="0"/>
              <a:t>A user can further increase its received SNR by sharing its channel information to the AP and through adaptive </a:t>
            </a:r>
            <a:r>
              <a:rPr lang="en-US" baseline="0" dirty="0" err="1" smtClean="0"/>
              <a:t>beamforming</a:t>
            </a:r>
            <a:r>
              <a:rPr lang="en-US" baseline="0" dirty="0" smtClean="0"/>
              <a:t> scheme. If AP has a user’s channel information, it can construct its beam such that it points towards that specific user. This scheme can further increase received SNR and coverage with the additional feedback of channel information for each antenna.  </a:t>
            </a:r>
          </a:p>
          <a:p>
            <a:endParaRPr lang="en-US" baseline="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for throughput</a:t>
            </a:r>
            <a:r>
              <a:rPr lang="en-US" baseline="0" dirty="0" smtClean="0"/>
              <a:t> maximization, however is to transmit to multiple receivers </a:t>
            </a:r>
            <a:r>
              <a:rPr lang="en-US" baseline="0" dirty="0" err="1" smtClean="0"/>
              <a:t>simult</a:t>
            </a:r>
            <a:r>
              <a:rPr lang="en-US" baseline="0" dirty="0" smtClean="0"/>
              <a:t>. This is accomplished by transmitting to both receivers at the same time and frequency channel, however by limiting the amount of inter-user interference.</a:t>
            </a:r>
          </a:p>
          <a:p>
            <a:r>
              <a:rPr lang="en-US" baseline="0" dirty="0" smtClean="0"/>
              <a:t>There are multiple ways to serve the users concurrently. In MUBF, each users data stream is multiplied by an appropriate weight vector and the sum of all streams is transmitted through the AP. For a user </a:t>
            </a:r>
            <a:r>
              <a:rPr lang="en-US" baseline="0" dirty="0" err="1" smtClean="0"/>
              <a:t>k</a:t>
            </a:r>
            <a:r>
              <a:rPr lang="en-US" baseline="0" dirty="0" smtClean="0"/>
              <a:t>, the received signal is ….</a:t>
            </a:r>
          </a:p>
          <a:p>
            <a:r>
              <a:rPr lang="en-US" baseline="0" dirty="0" smtClean="0"/>
              <a:t>The </a:t>
            </a:r>
            <a:r>
              <a:rPr lang="en-US" baseline="0" dirty="0" err="1" smtClean="0"/>
              <a:t>weigth</a:t>
            </a:r>
            <a:r>
              <a:rPr lang="en-US" baseline="0" dirty="0" smtClean="0"/>
              <a:t> vectors are selected according to each user’s specific channel information and can be selected to reduce or eliminate inter-user interference.</a:t>
            </a:r>
          </a:p>
          <a:p>
            <a:r>
              <a:rPr lang="en-US" baseline="0" dirty="0" smtClean="0"/>
              <a:t>The top-right figure shows an example of two receivers with zero inter-user interference.</a:t>
            </a:r>
          </a:p>
          <a:p>
            <a:r>
              <a:rPr lang="en-US" baseline="0" dirty="0" smtClean="0"/>
              <a:t>Apart from weights, the received signal also depends on the power allocated to each data stream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for throughput</a:t>
            </a:r>
            <a:r>
              <a:rPr lang="en-US" baseline="0" dirty="0" smtClean="0"/>
              <a:t> maximization, however is to transmit to multiple receivers </a:t>
            </a:r>
            <a:r>
              <a:rPr lang="en-US" baseline="0" dirty="0" err="1" smtClean="0"/>
              <a:t>simult</a:t>
            </a:r>
            <a:r>
              <a:rPr lang="en-US" baseline="0" dirty="0" smtClean="0"/>
              <a:t>. This is accomplished by transmitting to both receivers at the same time and frequency channel, however by limiting the amount of inter-user interference.</a:t>
            </a:r>
          </a:p>
          <a:p>
            <a:r>
              <a:rPr lang="en-US" baseline="0" dirty="0" smtClean="0"/>
              <a:t>There are multiple ways to serve the users concurrently. In MUBF, each users data stream is multiplied by an appropriate weight vector and the sum of all streams is transmitted through the AP. For a user </a:t>
            </a:r>
            <a:r>
              <a:rPr lang="en-US" baseline="0" dirty="0" err="1" smtClean="0"/>
              <a:t>k</a:t>
            </a:r>
            <a:r>
              <a:rPr lang="en-US" baseline="0" dirty="0" smtClean="0"/>
              <a:t>, the received signal is ….</a:t>
            </a:r>
          </a:p>
          <a:p>
            <a:r>
              <a:rPr lang="en-US" baseline="0" dirty="0" smtClean="0"/>
              <a:t>The </a:t>
            </a:r>
            <a:r>
              <a:rPr lang="en-US" baseline="0" dirty="0" err="1" smtClean="0"/>
              <a:t>weigth</a:t>
            </a:r>
            <a:r>
              <a:rPr lang="en-US" baseline="0" dirty="0" smtClean="0"/>
              <a:t> vectors are selected according to each user’s specific channel information and can be selected to reduce or eliminate inter-user interference.</a:t>
            </a:r>
          </a:p>
          <a:p>
            <a:r>
              <a:rPr lang="en-US" baseline="0" dirty="0" smtClean="0"/>
              <a:t>The top-right figure shows an example of two receivers with zero inter-user interference.</a:t>
            </a:r>
          </a:p>
          <a:p>
            <a:r>
              <a:rPr lang="en-US" baseline="0" dirty="0" smtClean="0"/>
              <a:t>Apart from weights, the received signal also depends on the power allocated to each data stream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a:t>
            </a:r>
            <a:r>
              <a:rPr lang="en-US" baseline="0" dirty="0" smtClean="0"/>
              <a:t> the other benefits of ZFBF is that a user can obtain an </a:t>
            </a:r>
            <a:r>
              <a:rPr lang="en-US" baseline="0" dirty="0" err="1" smtClean="0"/>
              <a:t>int</a:t>
            </a:r>
            <a:r>
              <a:rPr lang="en-US" baseline="0" dirty="0" smtClean="0"/>
              <a:t> …</a:t>
            </a:r>
          </a:p>
          <a:p>
            <a:r>
              <a:rPr lang="en-US" baseline="0" dirty="0" err="1" smtClean="0"/>
              <a:t>Connsider</a:t>
            </a:r>
            <a:r>
              <a:rPr lang="en-US" baseline="0" dirty="0" smtClean="0"/>
              <a:t> as an example an undesired user that is affected by </a:t>
            </a:r>
            <a:r>
              <a:rPr lang="en-US" baseline="0" dirty="0" err="1" smtClean="0"/>
              <a:t>tranmission</a:t>
            </a:r>
            <a:r>
              <a:rPr lang="en-US" baseline="0" dirty="0" smtClean="0"/>
              <a:t> from the AP.</a:t>
            </a:r>
          </a:p>
          <a:p>
            <a:r>
              <a:rPr lang="en-US" baseline="0" dirty="0" smtClean="0"/>
              <a:t>[animate] The undesired user may not even share the same standard as the rest of network, however, if it can somehow provide feedback on its channel, AP can serve its users while suppressing interference that goes towards the undesired user</a:t>
            </a:r>
          </a:p>
          <a:p>
            <a:r>
              <a:rPr lang="en-US" baseline="0" dirty="0" smtClean="0"/>
              <a:t>We can explain how this works through our received signal channel formula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used the WARP platform for our implementation.</a:t>
            </a:r>
          </a:p>
          <a:p>
            <a:r>
              <a:rPr lang="en-US" dirty="0" smtClean="0"/>
              <a:t>WARP is developed</a:t>
            </a:r>
            <a:r>
              <a:rPr lang="en-US" baseline="0" dirty="0" smtClean="0"/>
              <a:t> by the graduate students at Rice. The most important component of the platform Is the vertex 2 processor. It has two power pc cores that provides an environment in which you develop MAC and higher layer protocols in C. The physical layer algorithms are also implemented in FPGA, making the system real-time. It also has for slots for </a:t>
            </a:r>
            <a:r>
              <a:rPr lang="en-US" baseline="0" dirty="0" err="1" smtClean="0"/>
              <a:t>dauther</a:t>
            </a:r>
            <a:r>
              <a:rPr lang="en-US" baseline="0" dirty="0" smtClean="0"/>
              <a:t> cards, allowing for 4*4 MIMO</a:t>
            </a:r>
          </a:p>
          <a:p>
            <a:endParaRPr lang="en-US" baseline="0" dirty="0" smtClean="0"/>
          </a:p>
          <a:p>
            <a:r>
              <a:rPr lang="en-US" baseline="0" dirty="0" smtClean="0"/>
              <a:t> This platform  is especially suitable for cross layer design, where you can easily obtain any information among different layers. In addition, due to high programmability, you can easily implement different MAC/PHY algorithms.</a:t>
            </a:r>
          </a:p>
          <a:p>
            <a:r>
              <a:rPr lang="en-US" baseline="0" dirty="0" smtClean="0"/>
              <a:t>While WARP is suitable for implementation of different PHY algorithms, changing the framework for advanced physical lay ..</a:t>
            </a:r>
          </a:p>
          <a:p>
            <a:r>
              <a:rPr lang="en-US" baseline="0" dirty="0" err="1" smtClean="0"/>
              <a:t>WARPLab</a:t>
            </a:r>
            <a:r>
              <a:rPr lang="en-US" baseline="0" dirty="0" smtClean="0"/>
              <a:t> is a framework for rapid </a:t>
            </a:r>
            <a:r>
              <a:rPr lang="en-US" baseline="0" dirty="0" err="1" smtClean="0"/>
              <a:t>impl</a:t>
            </a:r>
            <a:r>
              <a:rPr lang="en-US" baseline="0" dirty="0" smtClean="0"/>
              <a:t> of advanced physical layer algorithms and brings together the benefits of WARP and </a:t>
            </a:r>
            <a:r>
              <a:rPr lang="en-US" baseline="0" dirty="0" err="1" smtClean="0"/>
              <a:t>MATLab</a:t>
            </a:r>
            <a:r>
              <a:rPr lang="en-US" baseline="0" dirty="0" smtClean="0"/>
              <a:t>.</a:t>
            </a:r>
          </a:p>
          <a:p>
            <a:r>
              <a:rPr lang="en-US" baseline="0" dirty="0" smtClean="0"/>
              <a:t>In this </a:t>
            </a:r>
            <a:r>
              <a:rPr lang="en-US" baseline="0" dirty="0" err="1" smtClean="0"/>
              <a:t>frameowk</a:t>
            </a:r>
            <a:r>
              <a:rPr lang="en-US" baseline="0"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rich body of work on MU-MIMO</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a:t>
            </a:r>
            <a:r>
              <a:rPr lang="en-US" baseline="0" dirty="0" smtClean="0"/>
              <a:t> start on a quick background of how you can serve multiple people. In this figure we have an AP with two antennas and two clients each with one antennas.</a:t>
            </a:r>
          </a:p>
          <a:p>
            <a:r>
              <a:rPr lang="en-US" baseline="0" dirty="0" smtClean="0"/>
              <a:t>[animate] The traditional way of communicating with these users, is to serve one user at a time in a TDMA </a:t>
            </a:r>
            <a:r>
              <a:rPr lang="en-US" baseline="0" dirty="0" err="1" smtClean="0"/>
              <a:t>fasion</a:t>
            </a:r>
            <a:r>
              <a:rPr lang="en-US" baseline="0" dirty="0" smtClean="0"/>
              <a:t>.</a:t>
            </a:r>
          </a:p>
          <a:p>
            <a:r>
              <a:rPr lang="en-US" baseline="0" dirty="0" smtClean="0"/>
              <a:t>There are many different ways for the access point to use its multiple antennas. One of the simplest methods currently used by many </a:t>
            </a:r>
            <a:r>
              <a:rPr lang="en-US" baseline="0" dirty="0" err="1" smtClean="0"/>
              <a:t>Aps</a:t>
            </a:r>
            <a:r>
              <a:rPr lang="en-US" baseline="0" dirty="0" smtClean="0"/>
              <a:t> is use of a fixed antenna (or </a:t>
            </a:r>
            <a:r>
              <a:rPr lang="en-US" baseline="0" dirty="0" err="1" smtClean="0"/>
              <a:t>rando</a:t>
            </a:r>
            <a:r>
              <a:rPr lang="en-US" baseline="0" dirty="0" smtClean="0"/>
              <a:t> selection) by AP and transmit in an </a:t>
            </a:r>
            <a:r>
              <a:rPr lang="en-US" baseline="0" dirty="0" err="1" smtClean="0"/>
              <a:t>omni</a:t>
            </a:r>
            <a:r>
              <a:rPr lang="en-US" baseline="0" dirty="0" smtClean="0"/>
              <a:t>-directional way. </a:t>
            </a:r>
          </a:p>
          <a:p>
            <a:r>
              <a:rPr lang="en-US" baseline="0" dirty="0" smtClean="0"/>
              <a:t>Figure at the left shows the radiation pattern for this method. In the basic approach no feedback from clients is received.</a:t>
            </a:r>
          </a:p>
          <a:p>
            <a:r>
              <a:rPr lang="en-US" baseline="0" dirty="0" smtClean="0"/>
              <a:t>Off course, </a:t>
            </a:r>
            <a:r>
              <a:rPr lang="en-US" baseline="0" dirty="0" err="1" smtClean="0"/>
              <a:t>Aps</a:t>
            </a:r>
            <a:r>
              <a:rPr lang="en-US" baseline="0" dirty="0" smtClean="0"/>
              <a:t> could benefit from the available antenna diversity. There are several papers that have shown you can obtain huge gains by selecting the appropriate </a:t>
            </a:r>
            <a:r>
              <a:rPr lang="en-US" baseline="0" dirty="0" err="1" smtClean="0"/>
              <a:t>antenn</a:t>
            </a:r>
            <a:r>
              <a:rPr lang="en-US" baseline="0" dirty="0" smtClean="0"/>
              <a:t>. </a:t>
            </a:r>
          </a:p>
          <a:p>
            <a:r>
              <a:rPr lang="en-US" baseline="0" dirty="0" smtClean="0"/>
              <a:t>An alternative way for AP to benefit from its antennas is through switched beam. Here, the AP has an </a:t>
            </a:r>
            <a:r>
              <a:rPr lang="en-US" baseline="0" dirty="0" err="1" smtClean="0"/>
              <a:t>antenn</a:t>
            </a:r>
            <a:r>
              <a:rPr lang="en-US" baseline="0" dirty="0" smtClean="0"/>
              <a:t> array. The signal that is fed to each antenna is shifted with specific phases, such that the resulting beam has high directionality in a specific direction. The AP can then switch between a set of pre-defined beams. Compared to the Omni transmission, this scheme allows for higher received SNR at the receiver and also higher coverage.</a:t>
            </a:r>
          </a:p>
          <a:p>
            <a:r>
              <a:rPr lang="en-US" baseline="0" dirty="0" smtClean="0"/>
              <a:t>A user can further increase its received SNR by sharing its channel information to the AP and through adaptive </a:t>
            </a:r>
            <a:r>
              <a:rPr lang="en-US" baseline="0" dirty="0" err="1" smtClean="0"/>
              <a:t>beamforming</a:t>
            </a:r>
            <a:r>
              <a:rPr lang="en-US" baseline="0" dirty="0" smtClean="0"/>
              <a:t> scheme. If AP has a user’s channel information, it can construct its beam such that it points towards that specific user. This scheme can further increase received SNR and coverage with the additional feedback of channel information for each antenna.  </a:t>
            </a:r>
          </a:p>
          <a:p>
            <a:endParaRPr lang="en-US" baseline="0"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9481"/>
            <a:ext cx="7772400" cy="1470025"/>
          </a:xfrm>
        </p:spPr>
        <p:txBody>
          <a:bodyPr/>
          <a:lstStyle>
            <a:lvl1pPr>
              <a:defRPr>
                <a:solidFill>
                  <a:srgbClr val="0000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267200"/>
            <a:ext cx="6400800" cy="16764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cxnSp>
        <p:nvCxnSpPr>
          <p:cNvPr id="8" name="Straight Connector 7"/>
          <p:cNvCxnSpPr/>
          <p:nvPr userDrawn="1"/>
        </p:nvCxnSpPr>
        <p:spPr>
          <a:xfrm>
            <a:off x="899280" y="1447800"/>
            <a:ext cx="7315200"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7" descr="RiceLogo"/>
          <p:cNvPicPr>
            <a:picLocks noChangeAspect="1" noChangeArrowheads="1"/>
          </p:cNvPicPr>
          <p:nvPr userDrawn="1"/>
        </p:nvPicPr>
        <p:blipFill>
          <a:blip r:embed="rId2"/>
          <a:srcRect/>
          <a:stretch>
            <a:fillRect/>
          </a:stretch>
        </p:blipFill>
        <p:spPr bwMode="auto">
          <a:xfrm>
            <a:off x="8039848" y="381000"/>
            <a:ext cx="723152" cy="884238"/>
          </a:xfrm>
          <a:prstGeom prst="rect">
            <a:avLst/>
          </a:prstGeom>
          <a:noFill/>
          <a:ln w="9525">
            <a:noFill/>
            <a:miter lim="800000"/>
            <a:headEnd/>
            <a:tailEnd/>
          </a:ln>
        </p:spPr>
      </p:pic>
      <p:pic>
        <p:nvPicPr>
          <p:cNvPr id="9" name="Picture 8" descr="Picture1.png"/>
          <p:cNvPicPr>
            <a:picLocks noChangeAspect="1"/>
          </p:cNvPicPr>
          <p:nvPr userDrawn="1"/>
        </p:nvPicPr>
        <p:blipFill>
          <a:blip r:embed="rId3"/>
          <a:stretch>
            <a:fillRect/>
          </a:stretch>
        </p:blipFill>
        <p:spPr>
          <a:xfrm>
            <a:off x="152400" y="595071"/>
            <a:ext cx="914400" cy="39552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Ehsan Aryafar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Ehsan Aryafar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lvl1pPr>
              <a:defRPr>
                <a:solidFill>
                  <a:srgbClr val="0000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8400"/>
            <a:ext cx="2133600" cy="365125"/>
          </a:xfrm>
        </p:spPr>
        <p:txBody>
          <a:bodyPr/>
          <a:lstStyle>
            <a:lvl1pPr>
              <a:defRPr sz="1600">
                <a:solidFill>
                  <a:schemeClr val="accent1"/>
                </a:solidFill>
              </a:defRPr>
            </a:lvl1pPr>
          </a:lstStyle>
          <a:p>
            <a:r>
              <a:rPr lang="en-US" smtClean="0"/>
              <a:t>Ehsan Aryafar</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248400"/>
            <a:ext cx="2133600" cy="365125"/>
          </a:xfrm>
        </p:spPr>
        <p:txBody>
          <a:bodyPr/>
          <a:lstStyle>
            <a:lvl1pPr>
              <a:defRPr sz="1600">
                <a:solidFill>
                  <a:schemeClr val="accent1"/>
                </a:solidFill>
              </a:defRPr>
            </a:lvl1pPr>
          </a:lstStyle>
          <a:p>
            <a:r>
              <a:rPr lang="en-US" dirty="0" smtClean="0"/>
              <a:t>Rice Networks Group</a:t>
            </a:r>
            <a:endParaRPr lang="en-US" dirty="0"/>
          </a:p>
        </p:txBody>
      </p:sp>
      <p:cxnSp>
        <p:nvCxnSpPr>
          <p:cNvPr id="21" name="Straight Connector 20"/>
          <p:cNvCxnSpPr/>
          <p:nvPr userDrawn="1"/>
        </p:nvCxnSpPr>
        <p:spPr>
          <a:xfrm>
            <a:off x="899280" y="1447800"/>
            <a:ext cx="7315200"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7" descr="RiceLogo"/>
          <p:cNvPicPr>
            <a:picLocks noChangeAspect="1" noChangeArrowheads="1"/>
          </p:cNvPicPr>
          <p:nvPr userDrawn="1"/>
        </p:nvPicPr>
        <p:blipFill>
          <a:blip r:embed="rId2"/>
          <a:srcRect/>
          <a:stretch>
            <a:fillRect/>
          </a:stretch>
        </p:blipFill>
        <p:spPr bwMode="auto">
          <a:xfrm>
            <a:off x="8039848" y="381000"/>
            <a:ext cx="723152" cy="884238"/>
          </a:xfrm>
          <a:prstGeom prst="rect">
            <a:avLst/>
          </a:prstGeom>
          <a:noFill/>
          <a:ln w="9525">
            <a:noFill/>
            <a:miter lim="800000"/>
            <a:headEnd/>
            <a:tailEnd/>
          </a:ln>
        </p:spPr>
      </p:pic>
      <p:pic>
        <p:nvPicPr>
          <p:cNvPr id="11" name="Picture 10" descr="Picture1.png"/>
          <p:cNvPicPr>
            <a:picLocks noChangeAspect="1"/>
          </p:cNvPicPr>
          <p:nvPr userDrawn="1"/>
        </p:nvPicPr>
        <p:blipFill>
          <a:blip r:embed="rId3"/>
          <a:stretch>
            <a:fillRect/>
          </a:stretch>
        </p:blipFill>
        <p:spPr>
          <a:xfrm>
            <a:off x="152400" y="595071"/>
            <a:ext cx="914400" cy="39552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Ehsan Aryafar</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Ehsan Aryafar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Ehsan Aryafar</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Ehsan Aryafar</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Ehsan Aryafar</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Ehsan Aryafar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Ehsan Aryafar</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B474-20E8-0B40-9140-3FB6238D1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Ehsan Aryafar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AB474-20E8-0B40-9140-3FB6238D1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7" Type="http://schemas.openxmlformats.org/officeDocument/2006/relationships/oleObject" Target="../embeddings/Microsoft_Equation1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3.jpeg"/><Relationship Id="rId6" Type="http://schemas.openxmlformats.org/officeDocument/2006/relationships/oleObject" Target="../embeddings/Microsoft_Equation12.bin"/></Relationships>
</file>

<file path=ppt/slides/_rels/slide18.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 Id="rId5"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arp.ric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oleObject" Target="../embeddings/Microsoft_Equation15.bin"/><Relationship Id="rId4" Type="http://schemas.openxmlformats.org/officeDocument/2006/relationships/image" Target="../media/image5.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oleObject" Target="../embeddings/Microsoft_Equation14.bin"/></Relationships>
</file>

<file path=ppt/slides/_rels/slide28.xml.rels><?xml version="1.0" encoding="UTF-8" standalone="yes"?>
<Relationships xmlns="http://schemas.openxmlformats.org/package/2006/relationships"><Relationship Id="rId4" Type="http://schemas.openxmlformats.org/officeDocument/2006/relationships/oleObject" Target="../embeddings/Microsoft_Equation16.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0.xml"/><Relationship Id="rId5" Type="http://schemas.openxmlformats.org/officeDocument/2006/relationships/oleObject" Target="../embeddings/Microsoft_Equation17.bin"/></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oleObject" Target="../embeddings/Microsoft_Equation20.bin"/><Relationship Id="rId4" Type="http://schemas.openxmlformats.org/officeDocument/2006/relationships/oleObject" Target="../embeddings/Microsoft_Equation1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1.xml"/><Relationship Id="rId5" Type="http://schemas.openxmlformats.org/officeDocument/2006/relationships/oleObject" Target="../embeddings/Microsoft_Equation19.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emf"/><Relationship Id="rId5" Type="http://schemas.openxmlformats.org/officeDocument/2006/relationships/image" Target="../media/image42.emf"/></Relationships>
</file>

<file path=ppt/slides/_rels/slide33.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emf"/></Relationships>
</file>

<file path=ppt/slides/_rels/slide34.xml.rels><?xml version="1.0" encoding="UTF-8" standalone="yes"?>
<Relationships xmlns="http://schemas.openxmlformats.org/package/2006/relationships"><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emf"/><Relationship Id="rId5" Type="http://schemas.openxmlformats.org/officeDocument/2006/relationships/image" Target="../media/image46.jpeg"/></Relationships>
</file>

<file path=ppt/slides/_rels/slide35.xml.rels><?xml version="1.0" encoding="UTF-8" standalone="yes"?>
<Relationships xmlns="http://schemas.openxmlformats.org/package/2006/relationships"><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emf"/></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quation4.bin"/><Relationship Id="rId4" Type="http://schemas.openxmlformats.org/officeDocument/2006/relationships/image" Target="../media/image5.jpeg"/><Relationship Id="rId10" Type="http://schemas.openxmlformats.org/officeDocument/2006/relationships/oleObject" Target="../embeddings/Microsoft_Equation6.bin"/><Relationship Id="rId5" Type="http://schemas.openxmlformats.org/officeDocument/2006/relationships/oleObject" Target="../embeddings/Microsoft_Equation1.bin"/><Relationship Id="rId7" Type="http://schemas.openxmlformats.org/officeDocument/2006/relationships/oleObject" Target="../embeddings/Microsoft_Equation3.bin"/><Relationship Id="rId1" Type="http://schemas.openxmlformats.org/officeDocument/2006/relationships/vmlDrawing" Target="../drawings/vmlDrawing1.vml"/><Relationship Id="rId2" Type="http://schemas.openxmlformats.org/officeDocument/2006/relationships/slideLayout" Target="../slideLayouts/slideLayout2.xml"/><Relationship Id="rId9" Type="http://schemas.openxmlformats.org/officeDocument/2006/relationships/oleObject" Target="../embeddings/Microsoft_Equation5.bin"/><Relationship Id="rId3" Type="http://schemas.openxmlformats.org/officeDocument/2006/relationships/notesSlide" Target="../notesSlides/notesSlide4.xml"/><Relationship Id="rId6" Type="http://schemas.openxmlformats.org/officeDocument/2006/relationships/oleObject" Target="../embeddings/Microsoft_Equation2.bin"/></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5" Type="http://schemas.openxmlformats.org/officeDocument/2006/relationships/oleObject" Target="../embeddings/Microsoft_Equation7.bin"/><Relationship Id="rId7" Type="http://schemas.openxmlformats.org/officeDocument/2006/relationships/oleObject" Target="../embeddings/Microsoft_Equation9.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6" Type="http://schemas.openxmlformats.org/officeDocument/2006/relationships/oleObject" Target="../embeddings/Microsoft_Equation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14960"/>
            <a:ext cx="8001000" cy="1470025"/>
          </a:xfrm>
        </p:spPr>
        <p:txBody>
          <a:bodyPr>
            <a:normAutofit fontScale="90000"/>
          </a:bodyPr>
          <a:lstStyle/>
          <a:p>
            <a:r>
              <a:rPr lang="en-US" dirty="0" smtClean="0"/>
              <a:t>Design and Experimental Evaluation of Multi-User </a:t>
            </a:r>
            <a:r>
              <a:rPr lang="en-US" dirty="0" err="1" smtClean="0"/>
              <a:t>Beamforming</a:t>
            </a:r>
            <a:r>
              <a:rPr lang="en-US" dirty="0" smtClean="0"/>
              <a:t> in Wireless LANs</a:t>
            </a:r>
            <a:endParaRPr lang="en-US" dirty="0"/>
          </a:p>
        </p:txBody>
      </p:sp>
      <p:sp>
        <p:nvSpPr>
          <p:cNvPr id="6" name="Subtitle 2"/>
          <p:cNvSpPr txBox="1">
            <a:spLocks/>
          </p:cNvSpPr>
          <p:nvPr/>
        </p:nvSpPr>
        <p:spPr>
          <a:xfrm>
            <a:off x="4343400" y="4448138"/>
            <a:ext cx="2590800" cy="8382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Theodoros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Salonidis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200" dirty="0" smtClean="0"/>
              <a:t>Technicolor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ubtitle 2"/>
          <p:cNvSpPr txBox="1">
            <a:spLocks/>
          </p:cNvSpPr>
          <p:nvPr/>
        </p:nvSpPr>
        <p:spPr>
          <a:xfrm>
            <a:off x="2743200" y="5410200"/>
            <a:ext cx="3581400" cy="838200"/>
          </a:xfrm>
          <a:prstGeom prst="rect">
            <a:avLst/>
          </a:prstGeom>
        </p:spPr>
        <p:txBody>
          <a:bodyPr vert="horz" lIns="91440" tIns="45720" rIns="91440" bIns="45720" rtlCol="0">
            <a:normAutofit fontScale="925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ACM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MobiCom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2010</a:t>
            </a:r>
          </a:p>
        </p:txBody>
      </p:sp>
      <p:sp>
        <p:nvSpPr>
          <p:cNvPr id="8" name="Subtitle 7"/>
          <p:cNvSpPr>
            <a:spLocks noGrp="1"/>
          </p:cNvSpPr>
          <p:nvPr>
            <p:ph type="subTitle" idx="1"/>
          </p:nvPr>
        </p:nvSpPr>
        <p:spPr>
          <a:xfrm>
            <a:off x="1600200" y="6019800"/>
            <a:ext cx="6400800" cy="1676400"/>
          </a:xfrm>
        </p:spPr>
        <p:txBody>
          <a:bodyPr/>
          <a:lstStyle/>
          <a:p>
            <a:endParaRPr lang="en-US" dirty="0"/>
          </a:p>
        </p:txBody>
      </p:sp>
      <p:sp>
        <p:nvSpPr>
          <p:cNvPr id="9" name="Subtitle 2"/>
          <p:cNvSpPr txBox="1">
            <a:spLocks/>
          </p:cNvSpPr>
          <p:nvPr/>
        </p:nvSpPr>
        <p:spPr>
          <a:xfrm>
            <a:off x="6781800" y="4452993"/>
            <a:ext cx="2362200" cy="8382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Edward Knightly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200" noProof="0" dirty="0" smtClean="0"/>
              <a:t>Rice</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Subtitle 2"/>
          <p:cNvSpPr txBox="1">
            <a:spLocks/>
          </p:cNvSpPr>
          <p:nvPr/>
        </p:nvSpPr>
        <p:spPr>
          <a:xfrm>
            <a:off x="2219226" y="4510069"/>
            <a:ext cx="2057400" cy="838200"/>
          </a:xfrm>
          <a:prstGeom prst="rect">
            <a:avLst/>
          </a:prstGeom>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Narendra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Anand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noProof="0" dirty="0" smtClean="0"/>
              <a:t>Rice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ubtitle 2"/>
          <p:cNvSpPr txBox="1">
            <a:spLocks/>
          </p:cNvSpPr>
          <p:nvPr/>
        </p:nvSpPr>
        <p:spPr>
          <a:xfrm>
            <a:off x="304800" y="4510069"/>
            <a:ext cx="1828800" cy="838200"/>
          </a:xfrm>
          <a:prstGeom prst="rect">
            <a:avLst/>
          </a:prstGeom>
        </p:spPr>
        <p:txBody>
          <a:bodyPr vert="horz" lIns="91440" tIns="45720" rIns="91440" bIns="45720" rtlCol="0">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u="none" strike="noStrike" kern="1200" cap="none" spc="0" normalizeH="0" baseline="0" noProof="0" dirty="0" err="1" smtClean="0">
                <a:ln>
                  <a:noFill/>
                </a:ln>
                <a:solidFill>
                  <a:schemeClr val="tx1"/>
                </a:solidFill>
                <a:effectLst/>
                <a:uLnTx/>
                <a:uFillTx/>
                <a:latin typeface="+mn-lt"/>
                <a:ea typeface="+mn-ea"/>
                <a:cs typeface="+mn-cs"/>
              </a:rPr>
              <a:t>Ehsan</a:t>
            </a:r>
            <a:r>
              <a:rPr kumimoji="0" lang="en-US" sz="3200" b="1" u="none" strike="noStrike" kern="1200" cap="none" spc="0" normalizeH="0" noProof="0" dirty="0" smtClean="0">
                <a:ln>
                  <a:noFill/>
                </a:ln>
                <a:solidFill>
                  <a:schemeClr val="tx1"/>
                </a:solidFill>
                <a:effectLst/>
                <a:uLnTx/>
                <a:uFillTx/>
                <a:latin typeface="+mn-lt"/>
                <a:ea typeface="+mn-ea"/>
                <a:cs typeface="+mn-cs"/>
              </a:rPr>
              <a:t> </a:t>
            </a:r>
            <a:r>
              <a:rPr kumimoji="0" lang="en-US" sz="3200" b="1" u="none" strike="noStrike" kern="1200" cap="none" spc="0" normalizeH="0" noProof="0" dirty="0" err="1" smtClean="0">
                <a:ln>
                  <a:noFill/>
                </a:ln>
                <a:solidFill>
                  <a:schemeClr val="tx1"/>
                </a:solidFill>
                <a:effectLst/>
                <a:uLnTx/>
                <a:uFillTx/>
                <a:latin typeface="+mn-lt"/>
                <a:ea typeface="+mn-ea"/>
                <a:cs typeface="+mn-cs"/>
              </a:rPr>
              <a:t>Aryafar</a:t>
            </a:r>
            <a:endParaRPr kumimoji="0" lang="en-US" sz="3200" b="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noProof="0" dirty="0" smtClean="0"/>
              <a:t>Rice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WARPLab</a:t>
            </a:r>
            <a:r>
              <a:rPr lang="en-US" dirty="0" smtClean="0"/>
              <a:t> Research Framework</a:t>
            </a:r>
            <a:endParaRPr lang="en-US" dirty="0"/>
          </a:p>
        </p:txBody>
      </p:sp>
      <p:sp>
        <p:nvSpPr>
          <p:cNvPr id="3" name="Content Placeholder 2"/>
          <p:cNvSpPr>
            <a:spLocks noGrp="1"/>
          </p:cNvSpPr>
          <p:nvPr>
            <p:ph idx="1"/>
          </p:nvPr>
        </p:nvSpPr>
        <p:spPr>
          <a:xfrm>
            <a:off x="457200" y="1600199"/>
            <a:ext cx="6096000" cy="4800601"/>
          </a:xfrm>
        </p:spPr>
        <p:txBody>
          <a:bodyPr>
            <a:normAutofit fontScale="85000" lnSpcReduction="10000"/>
          </a:bodyPr>
          <a:lstStyle/>
          <a:p>
            <a:r>
              <a:rPr lang="en-US" dirty="0" smtClean="0"/>
              <a:t>WARP is </a:t>
            </a:r>
            <a:r>
              <a:rPr lang="en-US" dirty="0" smtClean="0">
                <a:solidFill>
                  <a:srgbClr val="008000"/>
                </a:solidFill>
              </a:rPr>
              <a:t>clean-slate </a:t>
            </a:r>
            <a:r>
              <a:rPr lang="en-US" dirty="0" smtClean="0"/>
              <a:t>MAC and PHY</a:t>
            </a:r>
          </a:p>
          <a:p>
            <a:pPr lvl="1"/>
            <a:r>
              <a:rPr lang="en-US" dirty="0" smtClean="0"/>
              <a:t>Off-the-shelf platforms: Limited programmability/</a:t>
            </a:r>
            <a:r>
              <a:rPr lang="en-US" dirty="0" err="1" smtClean="0"/>
              <a:t>observability</a:t>
            </a:r>
            <a:endParaRPr lang="en-US" dirty="0" smtClean="0"/>
          </a:p>
          <a:p>
            <a:pPr lvl="1">
              <a:buNone/>
            </a:pPr>
            <a:r>
              <a:rPr lang="en-US" dirty="0" smtClean="0"/>
              <a:t> </a:t>
            </a:r>
          </a:p>
          <a:p>
            <a:r>
              <a:rPr lang="en-US" dirty="0" err="1" smtClean="0"/>
              <a:t>WARPLab</a:t>
            </a:r>
            <a:r>
              <a:rPr lang="en-US" dirty="0" smtClean="0"/>
              <a:t> brings together WARP and MATLAB</a:t>
            </a:r>
          </a:p>
          <a:p>
            <a:pPr lvl="1"/>
            <a:r>
              <a:rPr lang="en-US" dirty="0" smtClean="0"/>
              <a:t>Manage </a:t>
            </a:r>
            <a:r>
              <a:rPr lang="en-US" dirty="0" smtClean="0">
                <a:solidFill>
                  <a:srgbClr val="008000"/>
                </a:solidFill>
              </a:rPr>
              <a:t>network</a:t>
            </a:r>
            <a:r>
              <a:rPr lang="en-US" dirty="0" smtClean="0"/>
              <a:t> communication of up to </a:t>
            </a:r>
            <a:r>
              <a:rPr lang="en-US" dirty="0" smtClean="0">
                <a:solidFill>
                  <a:srgbClr val="008000"/>
                </a:solidFill>
              </a:rPr>
              <a:t>16 WARP nodes </a:t>
            </a:r>
          </a:p>
          <a:p>
            <a:pPr lvl="1"/>
            <a:r>
              <a:rPr lang="en-US" dirty="0" smtClean="0"/>
              <a:t>Baseband signals are generated in </a:t>
            </a:r>
            <a:r>
              <a:rPr lang="en-US" dirty="0" smtClean="0">
                <a:solidFill>
                  <a:srgbClr val="008000"/>
                </a:solidFill>
              </a:rPr>
              <a:t>MATLAB</a:t>
            </a:r>
            <a:r>
              <a:rPr lang="en-US" dirty="0" smtClean="0"/>
              <a:t> and downloaded to WARP nodes</a:t>
            </a:r>
          </a:p>
          <a:p>
            <a:pPr lvl="1"/>
            <a:r>
              <a:rPr lang="en-US" dirty="0" smtClean="0"/>
              <a:t>WARP nodes send/receive the RF signals</a:t>
            </a:r>
          </a:p>
          <a:p>
            <a:pPr lvl="1"/>
            <a:endParaRPr lang="en-US" dirty="0" smtClean="0"/>
          </a:p>
          <a:p>
            <a:pPr lvl="1">
              <a:buNone/>
            </a:pP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6" name="Picture 5"/>
          <p:cNvPicPr>
            <a:picLocks noChangeAspect="1"/>
          </p:cNvPicPr>
          <p:nvPr/>
        </p:nvPicPr>
        <p:blipFill>
          <a:blip r:embed="rId3"/>
          <a:stretch>
            <a:fillRect/>
          </a:stretch>
        </p:blipFill>
        <p:spPr>
          <a:xfrm>
            <a:off x="6553200" y="2279650"/>
            <a:ext cx="2428787" cy="2216150"/>
          </a:xfrm>
          <a:prstGeom prst="rect">
            <a:avLst/>
          </a:prstGeom>
        </p:spPr>
      </p:pic>
      <p:sp>
        <p:nvSpPr>
          <p:cNvPr id="7" name="TextBox 6"/>
          <p:cNvSpPr txBox="1"/>
          <p:nvPr/>
        </p:nvSpPr>
        <p:spPr>
          <a:xfrm>
            <a:off x="6765667" y="4659868"/>
            <a:ext cx="1841858" cy="369332"/>
          </a:xfrm>
          <a:prstGeom prst="rect">
            <a:avLst/>
          </a:prstGeom>
          <a:noFill/>
        </p:spPr>
        <p:txBody>
          <a:bodyPr wrap="none" rtlCol="0">
            <a:spAutoFit/>
          </a:bodyPr>
          <a:lstStyle/>
          <a:p>
            <a:r>
              <a:rPr lang="en-US" dirty="0" err="1" smtClean="0"/>
              <a:t>Virtex</a:t>
            </a:r>
            <a:r>
              <a:rPr lang="en-US" dirty="0" smtClean="0"/>
              <a:t>-II Pro FPGA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7" name="Picture 6" descr="warplab_setup.jpg"/>
          <p:cNvPicPr>
            <a:picLocks noChangeAspect="1"/>
          </p:cNvPicPr>
          <p:nvPr/>
        </p:nvPicPr>
        <p:blipFill>
          <a:blip r:embed="rId2" cstate="print"/>
          <a:stretch>
            <a:fillRect/>
          </a:stretch>
        </p:blipFill>
        <p:spPr>
          <a:xfrm>
            <a:off x="914400" y="1981200"/>
            <a:ext cx="7543800" cy="4201950"/>
          </a:xfrm>
          <a:prstGeom prst="rect">
            <a:avLst/>
          </a:prstGeom>
        </p:spPr>
      </p:pic>
      <p:sp>
        <p:nvSpPr>
          <p:cNvPr id="9" name="TextBox 8"/>
          <p:cNvSpPr txBox="1"/>
          <p:nvPr/>
        </p:nvSpPr>
        <p:spPr>
          <a:xfrm>
            <a:off x="1600200" y="3962399"/>
            <a:ext cx="762000" cy="584775"/>
          </a:xfrm>
          <a:prstGeom prst="rect">
            <a:avLst/>
          </a:prstGeom>
          <a:noFill/>
        </p:spPr>
        <p:txBody>
          <a:bodyPr wrap="square" rtlCol="0">
            <a:spAutoFit/>
          </a:bodyPr>
          <a:lstStyle/>
          <a:p>
            <a:r>
              <a:rPr lang="en-US" sz="3200" b="1" dirty="0" err="1" smtClean="0"/>
              <a:t>Tx</a:t>
            </a:r>
            <a:endParaRPr lang="en-US" sz="3200" b="1" dirty="0"/>
          </a:p>
        </p:txBody>
      </p:sp>
      <p:sp>
        <p:nvSpPr>
          <p:cNvPr id="10" name="TextBox 9"/>
          <p:cNvSpPr txBox="1"/>
          <p:nvPr/>
        </p:nvSpPr>
        <p:spPr>
          <a:xfrm>
            <a:off x="2895600" y="3886199"/>
            <a:ext cx="762000" cy="584775"/>
          </a:xfrm>
          <a:prstGeom prst="rect">
            <a:avLst/>
          </a:prstGeom>
          <a:noFill/>
        </p:spPr>
        <p:txBody>
          <a:bodyPr wrap="square" rtlCol="0">
            <a:spAutoFit/>
          </a:bodyPr>
          <a:lstStyle/>
          <a:p>
            <a:r>
              <a:rPr lang="en-US" sz="3200" b="1" dirty="0" smtClean="0"/>
              <a:t>Rx</a:t>
            </a:r>
            <a:endParaRPr lang="en-US" sz="3200" b="1" dirty="0"/>
          </a:p>
        </p:txBody>
      </p:sp>
      <p:sp>
        <p:nvSpPr>
          <p:cNvPr id="11" name="TextBox 10"/>
          <p:cNvSpPr txBox="1"/>
          <p:nvPr/>
        </p:nvSpPr>
        <p:spPr>
          <a:xfrm>
            <a:off x="4572000" y="3886199"/>
            <a:ext cx="762000" cy="584775"/>
          </a:xfrm>
          <a:prstGeom prst="rect">
            <a:avLst/>
          </a:prstGeom>
          <a:noFill/>
        </p:spPr>
        <p:txBody>
          <a:bodyPr wrap="square" rtlCol="0">
            <a:spAutoFit/>
          </a:bodyPr>
          <a:lstStyle/>
          <a:p>
            <a:r>
              <a:rPr lang="en-US" sz="3200" b="1" dirty="0" smtClean="0"/>
              <a:t>Rx</a:t>
            </a:r>
            <a:endParaRPr lang="en-US" sz="3200" b="1" dirty="0"/>
          </a:p>
        </p:txBody>
      </p:sp>
      <p:sp>
        <p:nvSpPr>
          <p:cNvPr id="12" name="TextBox 11"/>
          <p:cNvSpPr txBox="1"/>
          <p:nvPr/>
        </p:nvSpPr>
        <p:spPr>
          <a:xfrm>
            <a:off x="6858000" y="3809999"/>
            <a:ext cx="762000" cy="584775"/>
          </a:xfrm>
          <a:prstGeom prst="rect">
            <a:avLst/>
          </a:prstGeom>
          <a:noFill/>
        </p:spPr>
        <p:txBody>
          <a:bodyPr wrap="square" rtlCol="0">
            <a:spAutoFit/>
          </a:bodyPr>
          <a:lstStyle/>
          <a:p>
            <a:r>
              <a:rPr lang="en-US" sz="3200" b="1" dirty="0" smtClean="0"/>
              <a:t>Rx</a:t>
            </a:r>
            <a:endParaRPr lang="en-US" sz="3200" b="1" dirty="0"/>
          </a:p>
        </p:txBody>
      </p:sp>
      <p:grpSp>
        <p:nvGrpSpPr>
          <p:cNvPr id="16" name="Group 15"/>
          <p:cNvGrpSpPr/>
          <p:nvPr/>
        </p:nvGrpSpPr>
        <p:grpSpPr>
          <a:xfrm>
            <a:off x="1066800" y="1825595"/>
            <a:ext cx="2382253" cy="1676400"/>
            <a:chOff x="990600" y="1143000"/>
            <a:chExt cx="2382253" cy="1676400"/>
          </a:xfrm>
        </p:grpSpPr>
        <p:grpSp>
          <p:nvGrpSpPr>
            <p:cNvPr id="17" name="Group 13"/>
            <p:cNvGrpSpPr/>
            <p:nvPr/>
          </p:nvGrpSpPr>
          <p:grpSpPr>
            <a:xfrm>
              <a:off x="990600" y="1143000"/>
              <a:ext cx="2382253" cy="1676400"/>
              <a:chOff x="914400" y="1447800"/>
              <a:chExt cx="2382253" cy="1676400"/>
            </a:xfrm>
          </p:grpSpPr>
          <p:pic>
            <p:nvPicPr>
              <p:cNvPr id="19" name="Picture 18" descr="warplab_setup.jpg"/>
              <p:cNvPicPr>
                <a:picLocks noChangeAspect="1"/>
              </p:cNvPicPr>
              <p:nvPr/>
            </p:nvPicPr>
            <p:blipFill>
              <a:blip r:embed="rId2" cstate="print"/>
              <a:srcRect l="6061" r="66667" b="65545"/>
              <a:stretch>
                <a:fillRect/>
              </a:stretch>
            </p:blipFill>
            <p:spPr>
              <a:xfrm>
                <a:off x="914400" y="1447800"/>
                <a:ext cx="2382253" cy="1676400"/>
              </a:xfrm>
              <a:prstGeom prst="rect">
                <a:avLst/>
              </a:prstGeom>
            </p:spPr>
          </p:pic>
          <p:sp>
            <p:nvSpPr>
              <p:cNvPr id="20" name="Rectangle 19"/>
              <p:cNvSpPr/>
              <p:nvPr/>
            </p:nvSpPr>
            <p:spPr>
              <a:xfrm>
                <a:off x="1212850" y="1587500"/>
                <a:ext cx="1828800" cy="118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5400" dirty="0" smtClean="0">
                    <a:solidFill>
                      <a:schemeClr val="tx1"/>
                    </a:solidFill>
                  </a:rPr>
                  <a:t>(    )</a:t>
                </a:r>
                <a:endParaRPr lang="en-US" dirty="0">
                  <a:solidFill>
                    <a:schemeClr val="tx1"/>
                  </a:solidFill>
                </a:endParaRPr>
              </a:p>
            </p:txBody>
          </p:sp>
          <p:pic>
            <p:nvPicPr>
              <p:cNvPr id="21" name="Picture 2" descr="WARPLab_Logo_Med.jpg"/>
              <p:cNvPicPr>
                <a:picLocks noChangeAspect="1" noChangeArrowheads="1"/>
              </p:cNvPicPr>
              <p:nvPr/>
            </p:nvPicPr>
            <p:blipFill>
              <a:blip r:embed="rId3" cstate="print"/>
              <a:srcRect/>
              <a:stretch>
                <a:fillRect/>
              </a:stretch>
            </p:blipFill>
            <p:spPr bwMode="auto">
              <a:xfrm>
                <a:off x="1212850" y="1600200"/>
                <a:ext cx="1828800" cy="358087"/>
              </a:xfrm>
              <a:prstGeom prst="rect">
                <a:avLst/>
              </a:prstGeom>
              <a:noFill/>
            </p:spPr>
          </p:pic>
          <p:pic>
            <p:nvPicPr>
              <p:cNvPr id="22" name="Picture 4" descr="http://www.ehm.yildiz.edu.tr/HabLab/img/logo_matlab.jpg"/>
              <p:cNvPicPr>
                <a:picLocks noChangeAspect="1" noChangeArrowheads="1"/>
              </p:cNvPicPr>
              <p:nvPr/>
            </p:nvPicPr>
            <p:blipFill>
              <a:blip r:embed="rId4" cstate="print"/>
              <a:srcRect/>
              <a:stretch>
                <a:fillRect/>
              </a:stretch>
            </p:blipFill>
            <p:spPr bwMode="auto">
              <a:xfrm>
                <a:off x="1792589" y="2025650"/>
                <a:ext cx="669323" cy="742950"/>
              </a:xfrm>
              <a:prstGeom prst="rect">
                <a:avLst/>
              </a:prstGeom>
              <a:noFill/>
            </p:spPr>
          </p:pic>
        </p:grpSp>
        <p:sp>
          <p:nvSpPr>
            <p:cNvPr id="18" name="Rectangle 17"/>
            <p:cNvSpPr/>
            <p:nvPr/>
          </p:nvSpPr>
          <p:spPr>
            <a:xfrm>
              <a:off x="1066800" y="248920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85801" y="1676400"/>
            <a:ext cx="914400" cy="2667000"/>
            <a:chOff x="685801" y="1676400"/>
            <a:chExt cx="914400" cy="2667000"/>
          </a:xfrm>
        </p:grpSpPr>
        <p:sp>
          <p:nvSpPr>
            <p:cNvPr id="25" name="Right Arrow 12"/>
            <p:cNvSpPr/>
            <p:nvPr/>
          </p:nvSpPr>
          <p:spPr>
            <a:xfrm rot="16200000" flipH="1">
              <a:off x="-76199" y="2667000"/>
              <a:ext cx="2438400" cy="9144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BF Weights</a:t>
              </a:r>
              <a:endParaRPr lang="en-US" b="1" dirty="0">
                <a:effectLst>
                  <a:outerShdw blurRad="38100" dist="38100" dir="2700000" algn="tl">
                    <a:srgbClr val="000000">
                      <a:alpha val="43137"/>
                    </a:srgbClr>
                  </a:outerShdw>
                </a:effectLst>
              </a:endParaRPr>
            </a:p>
          </p:txBody>
        </p:sp>
        <p:sp>
          <p:nvSpPr>
            <p:cNvPr id="27" name="TextBox 26"/>
            <p:cNvSpPr txBox="1"/>
            <p:nvPr/>
          </p:nvSpPr>
          <p:spPr>
            <a:xfrm>
              <a:off x="762000" y="1676400"/>
              <a:ext cx="381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t>5</a:t>
              </a:r>
              <a:endParaRPr lang="en-US" sz="3200" b="1" dirty="0"/>
            </a:p>
          </p:txBody>
        </p:sp>
      </p:grpSp>
      <p:grpSp>
        <p:nvGrpSpPr>
          <p:cNvPr id="41" name="Group 40"/>
          <p:cNvGrpSpPr/>
          <p:nvPr/>
        </p:nvGrpSpPr>
        <p:grpSpPr>
          <a:xfrm>
            <a:off x="685800" y="4953000"/>
            <a:ext cx="3048000" cy="762000"/>
            <a:chOff x="685800" y="4953000"/>
            <a:chExt cx="3048000" cy="762000"/>
          </a:xfrm>
        </p:grpSpPr>
        <p:sp>
          <p:nvSpPr>
            <p:cNvPr id="14" name="Right Arrow 13"/>
            <p:cNvSpPr/>
            <p:nvPr/>
          </p:nvSpPr>
          <p:spPr>
            <a:xfrm>
              <a:off x="838200" y="4953000"/>
              <a:ext cx="289560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MUBF Data (OTA)</a:t>
              </a:r>
              <a:endParaRPr lang="en-US" b="1" dirty="0">
                <a:effectLst>
                  <a:outerShdw blurRad="38100" dist="38100" dir="2700000" algn="tl">
                    <a:srgbClr val="000000">
                      <a:alpha val="43137"/>
                    </a:srgbClr>
                  </a:outerShdw>
                </a:effectLst>
              </a:endParaRPr>
            </a:p>
          </p:txBody>
        </p:sp>
        <p:sp>
          <p:nvSpPr>
            <p:cNvPr id="28" name="TextBox 27"/>
            <p:cNvSpPr txBox="1"/>
            <p:nvPr/>
          </p:nvSpPr>
          <p:spPr>
            <a:xfrm>
              <a:off x="685800" y="5029200"/>
              <a:ext cx="381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t>6</a:t>
              </a:r>
              <a:endParaRPr lang="en-US" sz="3200" b="1" dirty="0"/>
            </a:p>
          </p:txBody>
        </p:sp>
      </p:grpSp>
      <p:grpSp>
        <p:nvGrpSpPr>
          <p:cNvPr id="42" name="Group 41"/>
          <p:cNvGrpSpPr/>
          <p:nvPr/>
        </p:nvGrpSpPr>
        <p:grpSpPr>
          <a:xfrm>
            <a:off x="6840746" y="3225196"/>
            <a:ext cx="2438400" cy="1810711"/>
            <a:chOff x="6840746" y="3225196"/>
            <a:chExt cx="2438400" cy="1810711"/>
          </a:xfrm>
        </p:grpSpPr>
        <p:sp>
          <p:nvSpPr>
            <p:cNvPr id="13" name="Right Arrow 12"/>
            <p:cNvSpPr/>
            <p:nvPr/>
          </p:nvSpPr>
          <p:spPr>
            <a:xfrm rot="2035595" flipH="1">
              <a:off x="6840746" y="3225196"/>
              <a:ext cx="2438400" cy="122806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Rx Training Feedback</a:t>
              </a:r>
              <a:endParaRPr lang="en-US" b="1" dirty="0">
                <a:effectLst>
                  <a:outerShdw blurRad="38100" dist="38100" dir="2700000" algn="tl">
                    <a:srgbClr val="000000">
                      <a:alpha val="43137"/>
                    </a:srgbClr>
                  </a:outerShdw>
                </a:effectLst>
              </a:endParaRPr>
            </a:p>
          </p:txBody>
        </p:sp>
        <p:sp>
          <p:nvSpPr>
            <p:cNvPr id="30" name="TextBox 29"/>
            <p:cNvSpPr txBox="1"/>
            <p:nvPr/>
          </p:nvSpPr>
          <p:spPr>
            <a:xfrm>
              <a:off x="8707826" y="4451132"/>
              <a:ext cx="381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3</a:t>
              </a:r>
              <a:endParaRPr lang="en-US" sz="3200" b="1" dirty="0"/>
            </a:p>
          </p:txBody>
        </p:sp>
      </p:grpSp>
      <p:grpSp>
        <p:nvGrpSpPr>
          <p:cNvPr id="43" name="Group 42"/>
          <p:cNvGrpSpPr/>
          <p:nvPr/>
        </p:nvGrpSpPr>
        <p:grpSpPr>
          <a:xfrm>
            <a:off x="6840746" y="2158396"/>
            <a:ext cx="2438400" cy="1634655"/>
            <a:chOff x="6840746" y="2158396"/>
            <a:chExt cx="2438400" cy="1634655"/>
          </a:xfrm>
        </p:grpSpPr>
        <p:sp>
          <p:nvSpPr>
            <p:cNvPr id="15" name="Right Arrow 14"/>
            <p:cNvSpPr/>
            <p:nvPr/>
          </p:nvSpPr>
          <p:spPr>
            <a:xfrm rot="2035595" flipH="1">
              <a:off x="6840746" y="2158396"/>
              <a:ext cx="2438400" cy="122806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Rx RSSI Readings</a:t>
              </a:r>
              <a:endParaRPr lang="en-US" b="1" dirty="0">
                <a:effectLst>
                  <a:outerShdw blurRad="38100" dist="38100" dir="2700000" algn="tl">
                    <a:srgbClr val="000000">
                      <a:alpha val="43137"/>
                    </a:srgbClr>
                  </a:outerShdw>
                </a:effectLst>
              </a:endParaRPr>
            </a:p>
          </p:txBody>
        </p:sp>
        <p:sp>
          <p:nvSpPr>
            <p:cNvPr id="31" name="TextBox 30"/>
            <p:cNvSpPr txBox="1"/>
            <p:nvPr/>
          </p:nvSpPr>
          <p:spPr>
            <a:xfrm>
              <a:off x="8668404" y="3208276"/>
              <a:ext cx="381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t>7</a:t>
              </a:r>
              <a:endParaRPr lang="en-US" sz="3200" b="1" dirty="0"/>
            </a:p>
          </p:txBody>
        </p:sp>
      </p:grpSp>
      <p:grpSp>
        <p:nvGrpSpPr>
          <p:cNvPr id="44" name="Group 43"/>
          <p:cNvGrpSpPr/>
          <p:nvPr/>
        </p:nvGrpSpPr>
        <p:grpSpPr>
          <a:xfrm>
            <a:off x="5181600" y="1600200"/>
            <a:ext cx="1965434" cy="990600"/>
            <a:chOff x="5181600" y="1600200"/>
            <a:chExt cx="1965434" cy="990600"/>
          </a:xfrm>
        </p:grpSpPr>
        <p:sp>
          <p:nvSpPr>
            <p:cNvPr id="24" name="Rectangle 23"/>
            <p:cNvSpPr/>
            <p:nvPr/>
          </p:nvSpPr>
          <p:spPr>
            <a:xfrm>
              <a:off x="5181600" y="1600200"/>
              <a:ext cx="16764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Log RSSI Data (End of Cycle)</a:t>
              </a:r>
              <a:endParaRPr lang="en-US" b="1" dirty="0">
                <a:effectLst>
                  <a:outerShdw blurRad="38100" dist="38100" dir="2700000" algn="tl">
                    <a:srgbClr val="000000">
                      <a:alpha val="43137"/>
                    </a:srgbClr>
                  </a:outerShdw>
                </a:effectLst>
              </a:endParaRPr>
            </a:p>
          </p:txBody>
        </p:sp>
        <p:sp>
          <p:nvSpPr>
            <p:cNvPr id="32" name="TextBox 31"/>
            <p:cNvSpPr txBox="1"/>
            <p:nvPr/>
          </p:nvSpPr>
          <p:spPr>
            <a:xfrm>
              <a:off x="6766034" y="1625025"/>
              <a:ext cx="381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t>8</a:t>
              </a:r>
              <a:endParaRPr lang="en-US" sz="3200" b="1" dirty="0"/>
            </a:p>
          </p:txBody>
        </p:sp>
      </p:grpSp>
      <p:grpSp>
        <p:nvGrpSpPr>
          <p:cNvPr id="45" name="Group 44"/>
          <p:cNvGrpSpPr/>
          <p:nvPr/>
        </p:nvGrpSpPr>
        <p:grpSpPr>
          <a:xfrm>
            <a:off x="3407974" y="1618004"/>
            <a:ext cx="1545026" cy="990600"/>
            <a:chOff x="3581400" y="1623235"/>
            <a:chExt cx="1545026" cy="990600"/>
          </a:xfrm>
        </p:grpSpPr>
        <p:sp>
          <p:nvSpPr>
            <p:cNvPr id="23" name="Rectangle 22"/>
            <p:cNvSpPr/>
            <p:nvPr/>
          </p:nvSpPr>
          <p:spPr>
            <a:xfrm>
              <a:off x="3581400" y="1623235"/>
              <a:ext cx="1371600" cy="990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H Matrix and Weight Calculation</a:t>
              </a:r>
              <a:endParaRPr lang="en-US" b="1" dirty="0">
                <a:effectLst>
                  <a:outerShdw blurRad="38100" dist="38100" dir="2700000" algn="tl">
                    <a:srgbClr val="000000">
                      <a:alpha val="43137"/>
                    </a:srgbClr>
                  </a:outerShdw>
                </a:effectLst>
              </a:endParaRPr>
            </a:p>
          </p:txBody>
        </p:sp>
        <p:sp>
          <p:nvSpPr>
            <p:cNvPr id="33" name="TextBox 32"/>
            <p:cNvSpPr txBox="1"/>
            <p:nvPr/>
          </p:nvSpPr>
          <p:spPr>
            <a:xfrm>
              <a:off x="4745426" y="1676400"/>
              <a:ext cx="381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4</a:t>
              </a:r>
              <a:endParaRPr lang="en-US" sz="3200" b="1" dirty="0"/>
            </a:p>
          </p:txBody>
        </p:sp>
      </p:grpSp>
      <p:grpSp>
        <p:nvGrpSpPr>
          <p:cNvPr id="38" name="Group 37"/>
          <p:cNvGrpSpPr/>
          <p:nvPr/>
        </p:nvGrpSpPr>
        <p:grpSpPr>
          <a:xfrm>
            <a:off x="-76200" y="1650128"/>
            <a:ext cx="914400" cy="2693273"/>
            <a:chOff x="-76200" y="1650128"/>
            <a:chExt cx="914400" cy="2693273"/>
          </a:xfrm>
        </p:grpSpPr>
        <p:sp>
          <p:nvSpPr>
            <p:cNvPr id="34" name="Right Arrow 33"/>
            <p:cNvSpPr/>
            <p:nvPr/>
          </p:nvSpPr>
          <p:spPr>
            <a:xfrm rot="16200000" flipH="1">
              <a:off x="-838200" y="2667001"/>
              <a:ext cx="2438400" cy="9144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Training</a:t>
              </a:r>
              <a:endParaRPr lang="en-US" b="1" dirty="0">
                <a:effectLst>
                  <a:outerShdw blurRad="38100" dist="38100" dir="2700000" algn="tl">
                    <a:srgbClr val="000000">
                      <a:alpha val="43137"/>
                    </a:srgbClr>
                  </a:outerShdw>
                </a:effectLst>
              </a:endParaRPr>
            </a:p>
          </p:txBody>
        </p:sp>
        <p:sp>
          <p:nvSpPr>
            <p:cNvPr id="35" name="TextBox 34"/>
            <p:cNvSpPr txBox="1"/>
            <p:nvPr/>
          </p:nvSpPr>
          <p:spPr>
            <a:xfrm>
              <a:off x="63064" y="1650128"/>
              <a:ext cx="381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1</a:t>
              </a:r>
              <a:endParaRPr lang="en-US" sz="3200" b="1" dirty="0"/>
            </a:p>
          </p:txBody>
        </p:sp>
      </p:grpSp>
      <p:grpSp>
        <p:nvGrpSpPr>
          <p:cNvPr id="40" name="Group 39"/>
          <p:cNvGrpSpPr/>
          <p:nvPr/>
        </p:nvGrpSpPr>
        <p:grpSpPr>
          <a:xfrm>
            <a:off x="685800" y="5562600"/>
            <a:ext cx="3048000" cy="762000"/>
            <a:chOff x="685800" y="5562600"/>
            <a:chExt cx="3048000" cy="762000"/>
          </a:xfrm>
        </p:grpSpPr>
        <p:sp>
          <p:nvSpPr>
            <p:cNvPr id="36" name="Right Arrow 35"/>
            <p:cNvSpPr/>
            <p:nvPr/>
          </p:nvSpPr>
          <p:spPr>
            <a:xfrm>
              <a:off x="838200" y="5562600"/>
              <a:ext cx="289560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Training (OTA)</a:t>
              </a:r>
              <a:endParaRPr lang="en-US" b="1" dirty="0">
                <a:effectLst>
                  <a:outerShdw blurRad="38100" dist="38100" dir="2700000" algn="tl">
                    <a:srgbClr val="000000">
                      <a:alpha val="43137"/>
                    </a:srgbClr>
                  </a:outerShdw>
                </a:effectLst>
              </a:endParaRPr>
            </a:p>
          </p:txBody>
        </p:sp>
        <p:sp>
          <p:nvSpPr>
            <p:cNvPr id="37" name="TextBox 36"/>
            <p:cNvSpPr txBox="1"/>
            <p:nvPr/>
          </p:nvSpPr>
          <p:spPr>
            <a:xfrm>
              <a:off x="685800" y="5659826"/>
              <a:ext cx="381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smtClean="0"/>
                <a:t>2</a:t>
              </a:r>
              <a:endParaRPr lang="en-US" sz="3200" b="1" dirty="0"/>
            </a:p>
          </p:txBody>
        </p:sp>
      </p:grpSp>
      <p:sp>
        <p:nvSpPr>
          <p:cNvPr id="46" name="Text Box 7"/>
          <p:cNvSpPr txBox="1">
            <a:spLocks noChangeArrowheads="1"/>
          </p:cNvSpPr>
          <p:nvPr/>
        </p:nvSpPr>
        <p:spPr bwMode="auto">
          <a:xfrm>
            <a:off x="228600" y="2895600"/>
            <a:ext cx="8753301" cy="1371600"/>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algn="ctr">
              <a:spcBef>
                <a:spcPct val="50000"/>
              </a:spcBef>
            </a:pPr>
            <a:r>
              <a:rPr lang="en-US" sz="3200" dirty="0" smtClean="0">
                <a:solidFill>
                  <a:schemeClr val="bg1"/>
                </a:solidFill>
                <a:latin typeface="Comic Sans MS" pitchFamily="66" charset="0"/>
                <a:cs typeface="Arial" pitchFamily="-112" charset="0"/>
              </a:rPr>
              <a:t>For more information about our </a:t>
            </a:r>
            <a:r>
              <a:rPr lang="en-US" sz="3200" dirty="0" err="1" smtClean="0">
                <a:solidFill>
                  <a:schemeClr val="bg1"/>
                </a:solidFill>
                <a:latin typeface="Comic Sans MS" pitchFamily="66" charset="0"/>
                <a:cs typeface="Arial" pitchFamily="-112" charset="0"/>
              </a:rPr>
              <a:t>testbed</a:t>
            </a:r>
            <a:r>
              <a:rPr lang="en-US" sz="3200" dirty="0" smtClean="0">
                <a:solidFill>
                  <a:schemeClr val="bg1"/>
                </a:solidFill>
                <a:latin typeface="Comic Sans MS" pitchFamily="66" charset="0"/>
                <a:cs typeface="Arial" pitchFamily="-112" charset="0"/>
              </a:rPr>
              <a:t> and implementation please attend our demo!</a:t>
            </a:r>
            <a:endParaRPr lang="en-US" sz="3200" b="0" i="0"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a:xfrm>
            <a:off x="457200" y="1600200"/>
            <a:ext cx="5562600" cy="4648200"/>
          </a:xfrm>
        </p:spPr>
        <p:txBody>
          <a:bodyPr>
            <a:normAutofit fontScale="77500" lnSpcReduction="20000"/>
          </a:bodyPr>
          <a:lstStyle/>
          <a:p>
            <a:r>
              <a:rPr lang="en-US" b="1" dirty="0" smtClean="0"/>
              <a:t>Multiplexing Gain</a:t>
            </a:r>
          </a:p>
          <a:p>
            <a:pPr lvl="1"/>
            <a:r>
              <a:rPr lang="en-US" i="1" dirty="0" smtClean="0"/>
              <a:t>Receiver separation distance</a:t>
            </a:r>
          </a:p>
          <a:p>
            <a:pPr lvl="1"/>
            <a:r>
              <a:rPr lang="en-US" dirty="0" smtClean="0"/>
              <a:t>User selection algorithm</a:t>
            </a:r>
          </a:p>
          <a:p>
            <a:pPr lvl="1"/>
            <a:r>
              <a:rPr lang="en-US" dirty="0" smtClean="0"/>
              <a:t>User population size</a:t>
            </a:r>
          </a:p>
          <a:p>
            <a:pPr lvl="1"/>
            <a:endParaRPr lang="en-US" dirty="0" smtClean="0"/>
          </a:p>
          <a:p>
            <a:r>
              <a:rPr lang="en-US" b="1" dirty="0" smtClean="0"/>
              <a:t>Channel Variation</a:t>
            </a:r>
          </a:p>
          <a:p>
            <a:pPr lvl="1"/>
            <a:r>
              <a:rPr lang="en-US" dirty="0" smtClean="0"/>
              <a:t>Environmental variation</a:t>
            </a:r>
          </a:p>
          <a:p>
            <a:pPr lvl="1"/>
            <a:r>
              <a:rPr lang="en-US" i="1" dirty="0" smtClean="0"/>
              <a:t>User mobility</a:t>
            </a:r>
          </a:p>
          <a:p>
            <a:pPr lvl="1"/>
            <a:endParaRPr lang="en-US" i="1" dirty="0" smtClean="0"/>
          </a:p>
          <a:p>
            <a:r>
              <a:rPr lang="en-US" b="1" dirty="0" smtClean="0"/>
              <a:t>Spatial Reuse</a:t>
            </a:r>
          </a:p>
          <a:p>
            <a:pPr lvl="1"/>
            <a:r>
              <a:rPr lang="en-US" dirty="0" smtClean="0"/>
              <a:t>Location based interference</a:t>
            </a:r>
          </a:p>
          <a:p>
            <a:pPr lvl="1"/>
            <a:r>
              <a:rPr lang="en-US" i="1" dirty="0" smtClean="0"/>
              <a:t>Multi-point interference reduction</a:t>
            </a:r>
          </a:p>
          <a:p>
            <a:pPr lvl="1"/>
            <a:r>
              <a:rPr lang="en-US" dirty="0" smtClean="0"/>
              <a:t>Network throughput</a:t>
            </a:r>
          </a:p>
          <a:p>
            <a:pPr lvl="1"/>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7" name="Picture 6"/>
          <p:cNvPicPr>
            <a:picLocks noChangeAspect="1"/>
          </p:cNvPicPr>
          <p:nvPr/>
        </p:nvPicPr>
        <p:blipFill>
          <a:blip r:embed="rId2"/>
          <a:stretch>
            <a:fillRect/>
          </a:stretch>
        </p:blipFill>
        <p:spPr>
          <a:xfrm>
            <a:off x="5410200" y="4029460"/>
            <a:ext cx="3346450" cy="2218940"/>
          </a:xfrm>
          <a:prstGeom prst="rect">
            <a:avLst/>
          </a:prstGeom>
        </p:spPr>
      </p:pic>
      <p:pic>
        <p:nvPicPr>
          <p:cNvPr id="9" name="Picture 8"/>
          <p:cNvPicPr>
            <a:picLocks noChangeAspect="1"/>
          </p:cNvPicPr>
          <p:nvPr/>
        </p:nvPicPr>
        <p:blipFill>
          <a:blip r:embed="rId3"/>
          <a:stretch>
            <a:fillRect/>
          </a:stretch>
        </p:blipFill>
        <p:spPr>
          <a:xfrm>
            <a:off x="4679039" y="1581076"/>
            <a:ext cx="4403032" cy="2419350"/>
          </a:xfrm>
          <a:prstGeom prst="rect">
            <a:avLst/>
          </a:prstGeom>
        </p:spPr>
      </p:pic>
      <p:sp>
        <p:nvSpPr>
          <p:cNvPr id="8" name="Right Arrow 7"/>
          <p:cNvSpPr/>
          <p:nvPr/>
        </p:nvSpPr>
        <p:spPr>
          <a:xfrm>
            <a:off x="261987" y="1933538"/>
            <a:ext cx="822960" cy="45720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3" nodeType="clickEffect">
                                  <p:stCondLst>
                                    <p:cond delay="0"/>
                                  </p:stCondLst>
                                  <p:childTnLst>
                                    <p:animMotion origin="layout" path="M 4.43943E-6 1.01319E-6 L 0.00138 0.29563 " pathEditMode="relative" rAng="0" ptsTypes="AA">
                                      <p:cBhvr>
                                        <p:cTn id="11" dur="2000" fill="hold"/>
                                        <p:tgtEl>
                                          <p:spTgt spid="8"/>
                                        </p:tgtEl>
                                        <p:attrNameLst>
                                          <p:attrName>ppt_x</p:attrName>
                                          <p:attrName>ppt_y</p:attrName>
                                        </p:attrNameLst>
                                      </p:cBhvr>
                                      <p:rCtr x="1" y="148"/>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4" nodeType="clickEffect">
                                  <p:stCondLst>
                                    <p:cond delay="0"/>
                                  </p:stCondLst>
                                  <p:childTnLst>
                                    <p:animMotion origin="layout" path="M 0.00139 0.29563 L 0.00139 0.49526 " pathEditMode="relative" ptsTypes="AA">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P spid="8" grpId="3" animBg="1"/>
      <p:bldP spid="8" grpId="4"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Receiver Separation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grpSp>
        <p:nvGrpSpPr>
          <p:cNvPr id="7" name="Group 6"/>
          <p:cNvGrpSpPr/>
          <p:nvPr/>
        </p:nvGrpSpPr>
        <p:grpSpPr>
          <a:xfrm>
            <a:off x="3886200" y="2373299"/>
            <a:ext cx="4953000" cy="2383895"/>
            <a:chOff x="2286000" y="3010195"/>
            <a:chExt cx="4953000" cy="2383895"/>
          </a:xfrm>
        </p:grpSpPr>
        <p:grpSp>
          <p:nvGrpSpPr>
            <p:cNvPr id="8" name="Group 28"/>
            <p:cNvGrpSpPr/>
            <p:nvPr/>
          </p:nvGrpSpPr>
          <p:grpSpPr>
            <a:xfrm rot="1718314">
              <a:off x="5040842" y="3010193"/>
              <a:ext cx="1385854" cy="2310184"/>
              <a:chOff x="4147817" y="2257424"/>
              <a:chExt cx="1385854" cy="2310184"/>
            </a:xfrm>
          </p:grpSpPr>
          <p:sp>
            <p:nvSpPr>
              <p:cNvPr id="15" name="Heart 14"/>
              <p:cNvSpPr/>
              <p:nvPr/>
            </p:nvSpPr>
            <p:spPr>
              <a:xfrm rot="2156577">
                <a:off x="4490999" y="2514923"/>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rot="2249839">
                <a:off x="5091023" y="2257424"/>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5" idx="1"/>
              </p:cNvCxnSpPr>
              <p:nvPr/>
            </p:nvCxnSpPr>
            <p:spPr>
              <a:xfrm rot="5400000" flipH="1" flipV="1">
                <a:off x="3942422" y="3137784"/>
                <a:ext cx="1439806" cy="102901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9" name="Group 27"/>
            <p:cNvGrpSpPr/>
            <p:nvPr/>
          </p:nvGrpSpPr>
          <p:grpSpPr>
            <a:xfrm rot="19754085">
              <a:off x="2930139" y="3149290"/>
              <a:ext cx="1364920" cy="2244800"/>
              <a:chOff x="2826080" y="2363726"/>
              <a:chExt cx="1364920" cy="2244800"/>
            </a:xfrm>
          </p:grpSpPr>
          <p:sp>
            <p:nvSpPr>
              <p:cNvPr id="12" name="Heart 11"/>
              <p:cNvSpPr/>
              <p:nvPr/>
            </p:nvSpPr>
            <p:spPr>
              <a:xfrm rot="19353000">
                <a:off x="3327059" y="2555841"/>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19365662">
                <a:off x="2826080" y="2363726"/>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16200000" flipV="1">
                <a:off x="2890944" y="3059559"/>
                <a:ext cx="1427228" cy="117288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pic>
          <p:nvPicPr>
            <p:cNvPr id="10" name="Picture 6"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2286000" y="3352800"/>
              <a:ext cx="901446" cy="533400"/>
            </a:xfrm>
            <a:prstGeom prst="rect">
              <a:avLst/>
            </a:prstGeom>
            <a:noFill/>
          </p:spPr>
        </p:pic>
        <p:pic>
          <p:nvPicPr>
            <p:cNvPr id="11" name="Picture 10"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6337554" y="3200400"/>
              <a:ext cx="901446" cy="533400"/>
            </a:xfrm>
            <a:prstGeom prst="rect">
              <a:avLst/>
            </a:prstGeom>
            <a:noFill/>
          </p:spPr>
        </p:pic>
      </p:grpSp>
      <p:grpSp>
        <p:nvGrpSpPr>
          <p:cNvPr id="18" name="Group 17"/>
          <p:cNvGrpSpPr/>
          <p:nvPr/>
        </p:nvGrpSpPr>
        <p:grpSpPr>
          <a:xfrm>
            <a:off x="4419600" y="1725304"/>
            <a:ext cx="3873246" cy="2634161"/>
            <a:chOff x="2819400" y="2362200"/>
            <a:chExt cx="3873246" cy="2634161"/>
          </a:xfrm>
        </p:grpSpPr>
        <p:grpSp>
          <p:nvGrpSpPr>
            <p:cNvPr id="19" name="Group 31"/>
            <p:cNvGrpSpPr/>
            <p:nvPr/>
          </p:nvGrpSpPr>
          <p:grpSpPr>
            <a:xfrm rot="548218">
              <a:off x="4746627" y="2686177"/>
              <a:ext cx="1385854" cy="2310184"/>
              <a:chOff x="4147817" y="2257424"/>
              <a:chExt cx="1385854" cy="2310184"/>
            </a:xfrm>
          </p:grpSpPr>
          <p:sp>
            <p:nvSpPr>
              <p:cNvPr id="26" name="Heart 25"/>
              <p:cNvSpPr/>
              <p:nvPr/>
            </p:nvSpPr>
            <p:spPr>
              <a:xfrm rot="2156577">
                <a:off x="4490999" y="2514923"/>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rot="2249839">
                <a:off x="5091023" y="2257424"/>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6" idx="1"/>
              </p:cNvCxnSpPr>
              <p:nvPr/>
            </p:nvCxnSpPr>
            <p:spPr>
              <a:xfrm rot="5400000" flipH="1" flipV="1">
                <a:off x="3942422" y="3137784"/>
                <a:ext cx="1439806" cy="102901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20" name="Group 35"/>
            <p:cNvGrpSpPr/>
            <p:nvPr/>
          </p:nvGrpSpPr>
          <p:grpSpPr>
            <a:xfrm>
              <a:off x="3207080" y="2667000"/>
              <a:ext cx="1364920" cy="2244800"/>
              <a:chOff x="2826080" y="2363726"/>
              <a:chExt cx="1364920" cy="2244800"/>
            </a:xfrm>
          </p:grpSpPr>
          <p:sp>
            <p:nvSpPr>
              <p:cNvPr id="23" name="Heart 22"/>
              <p:cNvSpPr/>
              <p:nvPr/>
            </p:nvSpPr>
            <p:spPr>
              <a:xfrm rot="19353000">
                <a:off x="3327059" y="2555841"/>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rot="19365662">
                <a:off x="2826080" y="2363726"/>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16200000" flipV="1">
                <a:off x="2890944" y="3059559"/>
                <a:ext cx="1427228" cy="117288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pic>
          <p:nvPicPr>
            <p:cNvPr id="21" name="Picture 6"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2819400" y="2362200"/>
              <a:ext cx="901446" cy="533400"/>
            </a:xfrm>
            <a:prstGeom prst="rect">
              <a:avLst/>
            </a:prstGeom>
            <a:noFill/>
          </p:spPr>
        </p:pic>
        <p:pic>
          <p:nvPicPr>
            <p:cNvPr id="22" name="Picture 21"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5791200" y="2590800"/>
              <a:ext cx="901446" cy="533400"/>
            </a:xfrm>
            <a:prstGeom prst="rect">
              <a:avLst/>
            </a:prstGeom>
            <a:noFill/>
          </p:spPr>
        </p:pic>
      </p:grpSp>
      <p:grpSp>
        <p:nvGrpSpPr>
          <p:cNvPr id="29" name="Group 28"/>
          <p:cNvGrpSpPr/>
          <p:nvPr/>
        </p:nvGrpSpPr>
        <p:grpSpPr>
          <a:xfrm>
            <a:off x="5390864" y="1600200"/>
            <a:ext cx="1682782" cy="2436261"/>
            <a:chOff x="3790664" y="2237096"/>
            <a:chExt cx="1682782" cy="2436261"/>
          </a:xfrm>
        </p:grpSpPr>
        <p:grpSp>
          <p:nvGrpSpPr>
            <p:cNvPr id="30" name="Group 39"/>
            <p:cNvGrpSpPr/>
            <p:nvPr/>
          </p:nvGrpSpPr>
          <p:grpSpPr>
            <a:xfrm rot="19927463">
              <a:off x="4080643" y="2363173"/>
              <a:ext cx="1385854" cy="2310184"/>
              <a:chOff x="4147817" y="2257424"/>
              <a:chExt cx="1385854" cy="2310184"/>
            </a:xfrm>
          </p:grpSpPr>
          <p:sp>
            <p:nvSpPr>
              <p:cNvPr id="37" name="Heart 36"/>
              <p:cNvSpPr/>
              <p:nvPr/>
            </p:nvSpPr>
            <p:spPr>
              <a:xfrm rot="2156577">
                <a:off x="4490999" y="2514923"/>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rot="2249839">
                <a:off x="5091023" y="2257424"/>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a:stCxn id="37" idx="1"/>
              </p:cNvCxnSpPr>
              <p:nvPr/>
            </p:nvCxnSpPr>
            <p:spPr>
              <a:xfrm rot="5400000" flipH="1" flipV="1">
                <a:off x="3942422" y="3137784"/>
                <a:ext cx="1439806" cy="102901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31" name="Group 43"/>
            <p:cNvGrpSpPr/>
            <p:nvPr/>
          </p:nvGrpSpPr>
          <p:grpSpPr>
            <a:xfrm rot="1949168">
              <a:off x="3799442" y="2422408"/>
              <a:ext cx="1364920" cy="2244800"/>
              <a:chOff x="2826080" y="2363726"/>
              <a:chExt cx="1364920" cy="2244800"/>
            </a:xfrm>
          </p:grpSpPr>
          <p:sp>
            <p:nvSpPr>
              <p:cNvPr id="34" name="Heart 33"/>
              <p:cNvSpPr/>
              <p:nvPr/>
            </p:nvSpPr>
            <p:spPr>
              <a:xfrm rot="19353000">
                <a:off x="3327059" y="2555841"/>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rot="19365662">
                <a:off x="2826080" y="2363726"/>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16200000" flipV="1">
                <a:off x="2890944" y="3059559"/>
                <a:ext cx="1427228" cy="117288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pic>
          <p:nvPicPr>
            <p:cNvPr id="32" name="Picture 31"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4572000" y="2237096"/>
              <a:ext cx="901446" cy="533400"/>
            </a:xfrm>
            <a:prstGeom prst="rect">
              <a:avLst/>
            </a:prstGeom>
            <a:noFill/>
          </p:spPr>
        </p:pic>
        <p:pic>
          <p:nvPicPr>
            <p:cNvPr id="33" name="Picture 6" descr="http://www.lenovo.com/shop/americas/content/img_lib/products/splitter/notebooks/ThinkPad/T-Series/gallery/T410-410s-510-2L.jpg"/>
            <p:cNvPicPr>
              <a:picLocks noChangeAspect="1" noChangeArrowheads="1"/>
            </p:cNvPicPr>
            <p:nvPr/>
          </p:nvPicPr>
          <p:blipFill>
            <a:blip r:embed="rId2" cstate="print"/>
            <a:srcRect l="28085" b="15789"/>
            <a:stretch>
              <a:fillRect/>
            </a:stretch>
          </p:blipFill>
          <p:spPr bwMode="auto">
            <a:xfrm>
              <a:off x="3790664" y="2237096"/>
              <a:ext cx="901446" cy="533400"/>
            </a:xfrm>
            <a:prstGeom prst="rect">
              <a:avLst/>
            </a:prstGeom>
            <a:noFill/>
          </p:spPr>
        </p:pic>
      </p:grpSp>
      <p:sp>
        <p:nvSpPr>
          <p:cNvPr id="40" name="Content Placeholder 2"/>
          <p:cNvSpPr txBox="1">
            <a:spLocks/>
          </p:cNvSpPr>
          <p:nvPr/>
        </p:nvSpPr>
        <p:spPr>
          <a:xfrm>
            <a:off x="304800" y="1690669"/>
            <a:ext cx="4343400" cy="1143001"/>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u="none" strike="noStrike" kern="1200" cap="none" spc="0" normalizeH="0" baseline="0" noProof="0" dirty="0" smtClean="0">
                <a:ln>
                  <a:noFill/>
                </a:ln>
                <a:solidFill>
                  <a:schemeClr val="tx1"/>
                </a:solidFill>
                <a:effectLst/>
                <a:uLnTx/>
                <a:uFillTx/>
                <a:latin typeface="+mn-lt"/>
                <a:ea typeface="+mn-ea"/>
                <a:cs typeface="+mn-cs"/>
              </a:rPr>
              <a:t>Issue: How does receiver separation distance affect spatial multiplexing </a:t>
            </a:r>
            <a:r>
              <a:rPr lang="en-US" sz="2500" dirty="0" smtClean="0"/>
              <a:t>gain?</a:t>
            </a:r>
            <a:endParaRPr kumimoji="0" lang="en-US" sz="250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Receiver Separation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8" name="Picture 7" descr="SepDistRedo.emf"/>
          <p:cNvPicPr>
            <a:picLocks noChangeAspect="1"/>
          </p:cNvPicPr>
          <p:nvPr/>
        </p:nvPicPr>
        <p:blipFill>
          <a:blip r:embed="rId2" cstate="print"/>
          <a:stretch>
            <a:fillRect/>
          </a:stretch>
        </p:blipFill>
        <p:spPr>
          <a:xfrm>
            <a:off x="4038600" y="1527542"/>
            <a:ext cx="4952693" cy="4187458"/>
          </a:xfrm>
          <a:prstGeom prst="rect">
            <a:avLst/>
          </a:prstGeom>
        </p:spPr>
      </p:pic>
      <p:sp>
        <p:nvSpPr>
          <p:cNvPr id="9" name="TextBox 8"/>
          <p:cNvSpPr txBox="1"/>
          <p:nvPr/>
        </p:nvSpPr>
        <p:spPr>
          <a:xfrm>
            <a:off x="4696559" y="3581400"/>
            <a:ext cx="485041" cy="492443"/>
          </a:xfrm>
          <a:prstGeom prst="rect">
            <a:avLst/>
          </a:prstGeom>
          <a:noFill/>
        </p:spPr>
        <p:txBody>
          <a:bodyPr wrap="none" rtlCol="0">
            <a:spAutoFit/>
          </a:bodyPr>
          <a:lstStyle/>
          <a:p>
            <a:r>
              <a:rPr lang="en-US" sz="2600" b="1" dirty="0" smtClean="0"/>
              <a:t>R</a:t>
            </a:r>
            <a:r>
              <a:rPr lang="en-US" sz="2600" b="1" baseline="-25000" dirty="0" smtClean="0"/>
              <a:t>2</a:t>
            </a:r>
            <a:endParaRPr lang="en-US" sz="2600" b="1" dirty="0"/>
          </a:p>
        </p:txBody>
      </p:sp>
      <p:sp>
        <p:nvSpPr>
          <p:cNvPr id="12" name="Content Placeholder 2"/>
          <p:cNvSpPr txBox="1">
            <a:spLocks/>
          </p:cNvSpPr>
          <p:nvPr/>
        </p:nvSpPr>
        <p:spPr>
          <a:xfrm>
            <a:off x="304800" y="1690669"/>
            <a:ext cx="4343400" cy="1143001"/>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u="none" strike="noStrike" kern="1200" cap="none" spc="0" normalizeH="0" baseline="0" noProof="0" dirty="0" smtClean="0">
                <a:ln>
                  <a:noFill/>
                </a:ln>
                <a:solidFill>
                  <a:schemeClr val="tx1"/>
                </a:solidFill>
                <a:effectLst/>
                <a:uLnTx/>
                <a:uFillTx/>
                <a:latin typeface="+mn-lt"/>
                <a:ea typeface="+mn-ea"/>
                <a:cs typeface="+mn-cs"/>
              </a:rPr>
              <a:t>Issue: How does receiver separation distance affect spatial multiplexing </a:t>
            </a:r>
            <a:r>
              <a:rPr lang="en-US" sz="2500" dirty="0" smtClean="0"/>
              <a:t>gain?</a:t>
            </a:r>
            <a:endParaRPr kumimoji="0" lang="en-US" sz="250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Oval 10"/>
          <p:cNvSpPr/>
          <p:nvPr/>
        </p:nvSpPr>
        <p:spPr>
          <a:xfrm flipH="1">
            <a:off x="5516881" y="3124200"/>
            <a:ext cx="45719" cy="293533"/>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10796" y="2971800"/>
            <a:ext cx="485041" cy="492443"/>
          </a:xfrm>
          <a:prstGeom prst="rect">
            <a:avLst/>
          </a:prstGeom>
          <a:noFill/>
        </p:spPr>
        <p:txBody>
          <a:bodyPr wrap="square" rtlCol="0">
            <a:spAutoFit/>
          </a:bodyPr>
          <a:lstStyle/>
          <a:p>
            <a:r>
              <a:rPr lang="en-US" sz="2600" b="1" dirty="0" smtClean="0"/>
              <a:t>R</a:t>
            </a:r>
            <a:r>
              <a:rPr lang="en-US" sz="2600" b="1" baseline="-25000" dirty="0" smtClean="0"/>
              <a:t>1</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3894E-6 4.52926E-6 L -3.83894E-6 -0.02359 L 0.00156 -0.06292 L 0.00295 -0.09461 L 0.00295 -0.13 L 0.00295 -0.17534 L 0.04131 -0.20287 L 0.06942 -0.22438 L 0.10483 -0.25006 L 0.15064 -0.26371 L 0.20826 -0.26579 L 0.24367 -0.26579 L 0.28514 -0.26579 L 0.31309 -0.22438 L 0.3294 -0.20079 L 0.35161 -0.16933 L 0.36185 -0.10826 L 0.36775 -0.065 L 0.37522 -0.01573 " pathEditMode="relative" ptsTypes="AAAAAAAAAAAAAAAAAAA">
                                      <p:cBhvr>
                                        <p:cTn id="6" dur="5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7" name="Chart 16"/>
          <p:cNvGraphicFramePr/>
          <p:nvPr/>
        </p:nvGraphicFramePr>
        <p:xfrm>
          <a:off x="3962400" y="1417637"/>
          <a:ext cx="5486400" cy="29877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nvGraphicFramePr>
        <p:xfrm>
          <a:off x="4114800" y="3694874"/>
          <a:ext cx="5181600" cy="29186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Impact of Receiver Separation</a:t>
            </a:r>
            <a:endParaRPr lang="en-US" dirty="0"/>
          </a:p>
        </p:txBody>
      </p:sp>
      <p:sp>
        <p:nvSpPr>
          <p:cNvPr id="3" name="Content Placeholder 2"/>
          <p:cNvSpPr>
            <a:spLocks noGrp="1"/>
          </p:cNvSpPr>
          <p:nvPr>
            <p:ph idx="1"/>
          </p:nvPr>
        </p:nvSpPr>
        <p:spPr>
          <a:xfrm>
            <a:off x="304800" y="1752600"/>
            <a:ext cx="3624213" cy="4533903"/>
          </a:xfrm>
        </p:spPr>
        <p:txBody>
          <a:bodyPr>
            <a:normAutofit fontScale="70000" lnSpcReduction="20000"/>
          </a:bodyPr>
          <a:lstStyle/>
          <a:p>
            <a:r>
              <a:rPr lang="en-US" dirty="0" smtClean="0"/>
              <a:t>Issue: How does receiver separation distance affect spatial multiplexing gain?</a:t>
            </a:r>
          </a:p>
          <a:p>
            <a:endParaRPr lang="en-US" dirty="0" smtClean="0"/>
          </a:p>
          <a:p>
            <a:r>
              <a:rPr lang="en-US" dirty="0" smtClean="0"/>
              <a:t>ZFBF </a:t>
            </a:r>
            <a:r>
              <a:rPr lang="en-US" dirty="0" smtClean="0">
                <a:solidFill>
                  <a:srgbClr val="008000"/>
                </a:solidFill>
              </a:rPr>
              <a:t>doubles</a:t>
            </a:r>
            <a:r>
              <a:rPr lang="en-US" dirty="0" smtClean="0"/>
              <a:t> capacity compared to Omni</a:t>
            </a:r>
          </a:p>
          <a:p>
            <a:endParaRPr lang="en-US" dirty="0" smtClean="0"/>
          </a:p>
          <a:p>
            <a:r>
              <a:rPr lang="en-US" dirty="0" smtClean="0"/>
              <a:t>Similar capacity up to </a:t>
            </a:r>
            <a:r>
              <a:rPr lang="en-US" dirty="0" smtClean="0">
                <a:solidFill>
                  <a:srgbClr val="008000"/>
                </a:solidFill>
              </a:rPr>
              <a:t>λ/2</a:t>
            </a:r>
            <a:r>
              <a:rPr lang="en-US" dirty="0" smtClean="0"/>
              <a:t> Separation distance</a:t>
            </a:r>
          </a:p>
          <a:p>
            <a:endParaRPr lang="en-US" dirty="0" smtClean="0"/>
          </a:p>
          <a:p>
            <a:r>
              <a:rPr lang="en-US" dirty="0" smtClean="0"/>
              <a:t>ZFBF at </a:t>
            </a:r>
            <a:r>
              <a:rPr lang="en-US" dirty="0" smtClean="0">
                <a:solidFill>
                  <a:srgbClr val="008000"/>
                </a:solidFill>
              </a:rPr>
              <a:t>λ/4</a:t>
            </a:r>
            <a:r>
              <a:rPr lang="en-US" dirty="0" smtClean="0"/>
              <a:t>:</a:t>
            </a:r>
          </a:p>
          <a:p>
            <a:pPr lvl="1"/>
            <a:r>
              <a:rPr lang="en-US" dirty="0" smtClean="0">
                <a:solidFill>
                  <a:srgbClr val="008000"/>
                </a:solidFill>
              </a:rPr>
              <a:t>6 dB decrease </a:t>
            </a:r>
            <a:r>
              <a:rPr lang="en-US" dirty="0" smtClean="0"/>
              <a:t>in per-link SNR </a:t>
            </a:r>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dirty="0" smtClean="0"/>
              <a:t>Rice Networks Group</a:t>
            </a:r>
            <a:endParaRPr lang="en-US" dirty="0"/>
          </a:p>
        </p:txBody>
      </p:sp>
      <p:sp>
        <p:nvSpPr>
          <p:cNvPr id="19" name="Content Placeholder 2"/>
          <p:cNvSpPr txBox="1">
            <a:spLocks/>
          </p:cNvSpPr>
          <p:nvPr/>
        </p:nvSpPr>
        <p:spPr>
          <a:xfrm>
            <a:off x="3962400" y="5867400"/>
            <a:ext cx="5181600" cy="64770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b="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000" b="1" u="none" strike="noStrike" kern="1200" cap="none" spc="0" normalizeH="0" noProof="0" dirty="0" smtClean="0">
                <a:ln>
                  <a:noFill/>
                </a:ln>
                <a:solidFill>
                  <a:schemeClr val="tx1"/>
                </a:solidFill>
                <a:effectLst/>
                <a:uLnTx/>
                <a:uFillTx/>
                <a:latin typeface="+mn-lt"/>
                <a:ea typeface="+mn-ea"/>
                <a:cs typeface="+mn-cs"/>
              </a:rPr>
              <a:t> ID:   2         3       4(</a:t>
            </a:r>
            <a:r>
              <a:rPr kumimoji="0" lang="en-US" sz="2000" b="1" u="none" strike="noStrike" kern="1200" cap="none" spc="0" normalizeH="0" noProof="0" dirty="0" smtClean="0">
                <a:ln>
                  <a:noFill/>
                </a:ln>
                <a:solidFill>
                  <a:srgbClr val="FF0000"/>
                </a:solidFill>
                <a:effectLst/>
                <a:uLnTx/>
                <a:uFillTx/>
                <a:latin typeface="+mn-lt"/>
                <a:ea typeface="+mn-ea"/>
                <a:cs typeface="+mn-cs"/>
              </a:rPr>
              <a:t>λ</a:t>
            </a:r>
            <a:r>
              <a:rPr kumimoji="0" lang="en-US" sz="2000" b="1" u="none" strike="noStrike" kern="1200" cap="none" spc="0" normalizeH="0" noProof="0" dirty="0" smtClean="0">
                <a:ln>
                  <a:noFill/>
                </a:ln>
                <a:solidFill>
                  <a:schemeClr val="tx1"/>
                </a:solidFill>
                <a:effectLst/>
                <a:uLnTx/>
                <a:uFillTx/>
                <a:latin typeface="+mn-lt"/>
                <a:ea typeface="+mn-ea"/>
                <a:cs typeface="+mn-cs"/>
              </a:rPr>
              <a:t>)  5(</a:t>
            </a:r>
            <a:r>
              <a:rPr kumimoji="0" lang="en-US" sz="2000" b="1" u="none" strike="noStrike" kern="1200" cap="none" spc="0" normalizeH="0" noProof="0" dirty="0" smtClean="0">
                <a:ln>
                  <a:noFill/>
                </a:ln>
                <a:solidFill>
                  <a:srgbClr val="FF0000"/>
                </a:solidFill>
                <a:effectLst/>
                <a:uLnTx/>
                <a:uFillTx/>
                <a:latin typeface="+mn-lt"/>
                <a:ea typeface="+mn-ea"/>
                <a:cs typeface="+mn-cs"/>
              </a:rPr>
              <a:t>λ/2</a:t>
            </a:r>
            <a:r>
              <a:rPr kumimoji="0" lang="en-US" sz="2000" b="1" u="none" strike="noStrike" kern="1200" cap="none" spc="0" normalizeH="0" noProof="0" dirty="0" smtClean="0">
                <a:ln>
                  <a:noFill/>
                </a:ln>
                <a:solidFill>
                  <a:schemeClr val="tx1"/>
                </a:solidFill>
                <a:effectLst/>
                <a:uLnTx/>
                <a:uFillTx/>
                <a:latin typeface="+mn-lt"/>
                <a:ea typeface="+mn-ea"/>
                <a:cs typeface="+mn-cs"/>
              </a:rPr>
              <a:t>)  6(</a:t>
            </a:r>
            <a:r>
              <a:rPr kumimoji="0" lang="en-US" sz="2000" b="1" u="none" strike="noStrike" kern="1200" cap="none" spc="0" normalizeH="0" noProof="0" dirty="0" smtClean="0">
                <a:ln>
                  <a:noFill/>
                </a:ln>
                <a:solidFill>
                  <a:srgbClr val="FF0000"/>
                </a:solidFill>
                <a:effectLst/>
                <a:uLnTx/>
                <a:uFillTx/>
                <a:latin typeface="+mn-lt"/>
                <a:ea typeface="+mn-ea"/>
                <a:cs typeface="+mn-cs"/>
              </a:rPr>
              <a:t>λ/4</a:t>
            </a:r>
            <a:r>
              <a:rPr kumimoji="0" lang="en-US" sz="2000" b="1" u="none" strike="noStrike" kern="1200" cap="none" spc="0" normalizeH="0" noProof="0" dirty="0" smtClean="0">
                <a:ln>
                  <a:noFill/>
                </a:ln>
                <a:solidFill>
                  <a:schemeClr val="tx1"/>
                </a:solidFill>
                <a:effectLst/>
                <a:uLnTx/>
                <a:uFillTx/>
                <a:latin typeface="+mn-lt"/>
                <a:ea typeface="+mn-ea"/>
                <a:cs typeface="+mn-cs"/>
              </a:rPr>
              <a:t>)   7</a:t>
            </a:r>
            <a:endParaRPr kumimoji="0" lang="en-US" sz="2000" b="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3929013" y="3843393"/>
            <a:ext cx="5181600" cy="64770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b="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000" b="1" u="none" strike="noStrike" kern="1200" cap="none" spc="0" normalizeH="0" noProof="0" dirty="0" smtClean="0">
                <a:ln>
                  <a:noFill/>
                </a:ln>
                <a:solidFill>
                  <a:schemeClr val="tx1"/>
                </a:solidFill>
                <a:effectLst/>
                <a:uLnTx/>
                <a:uFillTx/>
                <a:latin typeface="+mn-lt"/>
                <a:ea typeface="+mn-ea"/>
                <a:cs typeface="+mn-cs"/>
              </a:rPr>
              <a:t> ID:   2         3       4(</a:t>
            </a:r>
            <a:r>
              <a:rPr kumimoji="0" lang="en-US" sz="2000" b="1" u="none" strike="noStrike" kern="1200" cap="none" spc="0" normalizeH="0" noProof="0" dirty="0" smtClean="0">
                <a:ln>
                  <a:noFill/>
                </a:ln>
                <a:solidFill>
                  <a:srgbClr val="FF0000"/>
                </a:solidFill>
                <a:effectLst/>
                <a:uLnTx/>
                <a:uFillTx/>
                <a:latin typeface="+mn-lt"/>
                <a:ea typeface="+mn-ea"/>
                <a:cs typeface="+mn-cs"/>
              </a:rPr>
              <a:t>λ</a:t>
            </a:r>
            <a:r>
              <a:rPr kumimoji="0" lang="en-US" sz="2000" b="1" u="none" strike="noStrike" kern="1200" cap="none" spc="0" normalizeH="0" noProof="0" dirty="0" smtClean="0">
                <a:ln>
                  <a:noFill/>
                </a:ln>
                <a:solidFill>
                  <a:schemeClr val="tx1"/>
                </a:solidFill>
                <a:effectLst/>
                <a:uLnTx/>
                <a:uFillTx/>
                <a:latin typeface="+mn-lt"/>
                <a:ea typeface="+mn-ea"/>
                <a:cs typeface="+mn-cs"/>
              </a:rPr>
              <a:t>)  5(</a:t>
            </a:r>
            <a:r>
              <a:rPr kumimoji="0" lang="en-US" sz="2000" b="1" u="none" strike="noStrike" kern="1200" cap="none" spc="0" normalizeH="0" noProof="0" dirty="0" smtClean="0">
                <a:ln>
                  <a:noFill/>
                </a:ln>
                <a:solidFill>
                  <a:srgbClr val="FF0000"/>
                </a:solidFill>
                <a:effectLst/>
                <a:uLnTx/>
                <a:uFillTx/>
                <a:latin typeface="+mn-lt"/>
                <a:ea typeface="+mn-ea"/>
                <a:cs typeface="+mn-cs"/>
              </a:rPr>
              <a:t>λ/2</a:t>
            </a:r>
            <a:r>
              <a:rPr kumimoji="0" lang="en-US" sz="2000" b="1" u="none" strike="noStrike" kern="1200" cap="none" spc="0" normalizeH="0" noProof="0" dirty="0" smtClean="0">
                <a:ln>
                  <a:noFill/>
                </a:ln>
                <a:solidFill>
                  <a:schemeClr val="tx1"/>
                </a:solidFill>
                <a:effectLst/>
                <a:uLnTx/>
                <a:uFillTx/>
                <a:latin typeface="+mn-lt"/>
                <a:ea typeface="+mn-ea"/>
                <a:cs typeface="+mn-cs"/>
              </a:rPr>
              <a:t>)  6(</a:t>
            </a:r>
            <a:r>
              <a:rPr kumimoji="0" lang="en-US" sz="2000" b="1" u="none" strike="noStrike" kern="1200" cap="none" spc="0" normalizeH="0" noProof="0" dirty="0" smtClean="0">
                <a:ln>
                  <a:noFill/>
                </a:ln>
                <a:solidFill>
                  <a:srgbClr val="FF0000"/>
                </a:solidFill>
                <a:effectLst/>
                <a:uLnTx/>
                <a:uFillTx/>
                <a:latin typeface="+mn-lt"/>
                <a:ea typeface="+mn-ea"/>
                <a:cs typeface="+mn-cs"/>
              </a:rPr>
              <a:t>λ/4</a:t>
            </a:r>
            <a:r>
              <a:rPr kumimoji="0" lang="en-US" sz="2000" b="1" u="none" strike="noStrike" kern="1200" cap="none" spc="0" normalizeH="0" noProof="0" dirty="0" smtClean="0">
                <a:ln>
                  <a:noFill/>
                </a:ln>
                <a:solidFill>
                  <a:schemeClr val="tx1"/>
                </a:solidFill>
                <a:effectLst/>
                <a:uLnTx/>
                <a:uFillTx/>
                <a:latin typeface="+mn-lt"/>
                <a:ea typeface="+mn-ea"/>
                <a:cs typeface="+mn-cs"/>
              </a:rPr>
              <a:t>)   7</a:t>
            </a:r>
            <a:endParaRPr kumimoji="0" lang="en-US" sz="2000" b="1"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1" name="Straight Connector 10"/>
          <p:cNvCxnSpPr/>
          <p:nvPr/>
        </p:nvCxnSpPr>
        <p:spPr>
          <a:xfrm>
            <a:off x="5334000" y="4421188"/>
            <a:ext cx="3810000" cy="1588"/>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0" y="1905000"/>
            <a:ext cx="3810000" cy="1588"/>
          </a:xfrm>
          <a:prstGeom prst="line">
            <a:avLst/>
          </a:prstGeom>
          <a:ln w="38100">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1" build="p"/>
      <p:bldP spid="19" grpId="0"/>
      <p:bldP spid="20"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a:xfrm>
            <a:off x="457200" y="1600200"/>
            <a:ext cx="5562600" cy="4648200"/>
          </a:xfrm>
        </p:spPr>
        <p:txBody>
          <a:bodyPr>
            <a:normAutofit fontScale="77500" lnSpcReduction="20000"/>
          </a:bodyPr>
          <a:lstStyle/>
          <a:p>
            <a:r>
              <a:rPr lang="en-US" b="1" dirty="0" smtClean="0"/>
              <a:t>Multiplexing Gain</a:t>
            </a:r>
          </a:p>
          <a:p>
            <a:pPr lvl="1"/>
            <a:r>
              <a:rPr lang="en-US" i="1" dirty="0" smtClean="0"/>
              <a:t>Receiver separation distance</a:t>
            </a:r>
          </a:p>
          <a:p>
            <a:pPr lvl="1"/>
            <a:r>
              <a:rPr lang="en-US" dirty="0" smtClean="0"/>
              <a:t>User selection algorithm</a:t>
            </a:r>
          </a:p>
          <a:p>
            <a:pPr lvl="1"/>
            <a:r>
              <a:rPr lang="en-US" dirty="0" smtClean="0"/>
              <a:t>User population size</a:t>
            </a:r>
          </a:p>
          <a:p>
            <a:pPr lvl="1"/>
            <a:endParaRPr lang="en-US" dirty="0" smtClean="0"/>
          </a:p>
          <a:p>
            <a:r>
              <a:rPr lang="en-US" b="1" dirty="0" smtClean="0"/>
              <a:t>Channel Variation</a:t>
            </a:r>
          </a:p>
          <a:p>
            <a:pPr lvl="1"/>
            <a:r>
              <a:rPr lang="en-US" dirty="0" smtClean="0"/>
              <a:t>Environmental variation</a:t>
            </a:r>
          </a:p>
          <a:p>
            <a:pPr lvl="1"/>
            <a:r>
              <a:rPr lang="en-US" i="1" dirty="0" smtClean="0"/>
              <a:t>User mobility</a:t>
            </a:r>
          </a:p>
          <a:p>
            <a:pPr lvl="1"/>
            <a:endParaRPr lang="en-US" i="1" dirty="0" smtClean="0"/>
          </a:p>
          <a:p>
            <a:r>
              <a:rPr lang="en-US" b="1" dirty="0" smtClean="0"/>
              <a:t>Spatial Reuse</a:t>
            </a:r>
          </a:p>
          <a:p>
            <a:pPr lvl="1"/>
            <a:r>
              <a:rPr lang="en-US" dirty="0" smtClean="0"/>
              <a:t>Location based interference</a:t>
            </a:r>
          </a:p>
          <a:p>
            <a:pPr lvl="1"/>
            <a:r>
              <a:rPr lang="en-US" i="1" dirty="0" smtClean="0"/>
              <a:t>Multi-point interference reduction</a:t>
            </a:r>
          </a:p>
          <a:p>
            <a:pPr lvl="1"/>
            <a:r>
              <a:rPr lang="en-US" dirty="0" smtClean="0"/>
              <a:t>Network throughput</a:t>
            </a:r>
          </a:p>
          <a:p>
            <a:pPr lvl="1"/>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7" name="Picture 6"/>
          <p:cNvPicPr>
            <a:picLocks noChangeAspect="1"/>
          </p:cNvPicPr>
          <p:nvPr/>
        </p:nvPicPr>
        <p:blipFill>
          <a:blip r:embed="rId2"/>
          <a:stretch>
            <a:fillRect/>
          </a:stretch>
        </p:blipFill>
        <p:spPr>
          <a:xfrm>
            <a:off x="4724400" y="2362200"/>
            <a:ext cx="4038600" cy="2677886"/>
          </a:xfrm>
          <a:prstGeom prst="rect">
            <a:avLst/>
          </a:prstGeom>
        </p:spPr>
      </p:pic>
      <p:sp>
        <p:nvSpPr>
          <p:cNvPr id="10" name="Right Arrow 9"/>
          <p:cNvSpPr/>
          <p:nvPr/>
        </p:nvSpPr>
        <p:spPr>
          <a:xfrm>
            <a:off x="266568" y="4010062"/>
            <a:ext cx="822960" cy="45720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Mobility</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13" name="Oval 12"/>
          <p:cNvSpPr>
            <a:spLocks noChangeArrowheads="1"/>
          </p:cNvSpPr>
          <p:nvPr/>
        </p:nvSpPr>
        <p:spPr bwMode="auto">
          <a:xfrm>
            <a:off x="6858000" y="3750961"/>
            <a:ext cx="107950" cy="107950"/>
          </a:xfrm>
          <a:prstGeom prst="ellipse">
            <a:avLst/>
          </a:prstGeom>
          <a:solidFill>
            <a:srgbClr val="008000"/>
          </a:solidFill>
          <a:ln w="12700">
            <a:solidFill>
              <a:srgbClr val="008000"/>
            </a:solidFill>
            <a:round/>
            <a:headEnd/>
            <a:tailEnd/>
          </a:ln>
        </p:spPr>
        <p:txBody>
          <a:bodyPr>
            <a:prstTxWarp prst="textNoShape">
              <a:avLst/>
            </a:prstTxWarp>
          </a:bodyPr>
          <a:lstStyle/>
          <a:p>
            <a:endParaRPr lang="en-US"/>
          </a:p>
        </p:txBody>
      </p:sp>
      <p:sp>
        <p:nvSpPr>
          <p:cNvPr id="19" name="Heart 18"/>
          <p:cNvSpPr/>
          <p:nvPr/>
        </p:nvSpPr>
        <p:spPr>
          <a:xfrm rot="1739831">
            <a:off x="7174278" y="1851282"/>
            <a:ext cx="518521" cy="2200892"/>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rot="1537304">
            <a:off x="7647126" y="1641836"/>
            <a:ext cx="442648"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Heart 21"/>
          <p:cNvSpPr/>
          <p:nvPr/>
        </p:nvSpPr>
        <p:spPr>
          <a:xfrm rot="19353000">
            <a:off x="6014138" y="1942737"/>
            <a:ext cx="518521" cy="2200892"/>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rot="19365662">
            <a:off x="5500459" y="1736751"/>
            <a:ext cx="442648"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2477158" flipH="1">
            <a:off x="7547352" y="2525601"/>
            <a:ext cx="191893" cy="1329546"/>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Heart 25"/>
          <p:cNvSpPr/>
          <p:nvPr/>
        </p:nvSpPr>
        <p:spPr>
          <a:xfrm rot="2612259">
            <a:off x="7238999" y="2918007"/>
            <a:ext cx="196494" cy="1158343"/>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rot="2918976" flipH="1">
            <a:off x="7704243" y="2944981"/>
            <a:ext cx="176900" cy="60397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Heart 27"/>
          <p:cNvSpPr/>
          <p:nvPr/>
        </p:nvSpPr>
        <p:spPr>
          <a:xfrm rot="3085144">
            <a:off x="7319806" y="3096236"/>
            <a:ext cx="169820" cy="954356"/>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rot="3925567" flipH="1">
            <a:off x="7768376" y="3209297"/>
            <a:ext cx="95661" cy="603973"/>
          </a:xfrm>
          <a:prstGeom prst="ellipse">
            <a:avLst/>
          </a:prstGeom>
          <a:solidFill>
            <a:srgbClr val="660066"/>
          </a:solidFill>
          <a:ln>
            <a:solidFill>
              <a:srgbClr val="660066"/>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Heart 30"/>
          <p:cNvSpPr/>
          <p:nvPr/>
        </p:nvSpPr>
        <p:spPr>
          <a:xfrm rot="3919512">
            <a:off x="7330905" y="3223155"/>
            <a:ext cx="149001" cy="954356"/>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Heart 31"/>
          <p:cNvSpPr/>
          <p:nvPr/>
        </p:nvSpPr>
        <p:spPr>
          <a:xfrm rot="18338151">
            <a:off x="6302014" y="3000589"/>
            <a:ext cx="237673" cy="1192789"/>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rot="18489517">
            <a:off x="5838369" y="2716892"/>
            <a:ext cx="269784"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Heart 33"/>
          <p:cNvSpPr/>
          <p:nvPr/>
        </p:nvSpPr>
        <p:spPr>
          <a:xfrm rot="17188359">
            <a:off x="6271915" y="3157453"/>
            <a:ext cx="152551"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rot="17310724">
            <a:off x="5805024" y="3060959"/>
            <a:ext cx="17270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descr="http://t3.gstatic.com/images?q=tbn:flDD9UZ0totMWM:http://www.dctobc.com/wp-content/uploads/2008/08/iphone-vs-blackberry-9000.jpg&amp;t=1"/>
          <p:cNvPicPr>
            <a:picLocks noChangeAspect="1" noChangeArrowheads="1"/>
          </p:cNvPicPr>
          <p:nvPr/>
        </p:nvPicPr>
        <p:blipFill>
          <a:blip r:embed="rId3"/>
          <a:srcRect t="8247" r="61538" b="9278"/>
          <a:stretch>
            <a:fillRect/>
          </a:stretch>
        </p:blipFill>
        <p:spPr bwMode="auto">
          <a:xfrm>
            <a:off x="7864261" y="1587421"/>
            <a:ext cx="345159" cy="552255"/>
          </a:xfrm>
          <a:prstGeom prst="rect">
            <a:avLst/>
          </a:prstGeom>
          <a:noFill/>
        </p:spPr>
      </p:pic>
      <p:pic>
        <p:nvPicPr>
          <p:cNvPr id="41" name="Picture 40" descr="http://t3.gstatic.com/images?q=tbn:flDD9UZ0totMWM:http://www.dctobc.com/wp-content/uploads/2008/08/iphone-vs-blackberry-9000.jpg&amp;t=1"/>
          <p:cNvPicPr>
            <a:picLocks noChangeAspect="1" noChangeArrowheads="1"/>
          </p:cNvPicPr>
          <p:nvPr/>
        </p:nvPicPr>
        <p:blipFill>
          <a:blip r:embed="rId3"/>
          <a:srcRect t="8247" r="61538" b="9278"/>
          <a:stretch>
            <a:fillRect/>
          </a:stretch>
        </p:blipFill>
        <p:spPr bwMode="auto">
          <a:xfrm>
            <a:off x="5334000" y="1676400"/>
            <a:ext cx="345159" cy="552255"/>
          </a:xfrm>
          <a:prstGeom prst="rect">
            <a:avLst/>
          </a:prstGeom>
          <a:noFill/>
        </p:spPr>
      </p:pic>
      <p:cxnSp>
        <p:nvCxnSpPr>
          <p:cNvPr id="29" name="Straight Arrow Connector 28"/>
          <p:cNvCxnSpPr/>
          <p:nvPr/>
        </p:nvCxnSpPr>
        <p:spPr>
          <a:xfrm rot="5400000" flipH="1" flipV="1">
            <a:off x="6504251" y="2537438"/>
            <a:ext cx="1777133" cy="927569"/>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2" idx="1"/>
          </p:cNvCxnSpPr>
          <p:nvPr/>
        </p:nvCxnSpPr>
        <p:spPr>
          <a:xfrm rot="5400000" flipH="1">
            <a:off x="5466776" y="2441039"/>
            <a:ext cx="1688154" cy="1263387"/>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742584" y="5998428"/>
            <a:ext cx="184666" cy="369332"/>
          </a:xfrm>
          <a:prstGeom prst="rect">
            <a:avLst/>
          </a:prstGeom>
          <a:noFill/>
        </p:spPr>
        <p:txBody>
          <a:bodyPr wrap="none" rtlCol="0">
            <a:spAutoFit/>
          </a:bodyPr>
          <a:lstStyle/>
          <a:p>
            <a:endParaRPr lang="en-US" dirty="0"/>
          </a:p>
        </p:txBody>
      </p:sp>
      <p:graphicFrame>
        <p:nvGraphicFramePr>
          <p:cNvPr id="35842" name="Object 7"/>
          <p:cNvGraphicFramePr>
            <a:graphicFrameLocks noChangeAspect="1"/>
          </p:cNvGraphicFramePr>
          <p:nvPr/>
        </p:nvGraphicFramePr>
        <p:xfrm>
          <a:off x="7051675" y="2286000"/>
          <a:ext cx="339725" cy="533400"/>
        </p:xfrm>
        <a:graphic>
          <a:graphicData uri="http://schemas.openxmlformats.org/presentationml/2006/ole">
            <p:oleObj spid="_x0000_s35842" name="Equation" r:id="rId4" imgW="139700" imgH="177800" progId="Equation.3">
              <p:embed/>
            </p:oleObj>
          </a:graphicData>
        </a:graphic>
      </p:graphicFrame>
      <p:graphicFrame>
        <p:nvGraphicFramePr>
          <p:cNvPr id="35843" name="Object 7"/>
          <p:cNvGraphicFramePr>
            <a:graphicFrameLocks noChangeAspect="1"/>
          </p:cNvGraphicFramePr>
          <p:nvPr/>
        </p:nvGraphicFramePr>
        <p:xfrm>
          <a:off x="8001000" y="2971800"/>
          <a:ext cx="431800" cy="533400"/>
        </p:xfrm>
        <a:graphic>
          <a:graphicData uri="http://schemas.openxmlformats.org/presentationml/2006/ole">
            <p:oleObj spid="_x0000_s35843" name="Equation" r:id="rId5" imgW="177800" imgH="177800" progId="Equation.3">
              <p:embed/>
            </p:oleObj>
          </a:graphicData>
        </a:graphic>
      </p:graphicFrame>
      <p:graphicFrame>
        <p:nvGraphicFramePr>
          <p:cNvPr id="35844" name="Object 7"/>
          <p:cNvGraphicFramePr>
            <a:graphicFrameLocks noChangeAspect="1"/>
          </p:cNvGraphicFramePr>
          <p:nvPr/>
        </p:nvGraphicFramePr>
        <p:xfrm>
          <a:off x="6227763" y="2362200"/>
          <a:ext cx="401637" cy="533400"/>
        </p:xfrm>
        <a:graphic>
          <a:graphicData uri="http://schemas.openxmlformats.org/presentationml/2006/ole">
            <p:oleObj spid="_x0000_s35844" name="Equation" r:id="rId6" imgW="165100" imgH="177800" progId="Equation.3">
              <p:embed/>
            </p:oleObj>
          </a:graphicData>
        </a:graphic>
      </p:graphicFrame>
      <p:graphicFrame>
        <p:nvGraphicFramePr>
          <p:cNvPr id="35845" name="Object 7"/>
          <p:cNvGraphicFramePr>
            <a:graphicFrameLocks noChangeAspect="1"/>
          </p:cNvGraphicFramePr>
          <p:nvPr/>
        </p:nvGraphicFramePr>
        <p:xfrm>
          <a:off x="5075238" y="2819400"/>
          <a:ext cx="463550" cy="533400"/>
        </p:xfrm>
        <a:graphic>
          <a:graphicData uri="http://schemas.openxmlformats.org/presentationml/2006/ole">
            <p:oleObj spid="_x0000_s35845" name="Equation" r:id="rId7" imgW="190500" imgH="177800" progId="Equation.3">
              <p:embed/>
            </p:oleObj>
          </a:graphicData>
        </a:graphic>
      </p:graphicFrame>
      <p:cxnSp>
        <p:nvCxnSpPr>
          <p:cNvPr id="42" name="Straight Arrow Connector 41"/>
          <p:cNvCxnSpPr/>
          <p:nvPr/>
        </p:nvCxnSpPr>
        <p:spPr>
          <a:xfrm rot="10800000" flipH="1">
            <a:off x="6944774" y="2627540"/>
            <a:ext cx="1410202" cy="1272001"/>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6" idx="1"/>
          </p:cNvCxnSpPr>
          <p:nvPr/>
        </p:nvCxnSpPr>
        <p:spPr>
          <a:xfrm rot="5400000" flipH="1">
            <a:off x="5460940" y="2439678"/>
            <a:ext cx="1275082" cy="1679629"/>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7" name="Content Placeholder 2"/>
          <p:cNvSpPr>
            <a:spLocks noGrp="1"/>
          </p:cNvSpPr>
          <p:nvPr>
            <p:ph idx="1"/>
          </p:nvPr>
        </p:nvSpPr>
        <p:spPr>
          <a:xfrm>
            <a:off x="457200" y="1676401"/>
            <a:ext cx="3810000" cy="1219199"/>
          </a:xfrm>
        </p:spPr>
        <p:txBody>
          <a:bodyPr>
            <a:normAutofit fontScale="70000" lnSpcReduction="20000"/>
          </a:bodyPr>
          <a:lstStyle/>
          <a:p>
            <a:r>
              <a:rPr lang="en-US" dirty="0" smtClean="0"/>
              <a:t>Issue: Evaluate impact of </a:t>
            </a:r>
            <a:r>
              <a:rPr lang="en-US" dirty="0" smtClean="0">
                <a:solidFill>
                  <a:srgbClr val="008000"/>
                </a:solidFill>
              </a:rPr>
              <a:t>outdated channel </a:t>
            </a:r>
            <a:r>
              <a:rPr lang="en-US" dirty="0" smtClean="0"/>
              <a:t>information due to user mobility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8.11871E-6 -9.41476E-7 L 0.04999 0.06662 " pathEditMode="relative" ptsTypes="AA">
                                      <p:cBhvr>
                                        <p:cTn id="16" dur="2000" fill="hold"/>
                                        <p:tgtEl>
                                          <p:spTgt spid="40"/>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6102E-6 3.96715E-6 L -0.04165 0.06685 " pathEditMode="relative" ptsTypes="AA">
                                      <p:cBhvr>
                                        <p:cTn id="18" dur="2000" fill="hold"/>
                                        <p:tgtEl>
                                          <p:spTgt spid="41"/>
                                        </p:tgtEl>
                                        <p:attrNameLst>
                                          <p:attrName>ppt_x</p:attrName>
                                          <p:attrName>ppt_y</p:attrName>
                                        </p:attrNameLst>
                                      </p:cBhvr>
                                    </p:animMotion>
                                  </p:childTnLst>
                                </p:cTn>
                              </p:par>
                              <p:par>
                                <p:cTn id="19" presetID="10" presetClass="exit" presetSubtype="0" fill="hold" nodeType="withEffect">
                                  <p:stCondLst>
                                    <p:cond delay="0"/>
                                  </p:stCondLst>
                                  <p:childTnLst>
                                    <p:animEffect transition="out" filter="fade">
                                      <p:cBhvr>
                                        <p:cTn id="20" dur="2000"/>
                                        <p:tgtEl>
                                          <p:spTgt spid="29"/>
                                        </p:tgtEl>
                                      </p:cBhvr>
                                    </p:animEffect>
                                    <p:set>
                                      <p:cBhvr>
                                        <p:cTn id="21" dur="1" fill="hold">
                                          <p:stCondLst>
                                            <p:cond delay="1999"/>
                                          </p:stCondLst>
                                        </p:cTn>
                                        <p:tgtEl>
                                          <p:spTgt spid="2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84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876800" y="2362200"/>
            <a:ext cx="4038600" cy="2677886"/>
          </a:xfrm>
          <a:prstGeom prst="rect">
            <a:avLst/>
          </a:prstGeom>
        </p:spPr>
      </p:pic>
      <p:sp>
        <p:nvSpPr>
          <p:cNvPr id="2" name="Title 1"/>
          <p:cNvSpPr>
            <a:spLocks noGrp="1"/>
          </p:cNvSpPr>
          <p:nvPr>
            <p:ph type="title"/>
          </p:nvPr>
        </p:nvSpPr>
        <p:spPr/>
        <p:txBody>
          <a:bodyPr/>
          <a:lstStyle/>
          <a:p>
            <a:r>
              <a:rPr lang="en-US" dirty="0" smtClean="0"/>
              <a:t>User Mobility</a:t>
            </a:r>
            <a:endParaRPr lang="en-US" dirty="0"/>
          </a:p>
        </p:txBody>
      </p:sp>
      <p:sp>
        <p:nvSpPr>
          <p:cNvPr id="3" name="Content Placeholder 2"/>
          <p:cNvSpPr>
            <a:spLocks noGrp="1"/>
          </p:cNvSpPr>
          <p:nvPr>
            <p:ph idx="1"/>
          </p:nvPr>
        </p:nvSpPr>
        <p:spPr>
          <a:xfrm>
            <a:off x="457200" y="1676399"/>
            <a:ext cx="3810000" cy="4937125"/>
          </a:xfrm>
        </p:spPr>
        <p:txBody>
          <a:bodyPr>
            <a:normAutofit fontScale="70000" lnSpcReduction="20000"/>
          </a:bodyPr>
          <a:lstStyle/>
          <a:p>
            <a:r>
              <a:rPr lang="en-US" dirty="0" smtClean="0"/>
              <a:t>Issue: Evaluate impact of </a:t>
            </a:r>
            <a:r>
              <a:rPr lang="en-US" dirty="0" smtClean="0">
                <a:solidFill>
                  <a:srgbClr val="008000"/>
                </a:solidFill>
              </a:rPr>
              <a:t>outdated channel </a:t>
            </a:r>
            <a:r>
              <a:rPr lang="en-US" dirty="0" smtClean="0"/>
              <a:t>information due to user mobility</a:t>
            </a:r>
          </a:p>
          <a:p>
            <a:r>
              <a:rPr lang="en-US" dirty="0" smtClean="0">
                <a:solidFill>
                  <a:srgbClr val="008000"/>
                </a:solidFill>
              </a:rPr>
              <a:t>Repeatable</a:t>
            </a:r>
            <a:r>
              <a:rPr lang="en-US" dirty="0" smtClean="0"/>
              <a:t> channel conditions</a:t>
            </a:r>
          </a:p>
          <a:p>
            <a:pPr lvl="1"/>
            <a:r>
              <a:rPr lang="en-US" dirty="0" smtClean="0"/>
              <a:t>802.11n Task Group channel model</a:t>
            </a:r>
          </a:p>
          <a:p>
            <a:pPr lvl="1"/>
            <a:endParaRPr lang="en-US" dirty="0" smtClean="0"/>
          </a:p>
          <a:p>
            <a:r>
              <a:rPr lang="en-US" dirty="0" smtClean="0"/>
              <a:t>Required channel update rate</a:t>
            </a:r>
          </a:p>
          <a:p>
            <a:pPr lvl="1"/>
            <a:r>
              <a:rPr lang="en-US" dirty="0" smtClean="0"/>
              <a:t>Channel must be updated at (</a:t>
            </a:r>
            <a:r>
              <a:rPr lang="el-GR" b="1" dirty="0" smtClean="0">
                <a:solidFill>
                  <a:srgbClr val="008000"/>
                </a:solidFill>
              </a:rPr>
              <a:t>λ</a:t>
            </a:r>
            <a:r>
              <a:rPr lang="en-US" b="1" dirty="0" smtClean="0">
                <a:solidFill>
                  <a:srgbClr val="008000"/>
                </a:solidFill>
              </a:rPr>
              <a:t>/8</a:t>
            </a:r>
            <a:r>
              <a:rPr lang="en-US" dirty="0" smtClean="0"/>
              <a:t>) movement</a:t>
            </a:r>
          </a:p>
          <a:p>
            <a:pPr lvl="1"/>
            <a:r>
              <a:rPr lang="en-US" dirty="0" smtClean="0"/>
              <a:t>Equal to </a:t>
            </a:r>
            <a:r>
              <a:rPr lang="en-US" dirty="0" smtClean="0">
                <a:solidFill>
                  <a:srgbClr val="008000"/>
                </a:solidFill>
              </a:rPr>
              <a:t>10 </a:t>
            </a:r>
            <a:r>
              <a:rPr lang="en-US" dirty="0" err="1" smtClean="0">
                <a:solidFill>
                  <a:srgbClr val="008000"/>
                </a:solidFill>
              </a:rPr>
              <a:t>msec</a:t>
            </a:r>
            <a:r>
              <a:rPr lang="en-US" dirty="0" smtClean="0">
                <a:solidFill>
                  <a:srgbClr val="008000"/>
                </a:solidFill>
              </a:rPr>
              <a:t> </a:t>
            </a:r>
            <a:r>
              <a:rPr lang="en-US" dirty="0" smtClean="0"/>
              <a:t>update rate for a typical pedestrian speed (3 mph)</a:t>
            </a:r>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39" name="TextBox 38"/>
          <p:cNvSpPr txBox="1"/>
          <p:nvPr/>
        </p:nvSpPr>
        <p:spPr>
          <a:xfrm>
            <a:off x="4742584" y="5998428"/>
            <a:ext cx="184666" cy="369332"/>
          </a:xfrm>
          <a:prstGeom prst="rect">
            <a:avLst/>
          </a:prstGeom>
          <a:noFill/>
        </p:spPr>
        <p:txBody>
          <a:bodyPr wrap="none" rtlCol="0">
            <a:spAutoFit/>
          </a:bodyPr>
          <a:lstStyle/>
          <a:p>
            <a:endParaRPr lang="en-US" dirty="0"/>
          </a:p>
        </p:txBody>
      </p:sp>
      <p:pic>
        <p:nvPicPr>
          <p:cNvPr id="37" name="Picture 36"/>
          <p:cNvPicPr>
            <a:picLocks noChangeAspect="1"/>
          </p:cNvPicPr>
          <p:nvPr/>
        </p:nvPicPr>
        <p:blipFill>
          <a:blip r:embed="rId3"/>
          <a:stretch>
            <a:fillRect/>
          </a:stretch>
        </p:blipFill>
        <p:spPr>
          <a:xfrm>
            <a:off x="4348272" y="1584260"/>
            <a:ext cx="4648200" cy="2781300"/>
          </a:xfrm>
          <a:prstGeom prst="rect">
            <a:avLst/>
          </a:prstGeom>
        </p:spPr>
      </p:pic>
      <p:pic>
        <p:nvPicPr>
          <p:cNvPr id="38" name="Picture 37"/>
          <p:cNvPicPr>
            <a:picLocks noChangeAspect="1"/>
          </p:cNvPicPr>
          <p:nvPr/>
        </p:nvPicPr>
        <p:blipFill>
          <a:blip r:embed="rId4"/>
          <a:stretch>
            <a:fillRect/>
          </a:stretch>
        </p:blipFill>
        <p:spPr>
          <a:xfrm>
            <a:off x="4449060" y="3679760"/>
            <a:ext cx="4686300" cy="2565400"/>
          </a:xfrm>
          <a:prstGeom prst="rect">
            <a:avLst/>
          </a:prstGeom>
        </p:spPr>
      </p:pic>
      <p:sp>
        <p:nvSpPr>
          <p:cNvPr id="45" name="TextBox 44"/>
          <p:cNvSpPr txBox="1"/>
          <p:nvPr/>
        </p:nvSpPr>
        <p:spPr>
          <a:xfrm>
            <a:off x="7005528" y="4165505"/>
            <a:ext cx="1757472" cy="400110"/>
          </a:xfrm>
          <a:prstGeom prst="rect">
            <a:avLst/>
          </a:prstGeom>
          <a:noFill/>
        </p:spPr>
        <p:txBody>
          <a:bodyPr wrap="square" rtlCol="0">
            <a:spAutoFit/>
          </a:bodyPr>
          <a:lstStyle/>
          <a:p>
            <a:r>
              <a:rPr lang="en-US" sz="2000" dirty="0" smtClean="0">
                <a:solidFill>
                  <a:srgbClr val="FF0000"/>
                </a:solidFill>
              </a:rPr>
              <a:t>Per-link SNR</a:t>
            </a:r>
            <a:endParaRPr lang="en-US" sz="2000" dirty="0">
              <a:solidFill>
                <a:srgbClr val="FF0000"/>
              </a:solidFill>
            </a:endParaRPr>
          </a:p>
        </p:txBody>
      </p:sp>
      <p:sp>
        <p:nvSpPr>
          <p:cNvPr id="44" name="TextBox 43"/>
          <p:cNvSpPr txBox="1"/>
          <p:nvPr/>
        </p:nvSpPr>
        <p:spPr>
          <a:xfrm>
            <a:off x="6553200" y="1981200"/>
            <a:ext cx="2443272" cy="400110"/>
          </a:xfrm>
          <a:prstGeom prst="rect">
            <a:avLst/>
          </a:prstGeom>
          <a:noFill/>
        </p:spPr>
        <p:txBody>
          <a:bodyPr wrap="square" rtlCol="0">
            <a:spAutoFit/>
          </a:bodyPr>
          <a:lstStyle/>
          <a:p>
            <a:r>
              <a:rPr lang="en-US" sz="2000" dirty="0" smtClean="0">
                <a:solidFill>
                  <a:srgbClr val="FF0000"/>
                </a:solidFill>
              </a:rPr>
              <a:t>Aggregate Capacity</a:t>
            </a:r>
            <a:endParaRPr lang="en-US" sz="2000" dirty="0">
              <a:solidFill>
                <a:srgbClr val="FF0000"/>
              </a:solidFill>
            </a:endParaRPr>
          </a:p>
        </p:txBody>
      </p:sp>
      <p:sp>
        <p:nvSpPr>
          <p:cNvPr id="13" name="Oval 12"/>
          <p:cNvSpPr/>
          <p:nvPr/>
        </p:nvSpPr>
        <p:spPr>
          <a:xfrm>
            <a:off x="5791200" y="4114800"/>
            <a:ext cx="457200" cy="2057400"/>
          </a:xfrm>
          <a:prstGeom prst="ellipse">
            <a:avLst/>
          </a:prstGeom>
          <a:solidFill>
            <a:srgbClr val="FF0000">
              <a:alpha val="0"/>
            </a:srgbClr>
          </a:solid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91200" y="2743200"/>
            <a:ext cx="381000" cy="1143000"/>
          </a:xfrm>
          <a:prstGeom prst="ellipse">
            <a:avLst/>
          </a:prstGeom>
          <a:solidFill>
            <a:srgbClr val="FF0000">
              <a:alpha val="0"/>
            </a:srgbClr>
          </a:solid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3702708" y="4312308"/>
            <a:ext cx="1398540" cy="492443"/>
          </a:xfrm>
          <a:prstGeom prst="rect">
            <a:avLst/>
          </a:prstGeom>
          <a:solidFill>
            <a:schemeClr val="bg1"/>
          </a:solidFill>
        </p:spPr>
        <p:txBody>
          <a:bodyPr wrap="none" rtlCol="0">
            <a:spAutoFit/>
          </a:bodyPr>
          <a:lstStyle/>
          <a:p>
            <a:r>
              <a:rPr lang="en-US" sz="2600" b="1" dirty="0" smtClean="0"/>
              <a:t>SNR (dB)</a:t>
            </a:r>
            <a:endParaRPr lang="en-US" sz="2600" b="1" dirty="0"/>
          </a:p>
        </p:txBody>
      </p:sp>
      <p:sp>
        <p:nvSpPr>
          <p:cNvPr id="21" name="TextBox 20"/>
          <p:cNvSpPr txBox="1"/>
          <p:nvPr/>
        </p:nvSpPr>
        <p:spPr>
          <a:xfrm rot="16200000">
            <a:off x="3781007" y="2547583"/>
            <a:ext cx="1160031" cy="492443"/>
          </a:xfrm>
          <a:prstGeom prst="rect">
            <a:avLst/>
          </a:prstGeom>
          <a:solidFill>
            <a:schemeClr val="bg1"/>
          </a:solidFill>
        </p:spPr>
        <p:txBody>
          <a:bodyPr wrap="none" rtlCol="0">
            <a:spAutoFit/>
          </a:bodyPr>
          <a:lstStyle/>
          <a:p>
            <a:r>
              <a:rPr lang="en-US" sz="2600" b="1" dirty="0" smtClean="0"/>
              <a:t>bps/Hz</a:t>
            </a:r>
            <a:endParaRPr lang="en-US" sz="2600" b="1" dirty="0"/>
          </a:p>
        </p:txBody>
      </p:sp>
      <p:sp>
        <p:nvSpPr>
          <p:cNvPr id="48" name="Text Box 7"/>
          <p:cNvSpPr txBox="1">
            <a:spLocks noChangeArrowheads="1"/>
          </p:cNvSpPr>
          <p:nvPr/>
        </p:nvSpPr>
        <p:spPr bwMode="auto">
          <a:xfrm>
            <a:off x="243171" y="2716259"/>
            <a:ext cx="8753301" cy="2286000"/>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algn="ctr">
              <a:spcBef>
                <a:spcPct val="50000"/>
              </a:spcBef>
            </a:pPr>
            <a:r>
              <a:rPr lang="en-US" sz="3200" dirty="0" smtClean="0">
                <a:solidFill>
                  <a:schemeClr val="bg1"/>
                </a:solidFill>
                <a:latin typeface="Comic Sans MS" pitchFamily="66" charset="0"/>
                <a:cs typeface="Arial" pitchFamily="-112" charset="0"/>
              </a:rPr>
              <a:t>Similar experiments can be done for static receivers (in paper). The required channel rate for a typical residential environment is 100 msec.</a:t>
            </a:r>
            <a:endParaRPr lang="en-US" sz="3200" b="0" i="0"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 grpId="0"/>
      <p:bldP spid="44" grpId="0"/>
      <p:bldP spid="13" grpId="0" animBg="1"/>
      <p:bldP spid="14" grpId="0" animBg="1"/>
      <p:bldP spid="20" grpId="0" animBg="1"/>
      <p:bldP spid="21" grpId="0" animBg="1"/>
      <p:bldP spid="48"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a:xfrm>
            <a:off x="457200" y="1600200"/>
            <a:ext cx="5562600" cy="4648200"/>
          </a:xfrm>
        </p:spPr>
        <p:txBody>
          <a:bodyPr>
            <a:normAutofit fontScale="77500" lnSpcReduction="20000"/>
          </a:bodyPr>
          <a:lstStyle/>
          <a:p>
            <a:r>
              <a:rPr lang="en-US" b="1" dirty="0" smtClean="0"/>
              <a:t>Multiplexing Gain</a:t>
            </a:r>
          </a:p>
          <a:p>
            <a:pPr lvl="1"/>
            <a:r>
              <a:rPr lang="en-US" i="1" dirty="0" smtClean="0"/>
              <a:t>Receiver separation distance</a:t>
            </a:r>
          </a:p>
          <a:p>
            <a:pPr lvl="1"/>
            <a:r>
              <a:rPr lang="en-US" dirty="0" smtClean="0"/>
              <a:t>User selection algorithm</a:t>
            </a:r>
          </a:p>
          <a:p>
            <a:pPr lvl="1"/>
            <a:r>
              <a:rPr lang="en-US" dirty="0" smtClean="0"/>
              <a:t>User population size</a:t>
            </a:r>
          </a:p>
          <a:p>
            <a:pPr lvl="1"/>
            <a:endParaRPr lang="en-US" dirty="0" smtClean="0"/>
          </a:p>
          <a:p>
            <a:r>
              <a:rPr lang="en-US" b="1" dirty="0" smtClean="0"/>
              <a:t>Channel Variation</a:t>
            </a:r>
          </a:p>
          <a:p>
            <a:pPr lvl="1"/>
            <a:r>
              <a:rPr lang="en-US" dirty="0" smtClean="0"/>
              <a:t>Environmental variation</a:t>
            </a:r>
          </a:p>
          <a:p>
            <a:pPr lvl="1"/>
            <a:r>
              <a:rPr lang="en-US" i="1" dirty="0" smtClean="0"/>
              <a:t>User mobility</a:t>
            </a:r>
          </a:p>
          <a:p>
            <a:pPr lvl="1"/>
            <a:endParaRPr lang="en-US" i="1" dirty="0" smtClean="0"/>
          </a:p>
          <a:p>
            <a:r>
              <a:rPr lang="en-US" b="1" dirty="0" smtClean="0"/>
              <a:t>Spatial Reuse</a:t>
            </a:r>
          </a:p>
          <a:p>
            <a:pPr lvl="1"/>
            <a:r>
              <a:rPr lang="en-US" dirty="0" smtClean="0"/>
              <a:t>Location based interference</a:t>
            </a:r>
          </a:p>
          <a:p>
            <a:pPr lvl="1"/>
            <a:r>
              <a:rPr lang="en-US" i="1" dirty="0" smtClean="0"/>
              <a:t>Multi-point interference reduction</a:t>
            </a:r>
          </a:p>
          <a:p>
            <a:pPr lvl="1"/>
            <a:r>
              <a:rPr lang="en-US" dirty="0" smtClean="0"/>
              <a:t>Network throughput</a:t>
            </a:r>
          </a:p>
          <a:p>
            <a:pPr lvl="1"/>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9" name="Picture 8"/>
          <p:cNvPicPr>
            <a:picLocks noChangeAspect="1"/>
          </p:cNvPicPr>
          <p:nvPr/>
        </p:nvPicPr>
        <p:blipFill>
          <a:blip r:embed="rId2"/>
          <a:stretch>
            <a:fillRect/>
          </a:stretch>
        </p:blipFill>
        <p:spPr>
          <a:xfrm>
            <a:off x="4267200" y="2590800"/>
            <a:ext cx="4403032" cy="2419350"/>
          </a:xfrm>
          <a:prstGeom prst="rect">
            <a:avLst/>
          </a:prstGeom>
        </p:spPr>
      </p:pic>
      <p:sp>
        <p:nvSpPr>
          <p:cNvPr id="11" name="Right Arrow 10"/>
          <p:cNvSpPr/>
          <p:nvPr/>
        </p:nvSpPr>
        <p:spPr>
          <a:xfrm>
            <a:off x="261723" y="5395931"/>
            <a:ext cx="822960" cy="45720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MIMO LANs</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6" name="Date Placeholder 3"/>
          <p:cNvSpPr txBox="1">
            <a:spLocks/>
          </p:cNvSpPr>
          <p:nvPr/>
        </p:nvSpPr>
        <p:spPr>
          <a:xfrm>
            <a:off x="504858" y="5875052"/>
            <a:ext cx="2133600" cy="27171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schemeClr val="accent1"/>
                </a:solidFill>
                <a:effectLst/>
                <a:uLnTx/>
                <a:uFillTx/>
                <a:latin typeface="+mn-lt"/>
                <a:ea typeface="+mn-ea"/>
                <a:cs typeface="+mn-cs"/>
              </a:rPr>
              <a:t>Ehsan Aryafar</a:t>
            </a:r>
            <a:endParaRPr kumimoji="0" lang="en-US" sz="16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Slide Number Placeholder 4"/>
          <p:cNvSpPr txBox="1">
            <a:spLocks/>
          </p:cNvSpPr>
          <p:nvPr/>
        </p:nvSpPr>
        <p:spPr>
          <a:xfrm>
            <a:off x="6600858" y="5875052"/>
            <a:ext cx="2133600" cy="27171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schemeClr val="accent1"/>
                </a:solidFill>
                <a:effectLst/>
                <a:uLnTx/>
                <a:uFillTx/>
                <a:latin typeface="+mn-lt"/>
                <a:ea typeface="+mn-ea"/>
                <a:cs typeface="+mn-cs"/>
              </a:rPr>
              <a:t>Rice Networks Group</a:t>
            </a:r>
            <a:endParaRPr kumimoji="0" lang="en-US" sz="1600" b="0" i="0" u="none" strike="noStrike" kern="1200" cap="none" spc="0" normalizeH="0" baseline="0" noProof="0" dirty="0">
              <a:ln>
                <a:noFill/>
              </a:ln>
              <a:solidFill>
                <a:schemeClr val="accent1"/>
              </a:solidFill>
              <a:effectLst/>
              <a:uLnTx/>
              <a:uFillTx/>
              <a:latin typeface="+mn-lt"/>
              <a:ea typeface="+mn-ea"/>
              <a:cs typeface="+mn-cs"/>
            </a:endParaRPr>
          </a:p>
        </p:txBody>
      </p:sp>
      <p:grpSp>
        <p:nvGrpSpPr>
          <p:cNvPr id="8" name="Group 134"/>
          <p:cNvGrpSpPr/>
          <p:nvPr/>
        </p:nvGrpSpPr>
        <p:grpSpPr>
          <a:xfrm>
            <a:off x="200058" y="3450029"/>
            <a:ext cx="8778240" cy="2860302"/>
            <a:chOff x="162025" y="2969395"/>
            <a:chExt cx="8778240" cy="3843679"/>
          </a:xfrm>
        </p:grpSpPr>
        <p:sp>
          <p:nvSpPr>
            <p:cNvPr id="9" name="Rounded Rectangle 8"/>
            <p:cNvSpPr/>
            <p:nvPr/>
          </p:nvSpPr>
          <p:spPr>
            <a:xfrm>
              <a:off x="162025" y="2971800"/>
              <a:ext cx="8778240" cy="3837270"/>
            </a:xfrm>
            <a:prstGeom prst="roundRect">
              <a:avLst>
                <a:gd name="adj" fmla="val 522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Connector 9"/>
            <p:cNvCxnSpPr/>
            <p:nvPr/>
          </p:nvCxnSpPr>
          <p:spPr>
            <a:xfrm rot="5400000">
              <a:off x="365760" y="4892040"/>
              <a:ext cx="3840480" cy="1588"/>
            </a:xfrm>
            <a:prstGeom prst="line">
              <a:avLst/>
            </a:prstGeom>
            <a:ln w="254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a:off x="3262154" y="4888841"/>
              <a:ext cx="3840480" cy="1588"/>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12" name="Group 136"/>
          <p:cNvGrpSpPr/>
          <p:nvPr/>
        </p:nvGrpSpPr>
        <p:grpSpPr>
          <a:xfrm>
            <a:off x="6448458" y="5279733"/>
            <a:ext cx="457200" cy="882903"/>
            <a:chOff x="6400800" y="5442954"/>
            <a:chExt cx="457200" cy="1186446"/>
          </a:xfrm>
        </p:grpSpPr>
        <p:sp>
          <p:nvSpPr>
            <p:cNvPr id="13" name="Isosceles Triangle 12"/>
            <p:cNvSpPr/>
            <p:nvPr/>
          </p:nvSpPr>
          <p:spPr>
            <a:xfrm rot="10800000">
              <a:off x="6477001" y="5442954"/>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6400800" y="5807576"/>
              <a:ext cx="457200" cy="8218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Rx</a:t>
              </a:r>
              <a:endParaRPr lang="en-US" sz="2200" dirty="0"/>
            </a:p>
          </p:txBody>
        </p:sp>
        <p:cxnSp>
          <p:nvCxnSpPr>
            <p:cNvPr id="15" name="Shape 48"/>
            <p:cNvCxnSpPr>
              <a:stCxn id="14" idx="0"/>
              <a:endCxn id="13" idx="0"/>
            </p:cNvCxnSpPr>
            <p:nvPr/>
          </p:nvCxnSpPr>
          <p:spPr>
            <a:xfrm rot="5400000" flipH="1" flipV="1">
              <a:off x="6561389" y="5739565"/>
              <a:ext cx="136022" cy="1"/>
            </a:xfrm>
            <a:prstGeom prst="straightConnector1">
              <a:avLst/>
            </a:prstGeom>
          </p:spPr>
          <p:style>
            <a:lnRef idx="3">
              <a:schemeClr val="accent2"/>
            </a:lnRef>
            <a:fillRef idx="0">
              <a:schemeClr val="accent2"/>
            </a:fillRef>
            <a:effectRef idx="2">
              <a:schemeClr val="accent2"/>
            </a:effectRef>
            <a:fontRef idx="minor">
              <a:schemeClr val="tx1"/>
            </a:fontRef>
          </p:style>
        </p:cxnSp>
      </p:grpSp>
      <p:grpSp>
        <p:nvGrpSpPr>
          <p:cNvPr id="16" name="Group 135"/>
          <p:cNvGrpSpPr/>
          <p:nvPr/>
        </p:nvGrpSpPr>
        <p:grpSpPr>
          <a:xfrm>
            <a:off x="6905658" y="5279733"/>
            <a:ext cx="457200" cy="882903"/>
            <a:chOff x="6858000" y="5442954"/>
            <a:chExt cx="457200" cy="1186446"/>
          </a:xfrm>
        </p:grpSpPr>
        <p:sp>
          <p:nvSpPr>
            <p:cNvPr id="17" name="Isosceles Triangle 16"/>
            <p:cNvSpPr/>
            <p:nvPr/>
          </p:nvSpPr>
          <p:spPr>
            <a:xfrm rot="10800000">
              <a:off x="6934201" y="5442954"/>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ectangle 17"/>
            <p:cNvSpPr/>
            <p:nvPr/>
          </p:nvSpPr>
          <p:spPr>
            <a:xfrm>
              <a:off x="6858000" y="5807576"/>
              <a:ext cx="457200" cy="8218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Rx</a:t>
              </a:r>
              <a:endParaRPr lang="en-US" sz="2200" dirty="0"/>
            </a:p>
          </p:txBody>
        </p:sp>
        <p:cxnSp>
          <p:nvCxnSpPr>
            <p:cNvPr id="19" name="Shape 48"/>
            <p:cNvCxnSpPr>
              <a:stCxn id="18" idx="0"/>
              <a:endCxn id="17" idx="0"/>
            </p:cNvCxnSpPr>
            <p:nvPr/>
          </p:nvCxnSpPr>
          <p:spPr>
            <a:xfrm rot="5400000" flipH="1" flipV="1">
              <a:off x="7018589" y="5739565"/>
              <a:ext cx="136022" cy="1"/>
            </a:xfrm>
            <a:prstGeom prst="straightConnector1">
              <a:avLst/>
            </a:prstGeom>
          </p:spPr>
          <p:style>
            <a:lnRef idx="3">
              <a:schemeClr val="accent2"/>
            </a:lnRef>
            <a:fillRef idx="0">
              <a:schemeClr val="accent2"/>
            </a:fillRef>
            <a:effectRef idx="2">
              <a:schemeClr val="accent2"/>
            </a:effectRef>
            <a:fontRef idx="minor">
              <a:schemeClr val="tx1"/>
            </a:fontRef>
          </p:style>
        </p:cxnSp>
      </p:grpSp>
      <p:grpSp>
        <p:nvGrpSpPr>
          <p:cNvPr id="20" name="Group 134"/>
          <p:cNvGrpSpPr/>
          <p:nvPr/>
        </p:nvGrpSpPr>
        <p:grpSpPr>
          <a:xfrm>
            <a:off x="7362858" y="5279733"/>
            <a:ext cx="457200" cy="882903"/>
            <a:chOff x="7315200" y="5442954"/>
            <a:chExt cx="457200" cy="1186446"/>
          </a:xfrm>
        </p:grpSpPr>
        <p:sp>
          <p:nvSpPr>
            <p:cNvPr id="21" name="Isosceles Triangle 20"/>
            <p:cNvSpPr/>
            <p:nvPr/>
          </p:nvSpPr>
          <p:spPr>
            <a:xfrm rot="10800000">
              <a:off x="7391401" y="5442954"/>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ectangle 21"/>
            <p:cNvSpPr/>
            <p:nvPr/>
          </p:nvSpPr>
          <p:spPr>
            <a:xfrm>
              <a:off x="7315200" y="5807576"/>
              <a:ext cx="457200" cy="8218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Rx</a:t>
              </a:r>
              <a:endParaRPr lang="en-US" sz="2200" dirty="0"/>
            </a:p>
          </p:txBody>
        </p:sp>
        <p:cxnSp>
          <p:nvCxnSpPr>
            <p:cNvPr id="23" name="Shape 48"/>
            <p:cNvCxnSpPr>
              <a:stCxn id="22" idx="0"/>
              <a:endCxn id="21" idx="0"/>
            </p:cNvCxnSpPr>
            <p:nvPr/>
          </p:nvCxnSpPr>
          <p:spPr>
            <a:xfrm rot="5400000" flipH="1" flipV="1">
              <a:off x="7475789" y="5739565"/>
              <a:ext cx="136022" cy="1"/>
            </a:xfrm>
            <a:prstGeom prst="straightConnector1">
              <a:avLst/>
            </a:prstGeom>
          </p:spPr>
          <p:style>
            <a:lnRef idx="3">
              <a:schemeClr val="accent2"/>
            </a:lnRef>
            <a:fillRef idx="0">
              <a:schemeClr val="accent2"/>
            </a:fillRef>
            <a:effectRef idx="2">
              <a:schemeClr val="accent2"/>
            </a:effectRef>
            <a:fontRef idx="minor">
              <a:schemeClr val="tx1"/>
            </a:fontRef>
          </p:style>
        </p:cxnSp>
      </p:grpSp>
      <p:grpSp>
        <p:nvGrpSpPr>
          <p:cNvPr id="24" name="Group 132"/>
          <p:cNvGrpSpPr/>
          <p:nvPr/>
        </p:nvGrpSpPr>
        <p:grpSpPr>
          <a:xfrm>
            <a:off x="7820058" y="5279733"/>
            <a:ext cx="457200" cy="882903"/>
            <a:chOff x="7772400" y="5442954"/>
            <a:chExt cx="457200" cy="1186446"/>
          </a:xfrm>
        </p:grpSpPr>
        <p:sp>
          <p:nvSpPr>
            <p:cNvPr id="25" name="Isosceles Triangle 24"/>
            <p:cNvSpPr/>
            <p:nvPr/>
          </p:nvSpPr>
          <p:spPr>
            <a:xfrm rot="10800000">
              <a:off x="7848600" y="5442954"/>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25"/>
            <p:cNvSpPr/>
            <p:nvPr/>
          </p:nvSpPr>
          <p:spPr>
            <a:xfrm>
              <a:off x="7772400" y="5807576"/>
              <a:ext cx="457200" cy="8218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Rx</a:t>
              </a:r>
              <a:endParaRPr lang="en-US" sz="2200" dirty="0"/>
            </a:p>
          </p:txBody>
        </p:sp>
        <p:cxnSp>
          <p:nvCxnSpPr>
            <p:cNvPr id="27" name="Shape 48"/>
            <p:cNvCxnSpPr>
              <a:stCxn id="26" idx="0"/>
              <a:endCxn id="25" idx="0"/>
            </p:cNvCxnSpPr>
            <p:nvPr/>
          </p:nvCxnSpPr>
          <p:spPr>
            <a:xfrm rot="5400000" flipH="1" flipV="1">
              <a:off x="7932989" y="5739565"/>
              <a:ext cx="136022" cy="1588"/>
            </a:xfrm>
            <a:prstGeom prst="straightConnector1">
              <a:avLst/>
            </a:prstGeom>
          </p:spPr>
          <p:style>
            <a:lnRef idx="3">
              <a:schemeClr val="accent2"/>
            </a:lnRef>
            <a:fillRef idx="0">
              <a:schemeClr val="accent2"/>
            </a:fillRef>
            <a:effectRef idx="2">
              <a:schemeClr val="accent2"/>
            </a:effectRef>
            <a:fontRef idx="minor">
              <a:schemeClr val="tx1"/>
            </a:fontRef>
          </p:style>
        </p:cxnSp>
      </p:grpSp>
      <p:sp>
        <p:nvSpPr>
          <p:cNvPr id="28" name="Rectangle 27"/>
          <p:cNvSpPr/>
          <p:nvPr/>
        </p:nvSpPr>
        <p:spPr>
          <a:xfrm>
            <a:off x="6448458" y="5555261"/>
            <a:ext cx="1828800" cy="62375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smtClean="0"/>
              <a:t>Rx</a:t>
            </a:r>
            <a:endParaRPr lang="en-US" dirty="0"/>
          </a:p>
        </p:txBody>
      </p:sp>
      <p:sp>
        <p:nvSpPr>
          <p:cNvPr id="29" name="Content Placeholder 2"/>
          <p:cNvSpPr>
            <a:spLocks noGrp="1"/>
          </p:cNvSpPr>
          <p:nvPr>
            <p:ph idx="1"/>
          </p:nvPr>
        </p:nvSpPr>
        <p:spPr>
          <a:xfrm>
            <a:off x="311558" y="1457213"/>
            <a:ext cx="8666740" cy="1830849"/>
          </a:xfrm>
        </p:spPr>
        <p:txBody>
          <a:bodyPr>
            <a:normAutofit fontScale="70000" lnSpcReduction="20000"/>
          </a:bodyPr>
          <a:lstStyle/>
          <a:p>
            <a:r>
              <a:rPr lang="en-US" dirty="0" smtClean="0"/>
              <a:t>MIMO increases throughput with antenna arrays at transmitter and receiver</a:t>
            </a:r>
          </a:p>
          <a:p>
            <a:r>
              <a:rPr lang="en-US" i="1" dirty="0" smtClean="0"/>
              <a:t>However,</a:t>
            </a:r>
            <a:r>
              <a:rPr lang="en-US" dirty="0" smtClean="0"/>
              <a:t> real world client devices have fewer antennas than </a:t>
            </a:r>
            <a:r>
              <a:rPr lang="en-US" dirty="0" err="1" smtClean="0"/>
              <a:t>APs</a:t>
            </a:r>
            <a:r>
              <a:rPr lang="en-US" dirty="0" smtClean="0"/>
              <a:t> due to </a:t>
            </a:r>
            <a:r>
              <a:rPr lang="en-US" dirty="0" smtClean="0">
                <a:solidFill>
                  <a:srgbClr val="FF0000"/>
                </a:solidFill>
              </a:rPr>
              <a:t>cost</a:t>
            </a:r>
            <a:r>
              <a:rPr lang="en-US" dirty="0" smtClean="0"/>
              <a:t> and </a:t>
            </a:r>
            <a:r>
              <a:rPr lang="en-US" dirty="0" smtClean="0">
                <a:solidFill>
                  <a:srgbClr val="FF0000"/>
                </a:solidFill>
              </a:rPr>
              <a:t>space</a:t>
            </a:r>
            <a:r>
              <a:rPr lang="en-US" dirty="0" smtClean="0"/>
              <a:t> </a:t>
            </a:r>
          </a:p>
          <a:p>
            <a:r>
              <a:rPr lang="en-US" dirty="0" smtClean="0"/>
              <a:t>MUBF allows for </a:t>
            </a:r>
            <a:r>
              <a:rPr lang="en-US" dirty="0" err="1" smtClean="0"/>
              <a:t>APs</a:t>
            </a:r>
            <a:r>
              <a:rPr lang="en-US" dirty="0" smtClean="0"/>
              <a:t> to leverage antennas belonging to  group of nodes</a:t>
            </a:r>
            <a:endParaRPr lang="en-US" dirty="0"/>
          </a:p>
        </p:txBody>
      </p:sp>
      <p:grpSp>
        <p:nvGrpSpPr>
          <p:cNvPr id="47" name="Group 112"/>
          <p:cNvGrpSpPr/>
          <p:nvPr/>
        </p:nvGrpSpPr>
        <p:grpSpPr>
          <a:xfrm rot="300000">
            <a:off x="7894508" y="4606850"/>
            <a:ext cx="153194" cy="554860"/>
            <a:chOff x="532606" y="4435978"/>
            <a:chExt cx="153194" cy="745622"/>
          </a:xfrm>
        </p:grpSpPr>
        <p:cxnSp>
          <p:nvCxnSpPr>
            <p:cNvPr id="48" name="Straight Connector 47"/>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51" name="Group 116"/>
          <p:cNvGrpSpPr/>
          <p:nvPr/>
        </p:nvGrpSpPr>
        <p:grpSpPr>
          <a:xfrm rot="-300000">
            <a:off x="7047534" y="4606849"/>
            <a:ext cx="153194" cy="554860"/>
            <a:chOff x="532606" y="4435978"/>
            <a:chExt cx="153194" cy="745622"/>
          </a:xfrm>
        </p:grpSpPr>
        <p:cxnSp>
          <p:nvCxnSpPr>
            <p:cNvPr id="52" name="Straight Connector 51"/>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55" name="Group 120"/>
          <p:cNvGrpSpPr/>
          <p:nvPr/>
        </p:nvGrpSpPr>
        <p:grpSpPr>
          <a:xfrm rot="300000">
            <a:off x="7462708" y="4606850"/>
            <a:ext cx="153194" cy="554860"/>
            <a:chOff x="532606" y="4435978"/>
            <a:chExt cx="153194" cy="745622"/>
          </a:xfrm>
        </p:grpSpPr>
        <p:cxnSp>
          <p:nvCxnSpPr>
            <p:cNvPr id="56" name="Straight Connector 55"/>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59" name="Group 124"/>
          <p:cNvGrpSpPr/>
          <p:nvPr/>
        </p:nvGrpSpPr>
        <p:grpSpPr>
          <a:xfrm rot="-300000">
            <a:off x="6615734" y="4606849"/>
            <a:ext cx="153194" cy="554860"/>
            <a:chOff x="532606" y="4435978"/>
            <a:chExt cx="153194" cy="745622"/>
          </a:xfrm>
        </p:grpSpPr>
        <p:cxnSp>
          <p:nvCxnSpPr>
            <p:cNvPr id="60" name="Straight Connector 59"/>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63" name="Group 128"/>
          <p:cNvGrpSpPr/>
          <p:nvPr/>
        </p:nvGrpSpPr>
        <p:grpSpPr>
          <a:xfrm>
            <a:off x="311558" y="3534721"/>
            <a:ext cx="1828800" cy="2551715"/>
            <a:chOff x="350525" y="3124200"/>
            <a:chExt cx="1828800" cy="3429000"/>
          </a:xfrm>
        </p:grpSpPr>
        <p:sp>
          <p:nvSpPr>
            <p:cNvPr id="64" name="Isosceles Triangle 63"/>
            <p:cNvSpPr/>
            <p:nvPr/>
          </p:nvSpPr>
          <p:spPr>
            <a:xfrm rot="10800000">
              <a:off x="426726" y="31242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1798325" y="31242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Isosceles Triangle 65"/>
            <p:cNvSpPr/>
            <p:nvPr/>
          </p:nvSpPr>
          <p:spPr>
            <a:xfrm rot="10800000">
              <a:off x="1341126" y="31242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Isosceles Triangle 66"/>
            <p:cNvSpPr/>
            <p:nvPr/>
          </p:nvSpPr>
          <p:spPr>
            <a:xfrm rot="10800000">
              <a:off x="883926" y="3124200"/>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50525" y="3488823"/>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 name="Rectangle 68"/>
            <p:cNvSpPr/>
            <p:nvPr/>
          </p:nvSpPr>
          <p:spPr>
            <a:xfrm>
              <a:off x="807725" y="3488823"/>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0" name="Rectangle 69"/>
            <p:cNvSpPr/>
            <p:nvPr/>
          </p:nvSpPr>
          <p:spPr>
            <a:xfrm>
              <a:off x="1264925" y="3488823"/>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Rectangle 70"/>
            <p:cNvSpPr/>
            <p:nvPr/>
          </p:nvSpPr>
          <p:spPr>
            <a:xfrm>
              <a:off x="1722125" y="3488823"/>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72" name="Shape 48"/>
            <p:cNvCxnSpPr>
              <a:stCxn id="68" idx="0"/>
              <a:endCxn id="64" idx="0"/>
            </p:cNvCxnSpPr>
            <p:nvPr/>
          </p:nvCxnSpPr>
          <p:spPr>
            <a:xfrm rot="5400000" flipH="1" flipV="1">
              <a:off x="511114" y="3420812"/>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73" name="Shape 48"/>
            <p:cNvCxnSpPr>
              <a:stCxn id="69" idx="0"/>
              <a:endCxn id="67" idx="0"/>
            </p:cNvCxnSpPr>
            <p:nvPr/>
          </p:nvCxnSpPr>
          <p:spPr>
            <a:xfrm rot="5400000" flipH="1" flipV="1">
              <a:off x="968314" y="3420812"/>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74" name="Shape 48"/>
            <p:cNvCxnSpPr>
              <a:stCxn id="70" idx="0"/>
              <a:endCxn id="66" idx="0"/>
            </p:cNvCxnSpPr>
            <p:nvPr/>
          </p:nvCxnSpPr>
          <p:spPr>
            <a:xfrm rot="5400000" flipH="1" flipV="1">
              <a:off x="1425514" y="3420812"/>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75" name="Shape 48"/>
            <p:cNvCxnSpPr>
              <a:stCxn id="71" idx="0"/>
              <a:endCxn id="65" idx="0"/>
            </p:cNvCxnSpPr>
            <p:nvPr/>
          </p:nvCxnSpPr>
          <p:spPr>
            <a:xfrm rot="5400000" flipH="1" flipV="1">
              <a:off x="1882714" y="3420812"/>
              <a:ext cx="136023" cy="1588"/>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76" name="Isosceles Triangle 75"/>
            <p:cNvSpPr/>
            <p:nvPr/>
          </p:nvSpPr>
          <p:spPr>
            <a:xfrm rot="10800000">
              <a:off x="426726" y="5350377"/>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7" name="Isosceles Triangle 76"/>
            <p:cNvSpPr/>
            <p:nvPr/>
          </p:nvSpPr>
          <p:spPr>
            <a:xfrm rot="10800000">
              <a:off x="1798325" y="5350377"/>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8" name="Isosceles Triangle 77"/>
            <p:cNvSpPr/>
            <p:nvPr/>
          </p:nvSpPr>
          <p:spPr>
            <a:xfrm rot="10800000">
              <a:off x="1341126" y="5350377"/>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9" name="Isosceles Triangle 78"/>
            <p:cNvSpPr/>
            <p:nvPr/>
          </p:nvSpPr>
          <p:spPr>
            <a:xfrm rot="10800000">
              <a:off x="883926" y="5350377"/>
              <a:ext cx="304800" cy="2286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0" name="Rectangle 79"/>
            <p:cNvSpPr/>
            <p:nvPr/>
          </p:nvSpPr>
          <p:spPr>
            <a:xfrm>
              <a:off x="350525" y="57150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1" name="Rectangle 80"/>
            <p:cNvSpPr/>
            <p:nvPr/>
          </p:nvSpPr>
          <p:spPr>
            <a:xfrm>
              <a:off x="807725" y="57150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2" name="Rectangle 81"/>
            <p:cNvSpPr/>
            <p:nvPr/>
          </p:nvSpPr>
          <p:spPr>
            <a:xfrm>
              <a:off x="1264925" y="57150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3" name="Rectangle 82"/>
            <p:cNvSpPr/>
            <p:nvPr/>
          </p:nvSpPr>
          <p:spPr>
            <a:xfrm>
              <a:off x="1722125" y="57150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84" name="Shape 48"/>
            <p:cNvCxnSpPr>
              <a:stCxn id="80" idx="0"/>
              <a:endCxn id="76" idx="0"/>
            </p:cNvCxnSpPr>
            <p:nvPr/>
          </p:nvCxnSpPr>
          <p:spPr>
            <a:xfrm rot="5400000" flipH="1" flipV="1">
              <a:off x="511114" y="5646989"/>
              <a:ext cx="136023" cy="1"/>
            </a:xfrm>
            <a:prstGeom prst="straightConnector1">
              <a:avLst/>
            </a:prstGeom>
          </p:spPr>
          <p:style>
            <a:lnRef idx="3">
              <a:schemeClr val="accent2"/>
            </a:lnRef>
            <a:fillRef idx="0">
              <a:schemeClr val="accent2"/>
            </a:fillRef>
            <a:effectRef idx="2">
              <a:schemeClr val="accent2"/>
            </a:effectRef>
            <a:fontRef idx="minor">
              <a:schemeClr val="tx1"/>
            </a:fontRef>
          </p:style>
        </p:cxnSp>
        <p:cxnSp>
          <p:nvCxnSpPr>
            <p:cNvPr id="85" name="Shape 48"/>
            <p:cNvCxnSpPr>
              <a:stCxn id="81" idx="0"/>
              <a:endCxn id="79" idx="0"/>
            </p:cNvCxnSpPr>
            <p:nvPr/>
          </p:nvCxnSpPr>
          <p:spPr>
            <a:xfrm rot="5400000" flipH="1" flipV="1">
              <a:off x="968314" y="5646989"/>
              <a:ext cx="136023" cy="1"/>
            </a:xfrm>
            <a:prstGeom prst="straightConnector1">
              <a:avLst/>
            </a:prstGeom>
          </p:spPr>
          <p:style>
            <a:lnRef idx="3">
              <a:schemeClr val="accent2"/>
            </a:lnRef>
            <a:fillRef idx="0">
              <a:schemeClr val="accent2"/>
            </a:fillRef>
            <a:effectRef idx="2">
              <a:schemeClr val="accent2"/>
            </a:effectRef>
            <a:fontRef idx="minor">
              <a:schemeClr val="tx1"/>
            </a:fontRef>
          </p:style>
        </p:cxnSp>
        <p:cxnSp>
          <p:nvCxnSpPr>
            <p:cNvPr id="86" name="Shape 48"/>
            <p:cNvCxnSpPr>
              <a:stCxn id="82" idx="0"/>
              <a:endCxn id="78" idx="0"/>
            </p:cNvCxnSpPr>
            <p:nvPr/>
          </p:nvCxnSpPr>
          <p:spPr>
            <a:xfrm rot="5400000" flipH="1" flipV="1">
              <a:off x="1425514" y="5646989"/>
              <a:ext cx="136023" cy="1"/>
            </a:xfrm>
            <a:prstGeom prst="straightConnector1">
              <a:avLst/>
            </a:prstGeom>
          </p:spPr>
          <p:style>
            <a:lnRef idx="3">
              <a:schemeClr val="accent2"/>
            </a:lnRef>
            <a:fillRef idx="0">
              <a:schemeClr val="accent2"/>
            </a:fillRef>
            <a:effectRef idx="2">
              <a:schemeClr val="accent2"/>
            </a:effectRef>
            <a:fontRef idx="minor">
              <a:schemeClr val="tx1"/>
            </a:fontRef>
          </p:style>
        </p:cxnSp>
        <p:cxnSp>
          <p:nvCxnSpPr>
            <p:cNvPr id="87" name="Shape 48"/>
            <p:cNvCxnSpPr>
              <a:stCxn id="83" idx="0"/>
              <a:endCxn id="77" idx="0"/>
            </p:cNvCxnSpPr>
            <p:nvPr/>
          </p:nvCxnSpPr>
          <p:spPr>
            <a:xfrm rot="5400000" flipH="1" flipV="1">
              <a:off x="1882714" y="5646989"/>
              <a:ext cx="136023" cy="1588"/>
            </a:xfrm>
            <a:prstGeom prst="straightConnector1">
              <a:avLst/>
            </a:prstGeom>
          </p:spPr>
          <p:style>
            <a:lnRef idx="3">
              <a:schemeClr val="accent2"/>
            </a:lnRef>
            <a:fillRef idx="0">
              <a:schemeClr val="accent2"/>
            </a:fillRef>
            <a:effectRef idx="2">
              <a:schemeClr val="accent2"/>
            </a:effectRef>
            <a:fontRef idx="minor">
              <a:schemeClr val="tx1"/>
            </a:fontRef>
          </p:style>
        </p:cxnSp>
        <p:grpSp>
          <p:nvGrpSpPr>
            <p:cNvPr id="88" name="Group 47"/>
            <p:cNvGrpSpPr/>
            <p:nvPr/>
          </p:nvGrpSpPr>
          <p:grpSpPr>
            <a:xfrm rot="300000">
              <a:off x="1804888" y="4424853"/>
              <a:ext cx="153194" cy="745622"/>
              <a:chOff x="532606" y="4435978"/>
              <a:chExt cx="153194" cy="745622"/>
            </a:xfrm>
          </p:grpSpPr>
          <p:cxnSp>
            <p:nvCxnSpPr>
              <p:cNvPr id="103" name="Straight Connector 35"/>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36"/>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37"/>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89" name="Group 48"/>
            <p:cNvGrpSpPr/>
            <p:nvPr/>
          </p:nvGrpSpPr>
          <p:grpSpPr>
            <a:xfrm rot="-300000">
              <a:off x="941288" y="4424857"/>
              <a:ext cx="153194" cy="745622"/>
              <a:chOff x="532606" y="4435978"/>
              <a:chExt cx="153194" cy="745622"/>
            </a:xfrm>
          </p:grpSpPr>
          <p:cxnSp>
            <p:nvCxnSpPr>
              <p:cNvPr id="100" name="Straight Connector 99"/>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90" name="Group 52"/>
            <p:cNvGrpSpPr/>
            <p:nvPr/>
          </p:nvGrpSpPr>
          <p:grpSpPr>
            <a:xfrm rot="300000">
              <a:off x="1373088" y="4424853"/>
              <a:ext cx="153194" cy="745622"/>
              <a:chOff x="532606" y="4435978"/>
              <a:chExt cx="153194" cy="745622"/>
            </a:xfrm>
          </p:grpSpPr>
          <p:cxnSp>
            <p:nvCxnSpPr>
              <p:cNvPr id="97" name="Straight Connector 96"/>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99" name="Straight Connector 98"/>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grpSp>
          <p:nvGrpSpPr>
            <p:cNvPr id="91" name="Group 56"/>
            <p:cNvGrpSpPr/>
            <p:nvPr/>
          </p:nvGrpSpPr>
          <p:grpSpPr>
            <a:xfrm rot="-300000">
              <a:off x="509488" y="4424857"/>
              <a:ext cx="153194" cy="745622"/>
              <a:chOff x="532606" y="4435978"/>
              <a:chExt cx="153194" cy="745622"/>
            </a:xfrm>
          </p:grpSpPr>
          <p:cxnSp>
            <p:nvCxnSpPr>
              <p:cNvPr id="94" name="Straight Connector 93"/>
              <p:cNvCxnSpPr/>
              <p:nvPr/>
            </p:nvCxnSpPr>
            <p:spPr>
              <a:xfrm rot="5400000">
                <a:off x="304403" y="4664181"/>
                <a:ext cx="457200" cy="794"/>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rot="5400000">
                <a:off x="533400" y="4724400"/>
                <a:ext cx="152400" cy="152400"/>
              </a:xfrm>
              <a:prstGeom prst="line">
                <a:avLst/>
              </a:prstGeom>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rot="16200000" flipH="1">
                <a:off x="454078" y="4949878"/>
                <a:ext cx="457200" cy="6244"/>
              </a:xfrm>
              <a:prstGeom prst="line">
                <a:avLst/>
              </a:prstGeom>
            </p:spPr>
            <p:style>
              <a:lnRef idx="2">
                <a:schemeClr val="dk1"/>
              </a:lnRef>
              <a:fillRef idx="0">
                <a:schemeClr val="dk1"/>
              </a:fillRef>
              <a:effectRef idx="1">
                <a:schemeClr val="dk1"/>
              </a:effectRef>
              <a:fontRef idx="minor">
                <a:schemeClr val="tx1"/>
              </a:fontRef>
            </p:style>
          </p:cxnSp>
        </p:grpSp>
        <p:sp>
          <p:nvSpPr>
            <p:cNvPr id="92" name="Rectangle 91"/>
            <p:cNvSpPr/>
            <p:nvPr/>
          </p:nvSpPr>
          <p:spPr>
            <a:xfrm>
              <a:off x="350525" y="3488823"/>
              <a:ext cx="1828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smtClean="0"/>
                <a:t>Tx</a:t>
              </a:r>
              <a:endParaRPr lang="en-US" dirty="0"/>
            </a:p>
          </p:txBody>
        </p:sp>
        <p:sp>
          <p:nvSpPr>
            <p:cNvPr id="93" name="Rectangle 92"/>
            <p:cNvSpPr/>
            <p:nvPr/>
          </p:nvSpPr>
          <p:spPr>
            <a:xfrm>
              <a:off x="350525" y="5715000"/>
              <a:ext cx="18288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dirty="0" smtClean="0"/>
                <a:t>Rx</a:t>
              </a:r>
              <a:endParaRPr lang="en-US" dirty="0"/>
            </a:p>
          </p:txBody>
        </p:sp>
      </p:grpSp>
      <p:grpSp>
        <p:nvGrpSpPr>
          <p:cNvPr id="106" name="Group 130"/>
          <p:cNvGrpSpPr/>
          <p:nvPr/>
        </p:nvGrpSpPr>
        <p:grpSpPr>
          <a:xfrm>
            <a:off x="6448458" y="3566180"/>
            <a:ext cx="1828800" cy="895090"/>
            <a:chOff x="6400800" y="3216777"/>
            <a:chExt cx="1828800" cy="1202823"/>
          </a:xfrm>
        </p:grpSpPr>
        <p:sp>
          <p:nvSpPr>
            <p:cNvPr id="107" name="Isosceles Triangle 87"/>
            <p:cNvSpPr/>
            <p:nvPr/>
          </p:nvSpPr>
          <p:spPr>
            <a:xfrm rot="10800000">
              <a:off x="6477001" y="3216777"/>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7848600" y="3216777"/>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Isosceles Triangle 108"/>
            <p:cNvSpPr/>
            <p:nvPr/>
          </p:nvSpPr>
          <p:spPr>
            <a:xfrm rot="10800000">
              <a:off x="7391401" y="3216777"/>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Isosceles Triangle 109"/>
            <p:cNvSpPr/>
            <p:nvPr/>
          </p:nvSpPr>
          <p:spPr>
            <a:xfrm rot="10800000">
              <a:off x="6934201" y="3216777"/>
              <a:ext cx="304800" cy="228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400800" y="35814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2" name="Rectangle 111"/>
            <p:cNvSpPr/>
            <p:nvPr/>
          </p:nvSpPr>
          <p:spPr>
            <a:xfrm>
              <a:off x="6858000" y="35814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3" name="Rectangle 112"/>
            <p:cNvSpPr/>
            <p:nvPr/>
          </p:nvSpPr>
          <p:spPr>
            <a:xfrm>
              <a:off x="7315200" y="35814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4" name="Rectangle 113"/>
            <p:cNvSpPr/>
            <p:nvPr/>
          </p:nvSpPr>
          <p:spPr>
            <a:xfrm>
              <a:off x="7772400" y="3581400"/>
              <a:ext cx="4572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5" name="Shape 48"/>
            <p:cNvCxnSpPr>
              <a:stCxn id="111" idx="0"/>
            </p:cNvCxnSpPr>
            <p:nvPr/>
          </p:nvCxnSpPr>
          <p:spPr>
            <a:xfrm rot="5400000" flipH="1" flipV="1">
              <a:off x="6561389" y="3513389"/>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16" name="Shape 48"/>
            <p:cNvCxnSpPr>
              <a:stCxn id="112" idx="0"/>
              <a:endCxn id="110" idx="0"/>
            </p:cNvCxnSpPr>
            <p:nvPr/>
          </p:nvCxnSpPr>
          <p:spPr>
            <a:xfrm rot="5400000" flipH="1" flipV="1">
              <a:off x="7018589" y="3513389"/>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17" name="Shape 48"/>
            <p:cNvCxnSpPr>
              <a:stCxn id="113" idx="0"/>
              <a:endCxn id="109" idx="0"/>
            </p:cNvCxnSpPr>
            <p:nvPr/>
          </p:nvCxnSpPr>
          <p:spPr>
            <a:xfrm rot="5400000" flipH="1" flipV="1">
              <a:off x="7475789" y="3513389"/>
              <a:ext cx="136023" cy="1"/>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18" name="Shape 48"/>
            <p:cNvCxnSpPr>
              <a:stCxn id="114" idx="0"/>
              <a:endCxn id="108" idx="0"/>
            </p:cNvCxnSpPr>
            <p:nvPr/>
          </p:nvCxnSpPr>
          <p:spPr>
            <a:xfrm rot="5400000" flipH="1" flipV="1">
              <a:off x="7932989" y="3513389"/>
              <a:ext cx="136023" cy="1588"/>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119" name="Rectangle 86"/>
            <p:cNvSpPr/>
            <p:nvPr/>
          </p:nvSpPr>
          <p:spPr>
            <a:xfrm>
              <a:off x="6400800" y="3581400"/>
              <a:ext cx="1828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smtClean="0"/>
                <a:t>Tx</a:t>
              </a:r>
              <a:endParaRPr lang="en-US" dirty="0"/>
            </a:p>
          </p:txBody>
        </p:sp>
      </p:grpSp>
      <p:sp>
        <p:nvSpPr>
          <p:cNvPr id="128" name="Content Placeholder 2"/>
          <p:cNvSpPr txBox="1">
            <a:spLocks/>
          </p:cNvSpPr>
          <p:nvPr/>
        </p:nvSpPr>
        <p:spPr>
          <a:xfrm>
            <a:off x="387759" y="1457213"/>
            <a:ext cx="8229600" cy="161651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i="1" dirty="0" smtClean="0">
                <a:solidFill>
                  <a:srgbClr val="008000"/>
                </a:solidFill>
              </a:rPr>
              <a:t>We</a:t>
            </a:r>
            <a:r>
              <a:rPr kumimoji="0" lang="en-US" sz="3200" i="1" u="none" strike="noStrike" kern="1200" cap="none" spc="0" normalizeH="0" baseline="0" noProof="0" dirty="0" smtClean="0">
                <a:ln>
                  <a:noFill/>
                </a:ln>
                <a:solidFill>
                  <a:srgbClr val="008000"/>
                </a:solidFill>
                <a:effectLst/>
                <a:uLnTx/>
                <a:uFillTx/>
                <a:latin typeface="+mn-lt"/>
                <a:ea typeface="+mn-ea"/>
                <a:cs typeface="+mn-cs"/>
              </a:rPr>
              <a:t> present the design and experimental evaluation of the first MUBF platform for </a:t>
            </a:r>
            <a:r>
              <a:rPr kumimoji="0" lang="en-US" sz="3200" i="1" u="none" strike="noStrike" kern="1200" cap="none" spc="0" normalizeH="0" baseline="0" noProof="0" dirty="0" err="1" smtClean="0">
                <a:ln>
                  <a:noFill/>
                </a:ln>
                <a:solidFill>
                  <a:srgbClr val="008000"/>
                </a:solidFill>
                <a:effectLst/>
                <a:uLnTx/>
                <a:uFillTx/>
                <a:latin typeface="+mn-lt"/>
                <a:ea typeface="+mn-ea"/>
                <a:cs typeface="+mn-cs"/>
              </a:rPr>
              <a:t>WLANs</a:t>
            </a:r>
            <a:endParaRPr kumimoji="0" lang="en-US" sz="3200" i="1" u="none" strike="noStrike" kern="1200" cap="none" spc="0" normalizeH="0" baseline="0" noProof="0" dirty="0" smtClean="0">
              <a:ln>
                <a:noFill/>
              </a:ln>
              <a:solidFill>
                <a:srgbClr val="008000"/>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2" name="Group 141"/>
          <p:cNvGrpSpPr/>
          <p:nvPr/>
        </p:nvGrpSpPr>
        <p:grpSpPr>
          <a:xfrm>
            <a:off x="2467483" y="3288062"/>
            <a:ext cx="2729357" cy="2836476"/>
            <a:chOff x="2467483" y="3288062"/>
            <a:chExt cx="2729357" cy="2836476"/>
          </a:xfrm>
        </p:grpSpPr>
        <p:grpSp>
          <p:nvGrpSpPr>
            <p:cNvPr id="127" name="Group 126"/>
            <p:cNvGrpSpPr/>
            <p:nvPr/>
          </p:nvGrpSpPr>
          <p:grpSpPr>
            <a:xfrm>
              <a:off x="2467483" y="3288062"/>
              <a:ext cx="2729357" cy="2836476"/>
              <a:chOff x="2543142" y="3254669"/>
              <a:chExt cx="2729357" cy="2836476"/>
            </a:xfrm>
          </p:grpSpPr>
          <p:pic>
            <p:nvPicPr>
              <p:cNvPr id="34" name="Picture 8" descr="http://t3.gstatic.com/images?q=tbn:flDD9UZ0totMWM:http://www.dctobc.com/wp-content/uploads/2008/08/iphone-vs-blackberry-9000.jpg&amp;t=1"/>
              <p:cNvPicPr>
                <a:picLocks noChangeAspect="1" noChangeArrowheads="1"/>
              </p:cNvPicPr>
              <p:nvPr/>
            </p:nvPicPr>
            <p:blipFill>
              <a:blip r:embed="rId3"/>
              <a:srcRect t="8247" r="61538" b="9278"/>
              <a:stretch>
                <a:fillRect/>
              </a:stretch>
            </p:blipFill>
            <p:spPr bwMode="auto">
              <a:xfrm>
                <a:off x="4447601" y="5410687"/>
                <a:ext cx="571500" cy="680458"/>
              </a:xfrm>
              <a:prstGeom prst="rect">
                <a:avLst/>
              </a:prstGeom>
              <a:noFill/>
            </p:spPr>
          </p:pic>
          <p:pic>
            <p:nvPicPr>
              <p:cNvPr id="120" name="Picture 119"/>
              <p:cNvPicPr>
                <a:picLocks noChangeAspect="1"/>
              </p:cNvPicPr>
              <p:nvPr/>
            </p:nvPicPr>
            <p:blipFill>
              <a:blip r:embed="rId4"/>
              <a:stretch>
                <a:fillRect/>
              </a:stretch>
            </p:blipFill>
            <p:spPr>
              <a:xfrm>
                <a:off x="3344130" y="3705262"/>
                <a:ext cx="1151670" cy="1151670"/>
              </a:xfrm>
              <a:prstGeom prst="rect">
                <a:avLst/>
              </a:prstGeom>
            </p:spPr>
          </p:pic>
          <p:sp>
            <p:nvSpPr>
              <p:cNvPr id="121" name="TextBox 120"/>
              <p:cNvSpPr txBox="1"/>
              <p:nvPr/>
            </p:nvSpPr>
            <p:spPr bwMode="auto">
              <a:xfrm>
                <a:off x="2543142" y="3254669"/>
                <a:ext cx="2729357" cy="521938"/>
              </a:xfrm>
              <a:prstGeom prst="rect">
                <a:avLst/>
              </a:prstGeom>
              <a:noFill/>
              <a:ln w="9525">
                <a:no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wrap="square" lIns="90488" tIns="137160" rIns="90488" bIns="44450" rtlCol="0">
                <a:spAutoFit/>
              </a:bodyPr>
              <a:lstStyle/>
              <a:p>
                <a:pPr algn="ctr">
                  <a:spcBef>
                    <a:spcPct val="50000"/>
                  </a:spcBef>
                </a:pPr>
                <a:r>
                  <a:rPr lang="en-US" sz="2200" dirty="0" err="1" smtClean="0">
                    <a:solidFill>
                      <a:srgbClr val="0000FF"/>
                    </a:solidFill>
                    <a:latin typeface="Comic Sans MS" pitchFamily="66" charset="0"/>
                    <a:cs typeface="Arial" pitchFamily="-112" charset="0"/>
                  </a:rPr>
                  <a:t>Xirrus</a:t>
                </a:r>
                <a:r>
                  <a:rPr lang="en-US" sz="2200" dirty="0" smtClean="0">
                    <a:solidFill>
                      <a:srgbClr val="0000FF"/>
                    </a:solidFill>
                    <a:latin typeface="Comic Sans MS" pitchFamily="66" charset="0"/>
                    <a:cs typeface="Arial" pitchFamily="-112" charset="0"/>
                  </a:rPr>
                  <a:t> 16 ant AP</a:t>
                </a:r>
              </a:p>
            </p:txBody>
          </p:sp>
          <p:grpSp>
            <p:nvGrpSpPr>
              <p:cNvPr id="123" name="Group 65"/>
              <p:cNvGrpSpPr/>
              <p:nvPr/>
            </p:nvGrpSpPr>
            <p:grpSpPr>
              <a:xfrm rot="300000">
                <a:off x="4257701" y="4797613"/>
                <a:ext cx="487026" cy="574513"/>
                <a:chOff x="1022166" y="4252070"/>
                <a:chExt cx="582657" cy="808859"/>
              </a:xfrm>
            </p:grpSpPr>
            <p:cxnSp>
              <p:nvCxnSpPr>
                <p:cNvPr id="124" name="Straight Connector 123"/>
                <p:cNvCxnSpPr/>
                <p:nvPr/>
              </p:nvCxnSpPr>
              <p:spPr>
                <a:xfrm rot="15900000" flipH="1">
                  <a:off x="900324" y="4373912"/>
                  <a:ext cx="534383" cy="290699"/>
                </a:xfrm>
                <a:prstGeom prst="line">
                  <a:avLst/>
                </a:prstGeom>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rot="10500000" flipV="1">
                  <a:off x="1327542" y="4609852"/>
                  <a:ext cx="163107" cy="136189"/>
                </a:xfrm>
                <a:prstGeom prst="line">
                  <a:avLst/>
                </a:prstGeom>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rot="15900000" flipH="1">
                  <a:off x="1312210" y="4768317"/>
                  <a:ext cx="465053" cy="120172"/>
                </a:xfrm>
                <a:prstGeom prst="line">
                  <a:avLst/>
                </a:prstGeom>
              </p:spPr>
              <p:style>
                <a:lnRef idx="2">
                  <a:schemeClr val="dk1"/>
                </a:lnRef>
                <a:fillRef idx="0">
                  <a:schemeClr val="dk1"/>
                </a:fillRef>
                <a:effectRef idx="1">
                  <a:schemeClr val="dk1"/>
                </a:effectRef>
                <a:fontRef idx="minor">
                  <a:schemeClr val="tx1"/>
                </a:fontRef>
              </p:style>
            </p:cxnSp>
          </p:grpSp>
        </p:grpSp>
        <p:pic>
          <p:nvPicPr>
            <p:cNvPr id="141" name="Picture 6" descr="http://www.lenovo.com/shop/americas/content/img_lib/products/splitter/notebooks/ThinkPad/T-Series/gallery/T410-410s-510-2L.jpg"/>
            <p:cNvPicPr>
              <a:picLocks noChangeAspect="1" noChangeArrowheads="1"/>
            </p:cNvPicPr>
            <p:nvPr/>
          </p:nvPicPr>
          <p:blipFill>
            <a:blip r:embed="rId5" cstate="print"/>
            <a:srcRect l="28085" b="15789"/>
            <a:stretch>
              <a:fillRect/>
            </a:stretch>
          </p:blipFill>
          <p:spPr bwMode="auto">
            <a:xfrm>
              <a:off x="2566699" y="5181600"/>
              <a:ext cx="1548101" cy="91603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fade">
                                      <p:cBhvr>
                                        <p:cTn id="15" dur="500"/>
                                        <p:tgtEl>
                                          <p:spTgt spid="29">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fade">
                                      <p:cBhvr>
                                        <p:cTn id="22" dur="500"/>
                                        <p:tgtEl>
                                          <p:spTgt spid="2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2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2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2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2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700"/>
                            </p:stCondLst>
                            <p:childTnLst>
                              <p:par>
                                <p:cTn id="54" presetID="10" presetClass="exit" presetSubtype="0" fill="hold" nodeType="afterEffect">
                                  <p:stCondLst>
                                    <p:cond delay="100"/>
                                  </p:stCondLst>
                                  <p:childTnLst>
                                    <p:animEffect transition="out" filter="fade">
                                      <p:cBhvr>
                                        <p:cTn id="55" dur="400"/>
                                        <p:tgtEl>
                                          <p:spTgt spid="28"/>
                                        </p:tgtEl>
                                      </p:cBhvr>
                                    </p:animEffect>
                                    <p:set>
                                      <p:cBhvr>
                                        <p:cTn id="56" dur="1" fill="hold">
                                          <p:stCondLst>
                                            <p:cond delay="399"/>
                                          </p:stCondLst>
                                        </p:cTn>
                                        <p:tgtEl>
                                          <p:spTgt spid="28"/>
                                        </p:tgtEl>
                                        <p:attrNameLst>
                                          <p:attrName>style.visibility</p:attrName>
                                        </p:attrNameLst>
                                      </p:cBhvr>
                                      <p:to>
                                        <p:strVal val="hidden"/>
                                      </p:to>
                                    </p:set>
                                  </p:childTnLst>
                                </p:cTn>
                              </p:par>
                            </p:childTnLst>
                          </p:cTn>
                        </p:par>
                        <p:par>
                          <p:cTn id="57" fill="hold">
                            <p:stCondLst>
                              <p:cond delay="1200"/>
                            </p:stCondLst>
                            <p:childTnLst>
                              <p:par>
                                <p:cTn id="58" presetID="0" presetClass="path" presetSubtype="0" accel="50000" decel="50000" fill="hold" nodeType="afterEffect">
                                  <p:stCondLst>
                                    <p:cond delay="0"/>
                                  </p:stCondLst>
                                  <p:childTnLst>
                                    <p:animMotion origin="layout" path="M 1.11022E-16 4.70738E-6 L -0.05 -0.01111 " pathEditMode="relative" ptsTypes="AA">
                                      <p:cBhvr>
                                        <p:cTn id="59" dur="1000" fill="hold"/>
                                        <p:tgtEl>
                                          <p:spTgt spid="12"/>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0 -1.8922E-6 L -0.025 -0.0111 " pathEditMode="relative" ptsTypes="AA">
                                      <p:cBhvr>
                                        <p:cTn id="61" dur="1000" fill="hold"/>
                                        <p:tgtEl>
                                          <p:spTgt spid="16"/>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 2.96296E-6 L 0.025 -0.00787 " pathEditMode="relative" rAng="0" ptsTypes="AA">
                                      <p:cBhvr>
                                        <p:cTn id="63" dur="1000" fill="hold"/>
                                        <p:tgtEl>
                                          <p:spTgt spid="20"/>
                                        </p:tgtEl>
                                        <p:attrNameLst>
                                          <p:attrName>ppt_x</p:attrName>
                                          <p:attrName>ppt_y</p:attrName>
                                        </p:attrNameLst>
                                      </p:cBhvr>
                                      <p:rCtr x="13" y="-4"/>
                                    </p:animMotion>
                                  </p:childTnLst>
                                </p:cTn>
                              </p:par>
                              <p:par>
                                <p:cTn id="64" presetID="0" presetClass="path" presetSubtype="0" accel="50000" decel="50000" fill="hold" nodeType="withEffect">
                                  <p:stCondLst>
                                    <p:cond delay="0"/>
                                  </p:stCondLst>
                                  <p:childTnLst>
                                    <p:animMotion origin="layout" path="M 1.11022E-16 2.96296E-6 L 0.04167 -0.00787 " pathEditMode="relative" rAng="0" ptsTypes="AA">
                                      <p:cBhvr>
                                        <p:cTn id="65" dur="1000" fill="hold"/>
                                        <p:tgtEl>
                                          <p:spTgt spid="24"/>
                                        </p:tgtEl>
                                        <p:attrNameLst>
                                          <p:attrName>ppt_x</p:attrName>
                                          <p:attrName>ppt_y</p:attrName>
                                        </p:attrNameLst>
                                      </p:cBhvr>
                                      <p:rCtr x="21" y="-4"/>
                                    </p:animMotion>
                                  </p:childTnLst>
                                </p:cTn>
                              </p:par>
                              <p:par>
                                <p:cTn id="66" presetID="8" presetClass="emph" presetSubtype="0" fill="hold" nodeType="withEffect">
                                  <p:stCondLst>
                                    <p:cond delay="0"/>
                                  </p:stCondLst>
                                  <p:childTnLst>
                                    <p:animRot by="1800000">
                                      <p:cBhvr>
                                        <p:cTn id="67" dur="1000" fill="hold"/>
                                        <p:tgtEl>
                                          <p:spTgt spid="59"/>
                                        </p:tgtEl>
                                        <p:attrNameLst>
                                          <p:attrName>r</p:attrName>
                                        </p:attrNameLst>
                                      </p:cBhvr>
                                    </p:animRot>
                                  </p:childTnLst>
                                </p:cTn>
                              </p:par>
                              <p:par>
                                <p:cTn id="68" presetID="8" presetClass="emph" presetSubtype="0" fill="hold" nodeType="withEffect">
                                  <p:stCondLst>
                                    <p:cond delay="0"/>
                                  </p:stCondLst>
                                  <p:childTnLst>
                                    <p:animRot by="1800000">
                                      <p:cBhvr>
                                        <p:cTn id="69" dur="1000" fill="hold"/>
                                        <p:tgtEl>
                                          <p:spTgt spid="51"/>
                                        </p:tgtEl>
                                        <p:attrNameLst>
                                          <p:attrName>r</p:attrName>
                                        </p:attrNameLst>
                                      </p:cBhvr>
                                    </p:animRot>
                                  </p:childTnLst>
                                </p:cTn>
                              </p:par>
                              <p:par>
                                <p:cTn id="70" presetID="8" presetClass="emph" presetSubtype="0" fill="hold" nodeType="withEffect">
                                  <p:stCondLst>
                                    <p:cond delay="0"/>
                                  </p:stCondLst>
                                  <p:childTnLst>
                                    <p:animRot by="-1200000">
                                      <p:cBhvr>
                                        <p:cTn id="71" dur="1000" fill="hold"/>
                                        <p:tgtEl>
                                          <p:spTgt spid="55"/>
                                        </p:tgtEl>
                                        <p:attrNameLst>
                                          <p:attrName>r</p:attrName>
                                        </p:attrNameLst>
                                      </p:cBhvr>
                                    </p:animRot>
                                  </p:childTnLst>
                                </p:cTn>
                              </p:par>
                              <p:par>
                                <p:cTn id="72" presetID="8" presetClass="emph" presetSubtype="0" fill="hold" nodeType="withEffect">
                                  <p:stCondLst>
                                    <p:cond delay="0"/>
                                  </p:stCondLst>
                                  <p:childTnLst>
                                    <p:animRot by="-1500000">
                                      <p:cBhvr>
                                        <p:cTn id="73" dur="1000" fill="hold"/>
                                        <p:tgtEl>
                                          <p:spTgt spid="47"/>
                                        </p:tgtEl>
                                        <p:attrNameLst>
                                          <p:attrName>r</p:attrName>
                                        </p:attrNameLst>
                                      </p:cBhvr>
                                    </p:animRot>
                                  </p:childTnLst>
                                </p:cTn>
                              </p:par>
                              <p:par>
                                <p:cTn id="74" presetID="0" presetClass="path" presetSubtype="0" accel="50000" decel="50000" fill="hold" nodeType="withEffect">
                                  <p:stCondLst>
                                    <p:cond delay="0"/>
                                  </p:stCondLst>
                                  <p:childTnLst>
                                    <p:animMotion origin="layout" path="M -4.44444E-6 -2.96296E-6 L -0.02569 -0.00185 " pathEditMode="relative" rAng="0" ptsTypes="AA">
                                      <p:cBhvr>
                                        <p:cTn id="75" dur="1000" fill="hold"/>
                                        <p:tgtEl>
                                          <p:spTgt spid="59"/>
                                        </p:tgtEl>
                                        <p:attrNameLst>
                                          <p:attrName>ppt_x</p:attrName>
                                          <p:attrName>ppt_y</p:attrName>
                                        </p:attrNameLst>
                                      </p:cBhvr>
                                      <p:rCtr x="-13" y="-1"/>
                                    </p:animMotion>
                                  </p:childTnLst>
                                </p:cTn>
                              </p:par>
                              <p:par>
                                <p:cTn id="76" presetID="0" presetClass="path" presetSubtype="0" accel="50000" decel="50000" fill="hold" nodeType="withEffect">
                                  <p:stCondLst>
                                    <p:cond delay="0"/>
                                  </p:stCondLst>
                                  <p:childTnLst>
                                    <p:animMotion origin="layout" path="M 0.00208 0.00185 L -0.02917 -2.96296E-6 " pathEditMode="relative" rAng="0" ptsTypes="AA">
                                      <p:cBhvr>
                                        <p:cTn id="77" dur="1000" fill="hold"/>
                                        <p:tgtEl>
                                          <p:spTgt spid="51"/>
                                        </p:tgtEl>
                                        <p:attrNameLst>
                                          <p:attrName>ppt_x</p:attrName>
                                          <p:attrName>ppt_y</p:attrName>
                                        </p:attrNameLst>
                                      </p:cBhvr>
                                      <p:rCtr x="-16" y="-1"/>
                                    </p:animMotion>
                                  </p:childTnLst>
                                </p:cTn>
                              </p:par>
                              <p:par>
                                <p:cTn id="78" presetID="0" presetClass="path" presetSubtype="0" accel="50000" decel="50000" fill="hold" nodeType="withEffect">
                                  <p:stCondLst>
                                    <p:cond delay="0"/>
                                  </p:stCondLst>
                                  <p:childTnLst>
                                    <p:animMotion origin="layout" path="M 0 0 L 0.03333 0 " pathEditMode="relative" ptsTypes="AA">
                                      <p:cBhvr>
                                        <p:cTn id="79" dur="1000" fill="hold"/>
                                        <p:tgtEl>
                                          <p:spTgt spid="47"/>
                                        </p:tgtEl>
                                        <p:attrNameLst>
                                          <p:attrName>ppt_x</p:attrName>
                                          <p:attrName>ppt_y</p:attrName>
                                        </p:attrNameLst>
                                      </p:cBhvr>
                                    </p:animMotion>
                                  </p:childTnLst>
                                </p:cTn>
                              </p:par>
                              <p:par>
                                <p:cTn id="80" presetID="0" presetClass="path" presetSubtype="0" accel="50000" decel="50000" fill="hold" nodeType="withEffect">
                                  <p:stCondLst>
                                    <p:cond delay="0"/>
                                  </p:stCondLst>
                                  <p:childTnLst>
                                    <p:animMotion origin="layout" path="M 0 0 L 0.03333 0 " pathEditMode="relative" ptsTypes="AA">
                                      <p:cBhvr>
                                        <p:cTn id="81" dur="1000" fill="hold"/>
                                        <p:tgtEl>
                                          <p:spTgt spid="55"/>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28"/>
                                        </p:tgtEl>
                                        <p:attrNameLst>
                                          <p:attrName>style.visibility</p:attrName>
                                        </p:attrNameLst>
                                      </p:cBhvr>
                                      <p:to>
                                        <p:strVal val="visible"/>
                                      </p:to>
                                    </p:set>
                                  </p:childTnLst>
                                </p:cTn>
                              </p:par>
                              <p:par>
                                <p:cTn id="86" presetID="1" presetClass="exit" presetSubtype="0" fill="hold" grpId="0" nodeType="withEffect">
                                  <p:stCondLst>
                                    <p:cond delay="0"/>
                                  </p:stCondLst>
                                  <p:childTnLst>
                                    <p:set>
                                      <p:cBhvr>
                                        <p:cTn id="87" dur="1" fill="hold">
                                          <p:stCondLst>
                                            <p:cond delay="0"/>
                                          </p:stCondLst>
                                        </p:cTn>
                                        <p:tgtEl>
                                          <p:spTgt spid="29">
                                            <p:txEl>
                                              <p:pRg st="0" end="0"/>
                                            </p:txEl>
                                          </p:spTgt>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29">
                                            <p:txEl>
                                              <p:pRg st="1" end="1"/>
                                            </p:txEl>
                                          </p:spTgt>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2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build="p"/>
      <p:bldP spid="12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Multi-Point Interference Reduction</a:t>
            </a:r>
            <a:endParaRPr lang="en-US" dirty="0"/>
          </a:p>
        </p:txBody>
      </p:sp>
      <p:sp>
        <p:nvSpPr>
          <p:cNvPr id="4" name="Date Placeholder 3"/>
          <p:cNvSpPr>
            <a:spLocks noGrp="1"/>
          </p:cNvSpPr>
          <p:nvPr>
            <p:ph type="dt" sz="half" idx="10"/>
          </p:nvPr>
        </p:nvSpPr>
        <p:spPr/>
        <p:txBody>
          <a:bodyPr/>
          <a:lstStyle/>
          <a:p>
            <a:r>
              <a:rPr lang="en-US" dirty="0" err="1" smtClean="0"/>
              <a:t>Ehsan</a:t>
            </a:r>
            <a:r>
              <a:rPr lang="en-US" dirty="0" smtClean="0"/>
              <a:t> </a:t>
            </a:r>
            <a:r>
              <a:rPr lang="en-US" dirty="0" err="1" smtClean="0"/>
              <a:t>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8" name="Picture 7"/>
          <p:cNvPicPr>
            <a:picLocks noChangeAspect="1"/>
          </p:cNvPicPr>
          <p:nvPr/>
        </p:nvPicPr>
        <p:blipFill>
          <a:blip r:embed="rId2"/>
          <a:stretch>
            <a:fillRect/>
          </a:stretch>
        </p:blipFill>
        <p:spPr>
          <a:xfrm>
            <a:off x="3886200" y="1708150"/>
            <a:ext cx="4982764" cy="3092450"/>
          </a:xfrm>
          <a:prstGeom prst="rect">
            <a:avLst/>
          </a:prstGeom>
        </p:spPr>
      </p:pic>
      <p:cxnSp>
        <p:nvCxnSpPr>
          <p:cNvPr id="11" name="Straight Arrow Connector 10"/>
          <p:cNvCxnSpPr>
            <a:stCxn id="19" idx="5"/>
          </p:cNvCxnSpPr>
          <p:nvPr/>
        </p:nvCxnSpPr>
        <p:spPr>
          <a:xfrm rot="16200000" flipH="1">
            <a:off x="5587774" y="3476195"/>
            <a:ext cx="382916" cy="589495"/>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1" idx="4"/>
            <a:endCxn id="16" idx="0"/>
          </p:cNvCxnSpPr>
          <p:nvPr/>
        </p:nvCxnSpPr>
        <p:spPr>
          <a:xfrm rot="5400000">
            <a:off x="6824679" y="3462321"/>
            <a:ext cx="762000" cy="238158"/>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5" idx="4"/>
          </p:cNvCxnSpPr>
          <p:nvPr/>
        </p:nvCxnSpPr>
        <p:spPr>
          <a:xfrm rot="5400000">
            <a:off x="7448552" y="3219450"/>
            <a:ext cx="1219200" cy="266700"/>
          </a:xfrm>
          <a:prstGeom prst="straightConnector1">
            <a:avLst/>
          </a:prstGeom>
          <a:ln w="381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
          </p:nvPr>
        </p:nvSpPr>
        <p:spPr>
          <a:xfrm>
            <a:off x="318312" y="1524000"/>
            <a:ext cx="3733800" cy="2743200"/>
          </a:xfrm>
        </p:spPr>
        <p:txBody>
          <a:bodyPr>
            <a:normAutofit fontScale="70000" lnSpcReduction="20000"/>
          </a:bodyPr>
          <a:lstStyle/>
          <a:p>
            <a:r>
              <a:rPr lang="en-US" dirty="0" smtClean="0"/>
              <a:t>Issue: Evaluate a sender’s ability to </a:t>
            </a:r>
            <a:r>
              <a:rPr lang="en-US" dirty="0" smtClean="0">
                <a:solidFill>
                  <a:srgbClr val="008000"/>
                </a:solidFill>
              </a:rPr>
              <a:t>reduce transmission footprint</a:t>
            </a:r>
            <a:r>
              <a:rPr lang="en-US" dirty="0" smtClean="0"/>
              <a:t> at multiple locations</a:t>
            </a:r>
          </a:p>
          <a:p>
            <a:pPr lvl="1"/>
            <a:r>
              <a:rPr lang="en-US" dirty="0" smtClean="0"/>
              <a:t>Interference reduction at unintended receivers</a:t>
            </a:r>
          </a:p>
          <a:p>
            <a:pPr lvl="1"/>
            <a:r>
              <a:rPr lang="en-US" dirty="0" smtClean="0"/>
              <a:t>Impact on the </a:t>
            </a:r>
            <a:r>
              <a:rPr lang="en-US" dirty="0" err="1" smtClean="0"/>
              <a:t>QoS</a:t>
            </a:r>
            <a:r>
              <a:rPr lang="en-US" dirty="0" smtClean="0"/>
              <a:t> of the served user</a:t>
            </a:r>
          </a:p>
          <a:p>
            <a:endParaRPr lang="en-US" dirty="0" smtClean="0"/>
          </a:p>
        </p:txBody>
      </p:sp>
      <p:grpSp>
        <p:nvGrpSpPr>
          <p:cNvPr id="12" name="Group 119"/>
          <p:cNvGrpSpPr/>
          <p:nvPr/>
        </p:nvGrpSpPr>
        <p:grpSpPr>
          <a:xfrm>
            <a:off x="5970814" y="1708150"/>
            <a:ext cx="582386" cy="461665"/>
            <a:chOff x="5197928" y="2901435"/>
            <a:chExt cx="582386" cy="461665"/>
          </a:xfrm>
        </p:grpSpPr>
        <p:sp>
          <p:nvSpPr>
            <p:cNvPr id="14" name="Rectangle 13"/>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5" name="Rectangle 14"/>
            <p:cNvSpPr/>
            <p:nvPr/>
          </p:nvSpPr>
          <p:spPr>
            <a:xfrm>
              <a:off x="5301093" y="2901435"/>
              <a:ext cx="466519"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1</a:t>
              </a:r>
              <a:endParaRPr lang="en-US" sz="1600" b="1" dirty="0">
                <a:solidFill>
                  <a:schemeClr val="bg1"/>
                </a:solidFill>
              </a:endParaRPr>
            </a:p>
          </p:txBody>
        </p:sp>
      </p:grpSp>
      <p:sp>
        <p:nvSpPr>
          <p:cNvPr id="16" name="TextBox 15"/>
          <p:cNvSpPr txBox="1"/>
          <p:nvPr/>
        </p:nvSpPr>
        <p:spPr bwMode="auto">
          <a:xfrm>
            <a:off x="5562600" y="3962400"/>
            <a:ext cx="3048000" cy="922047"/>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wrap="square" lIns="90488" tIns="137160" rIns="90488" bIns="44450" rtlCol="0">
            <a:spAutoFit/>
          </a:bodyPr>
          <a:lstStyle/>
          <a:p>
            <a:pPr algn="ctr">
              <a:spcBef>
                <a:spcPct val="50000"/>
              </a:spcBef>
            </a:pPr>
            <a:r>
              <a:rPr lang="en-US" sz="2400" dirty="0" smtClean="0">
                <a:solidFill>
                  <a:schemeClr val="bg1"/>
                </a:solidFill>
                <a:latin typeface="Comic Sans MS" pitchFamily="66" charset="0"/>
                <a:cs typeface="Arial" pitchFamily="-112" charset="0"/>
              </a:rPr>
              <a:t>Interference Reduction Points</a:t>
            </a:r>
          </a:p>
        </p:txBody>
      </p:sp>
      <p:sp>
        <p:nvSpPr>
          <p:cNvPr id="19" name="Oval 18"/>
          <p:cNvSpPr/>
          <p:nvPr/>
        </p:nvSpPr>
        <p:spPr>
          <a:xfrm>
            <a:off x="5029200" y="3124200"/>
            <a:ext cx="533400" cy="533400"/>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058058" y="2667000"/>
            <a:ext cx="533400" cy="533400"/>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924802" y="2209800"/>
            <a:ext cx="533400" cy="533400"/>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63" presetClass="path" presetSubtype="0" accel="50000" decel="50000" fill="hold" nodeType="withEffect">
                                  <p:stCondLst>
                                    <p:cond delay="500"/>
                                  </p:stCondLst>
                                  <p:childTnLst>
                                    <p:animMotion origin="layout" path="M -4.55397E-6 1.20981E-6 L -0.26796 0.12792 " pathEditMode="relative" rAng="0" ptsTypes="AA">
                                      <p:cBhvr>
                                        <p:cTn id="8" dur="3000" fill="hold"/>
                                        <p:tgtEl>
                                          <p:spTgt spid="12"/>
                                        </p:tgtEl>
                                        <p:attrNameLst>
                                          <p:attrName>ppt_x</p:attrName>
                                          <p:attrName>ppt_y</p:attrName>
                                        </p:attrNameLst>
                                      </p:cBhvr>
                                      <p:rCtr x="-134" y="64"/>
                                    </p:animMotion>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5"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Multi-Point Interference Reduction</a:t>
            </a:r>
            <a:endParaRPr lang="en-US" dirty="0"/>
          </a:p>
        </p:txBody>
      </p:sp>
      <p:sp>
        <p:nvSpPr>
          <p:cNvPr id="4" name="Date Placeholder 3"/>
          <p:cNvSpPr>
            <a:spLocks noGrp="1"/>
          </p:cNvSpPr>
          <p:nvPr>
            <p:ph type="dt" sz="half" idx="10"/>
          </p:nvPr>
        </p:nvSpPr>
        <p:spPr/>
        <p:txBody>
          <a:bodyPr/>
          <a:lstStyle/>
          <a:p>
            <a:r>
              <a:rPr lang="en-US" dirty="0" err="1" smtClean="0"/>
              <a:t>Ehsan</a:t>
            </a:r>
            <a:r>
              <a:rPr lang="en-US" dirty="0" smtClean="0"/>
              <a:t> </a:t>
            </a:r>
            <a:r>
              <a:rPr lang="en-US" dirty="0" err="1" smtClean="0"/>
              <a:t>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6" name="Content Placeholder 2"/>
          <p:cNvSpPr>
            <a:spLocks noGrp="1"/>
          </p:cNvSpPr>
          <p:nvPr>
            <p:ph idx="1"/>
          </p:nvPr>
        </p:nvSpPr>
        <p:spPr>
          <a:xfrm>
            <a:off x="318312" y="1524000"/>
            <a:ext cx="3733800" cy="3276600"/>
          </a:xfrm>
        </p:spPr>
        <p:txBody>
          <a:bodyPr>
            <a:normAutofit fontScale="70000" lnSpcReduction="20000"/>
          </a:bodyPr>
          <a:lstStyle/>
          <a:p>
            <a:r>
              <a:rPr lang="en-US" dirty="0" smtClean="0"/>
              <a:t>Issue: Evaluate a sender’s ability to </a:t>
            </a:r>
            <a:r>
              <a:rPr lang="en-US" dirty="0" smtClean="0">
                <a:solidFill>
                  <a:srgbClr val="008000"/>
                </a:solidFill>
              </a:rPr>
              <a:t>reduce transmission footprint</a:t>
            </a:r>
            <a:r>
              <a:rPr lang="en-US" dirty="0" smtClean="0"/>
              <a:t> at multiple locations</a:t>
            </a:r>
          </a:p>
          <a:p>
            <a:endParaRPr lang="en-US" dirty="0" smtClean="0"/>
          </a:p>
          <a:p>
            <a:r>
              <a:rPr lang="en-US" dirty="0" smtClean="0"/>
              <a:t>Interference Reduction:</a:t>
            </a:r>
          </a:p>
          <a:p>
            <a:pPr lvl="1"/>
            <a:r>
              <a:rPr lang="en-US" dirty="0" smtClean="0"/>
              <a:t>Interference reduction capability </a:t>
            </a:r>
            <a:r>
              <a:rPr lang="en-US" dirty="0" smtClean="0">
                <a:solidFill>
                  <a:srgbClr val="FF0000"/>
                </a:solidFill>
              </a:rPr>
              <a:t>does not </a:t>
            </a:r>
            <a:r>
              <a:rPr lang="en-US" dirty="0" smtClean="0"/>
              <a:t>depend on the </a:t>
            </a:r>
            <a:r>
              <a:rPr lang="en-US" dirty="0" smtClean="0">
                <a:solidFill>
                  <a:srgbClr val="FF0000"/>
                </a:solidFill>
              </a:rPr>
              <a:t>location/number </a:t>
            </a:r>
            <a:r>
              <a:rPr lang="en-US" dirty="0" smtClean="0"/>
              <a:t>of unintended receivers </a:t>
            </a:r>
          </a:p>
          <a:p>
            <a:pPr lvl="1"/>
            <a:endParaRPr lang="en-US" dirty="0" smtClean="0"/>
          </a:p>
          <a:p>
            <a:pPr lvl="1"/>
            <a:endParaRPr lang="en-US" dirty="0" smtClean="0"/>
          </a:p>
        </p:txBody>
      </p:sp>
      <p:pic>
        <p:nvPicPr>
          <p:cNvPr id="19" name="Picture 18" descr="pic.png"/>
          <p:cNvPicPr>
            <a:picLocks noChangeAspect="1"/>
          </p:cNvPicPr>
          <p:nvPr/>
        </p:nvPicPr>
        <p:blipFill>
          <a:blip r:embed="rId2"/>
          <a:stretch>
            <a:fillRect/>
          </a:stretch>
        </p:blipFill>
        <p:spPr>
          <a:xfrm>
            <a:off x="2821318" y="4038600"/>
            <a:ext cx="6322682" cy="2133600"/>
          </a:xfrm>
          <a:prstGeom prst="rect">
            <a:avLst/>
          </a:prstGeom>
        </p:spPr>
      </p:pic>
      <p:pic>
        <p:nvPicPr>
          <p:cNvPr id="20" name="Picture 19"/>
          <p:cNvPicPr>
            <a:picLocks noChangeAspect="1"/>
          </p:cNvPicPr>
          <p:nvPr/>
        </p:nvPicPr>
        <p:blipFill>
          <a:blip r:embed="rId3"/>
          <a:stretch>
            <a:fillRect/>
          </a:stretch>
        </p:blipFill>
        <p:spPr>
          <a:xfrm>
            <a:off x="4267200" y="1600200"/>
            <a:ext cx="4267200" cy="2667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Multi-Point Interference Reduction</a:t>
            </a:r>
            <a:endParaRPr lang="en-US" dirty="0"/>
          </a:p>
        </p:txBody>
      </p:sp>
      <p:sp>
        <p:nvSpPr>
          <p:cNvPr id="4" name="Date Placeholder 3"/>
          <p:cNvSpPr>
            <a:spLocks noGrp="1"/>
          </p:cNvSpPr>
          <p:nvPr>
            <p:ph type="dt" sz="half" idx="10"/>
          </p:nvPr>
        </p:nvSpPr>
        <p:spPr/>
        <p:txBody>
          <a:bodyPr/>
          <a:lstStyle/>
          <a:p>
            <a:r>
              <a:rPr lang="en-US" dirty="0" err="1" smtClean="0"/>
              <a:t>Ehsan</a:t>
            </a:r>
            <a:r>
              <a:rPr lang="en-US" dirty="0" smtClean="0"/>
              <a:t> </a:t>
            </a:r>
            <a:r>
              <a:rPr lang="en-US" dirty="0" err="1" smtClean="0"/>
              <a:t>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6" name="Content Placeholder 2"/>
          <p:cNvSpPr>
            <a:spLocks noGrp="1"/>
          </p:cNvSpPr>
          <p:nvPr>
            <p:ph idx="1"/>
          </p:nvPr>
        </p:nvSpPr>
        <p:spPr>
          <a:xfrm>
            <a:off x="326952" y="1523999"/>
            <a:ext cx="3733800" cy="5089526"/>
          </a:xfrm>
        </p:spPr>
        <p:txBody>
          <a:bodyPr>
            <a:normAutofit fontScale="70000" lnSpcReduction="20000"/>
          </a:bodyPr>
          <a:lstStyle/>
          <a:p>
            <a:r>
              <a:rPr lang="en-US" dirty="0" smtClean="0"/>
              <a:t>Issue: Evaluate a sender’s ability to </a:t>
            </a:r>
            <a:r>
              <a:rPr lang="en-US" dirty="0" smtClean="0">
                <a:solidFill>
                  <a:srgbClr val="008000"/>
                </a:solidFill>
              </a:rPr>
              <a:t>reduce transmission footprint </a:t>
            </a:r>
            <a:r>
              <a:rPr lang="en-US" dirty="0" smtClean="0"/>
              <a:t>at multiple locations</a:t>
            </a:r>
          </a:p>
          <a:p>
            <a:endParaRPr lang="en-US" dirty="0" smtClean="0"/>
          </a:p>
          <a:p>
            <a:r>
              <a:rPr lang="en-US" dirty="0" smtClean="0"/>
              <a:t>Interference Reduction:</a:t>
            </a:r>
          </a:p>
          <a:p>
            <a:pPr lvl="1"/>
            <a:r>
              <a:rPr lang="en-US" dirty="0" smtClean="0"/>
              <a:t>Interference reduction capability </a:t>
            </a:r>
            <a:r>
              <a:rPr lang="en-US" dirty="0" smtClean="0">
                <a:solidFill>
                  <a:srgbClr val="FF0000"/>
                </a:solidFill>
              </a:rPr>
              <a:t>does not </a:t>
            </a:r>
            <a:r>
              <a:rPr lang="en-US" dirty="0" smtClean="0"/>
              <a:t>depend on the </a:t>
            </a:r>
            <a:r>
              <a:rPr lang="en-US" dirty="0" smtClean="0">
                <a:solidFill>
                  <a:srgbClr val="FF0000"/>
                </a:solidFill>
              </a:rPr>
              <a:t>location/number </a:t>
            </a:r>
            <a:r>
              <a:rPr lang="en-US" dirty="0" smtClean="0"/>
              <a:t>of unintended receivers</a:t>
            </a:r>
          </a:p>
          <a:p>
            <a:pPr lvl="1"/>
            <a:endParaRPr lang="en-US" dirty="0" smtClean="0"/>
          </a:p>
          <a:p>
            <a:r>
              <a:rPr lang="en-US" dirty="0" smtClean="0"/>
              <a:t>Increase in number of unintended receivers, can significantly </a:t>
            </a:r>
            <a:r>
              <a:rPr lang="en-US" dirty="0" smtClean="0">
                <a:solidFill>
                  <a:srgbClr val="FF0000"/>
                </a:solidFill>
              </a:rPr>
              <a:t>drop</a:t>
            </a:r>
            <a:r>
              <a:rPr lang="en-US" dirty="0" smtClean="0"/>
              <a:t> the </a:t>
            </a:r>
            <a:r>
              <a:rPr lang="en-US" dirty="0" err="1" smtClean="0">
                <a:solidFill>
                  <a:srgbClr val="FF0000"/>
                </a:solidFill>
              </a:rPr>
              <a:t>QoS</a:t>
            </a:r>
            <a:r>
              <a:rPr lang="en-US" dirty="0" smtClean="0">
                <a:solidFill>
                  <a:srgbClr val="FF0000"/>
                </a:solidFill>
              </a:rPr>
              <a:t> </a:t>
            </a:r>
            <a:r>
              <a:rPr lang="en-US" dirty="0" smtClean="0"/>
              <a:t>of the </a:t>
            </a:r>
            <a:r>
              <a:rPr lang="en-US" dirty="0" smtClean="0">
                <a:solidFill>
                  <a:srgbClr val="FF0000"/>
                </a:solidFill>
              </a:rPr>
              <a:t>currently served users</a:t>
            </a:r>
          </a:p>
          <a:p>
            <a:pPr lvl="1"/>
            <a:endParaRPr lang="en-US" dirty="0" smtClean="0"/>
          </a:p>
        </p:txBody>
      </p:sp>
      <p:pic>
        <p:nvPicPr>
          <p:cNvPr id="9" name="Picture 8"/>
          <p:cNvPicPr>
            <a:picLocks noChangeAspect="1"/>
          </p:cNvPicPr>
          <p:nvPr/>
        </p:nvPicPr>
        <p:blipFill>
          <a:blip r:embed="rId2"/>
          <a:stretch>
            <a:fillRect/>
          </a:stretch>
        </p:blipFill>
        <p:spPr>
          <a:xfrm>
            <a:off x="4010058" y="2438400"/>
            <a:ext cx="5123486" cy="3048000"/>
          </a:xfrm>
          <a:prstGeom prst="rect">
            <a:avLst/>
          </a:prstGeom>
        </p:spPr>
      </p:pic>
      <p:sp>
        <p:nvSpPr>
          <p:cNvPr id="10" name="TextBox 9"/>
          <p:cNvSpPr txBox="1"/>
          <p:nvPr/>
        </p:nvSpPr>
        <p:spPr>
          <a:xfrm>
            <a:off x="4136952" y="1766110"/>
            <a:ext cx="5083248" cy="461665"/>
          </a:xfrm>
          <a:prstGeom prst="rect">
            <a:avLst/>
          </a:prstGeom>
          <a:noFill/>
        </p:spPr>
        <p:txBody>
          <a:bodyPr wrap="square" rtlCol="0">
            <a:spAutoFit/>
          </a:bodyPr>
          <a:lstStyle/>
          <a:p>
            <a:r>
              <a:rPr lang="en-US" sz="2400" dirty="0" smtClean="0">
                <a:solidFill>
                  <a:srgbClr val="FF0000"/>
                </a:solidFill>
              </a:rPr>
              <a:t>SNR difference at the intended receiver</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3" name="Content Placeholder 2"/>
          <p:cNvSpPr>
            <a:spLocks noGrp="1"/>
          </p:cNvSpPr>
          <p:nvPr>
            <p:ph idx="1"/>
          </p:nvPr>
        </p:nvSpPr>
        <p:spPr>
          <a:xfrm>
            <a:off x="457200" y="1600201"/>
            <a:ext cx="8229600" cy="3200399"/>
          </a:xfrm>
        </p:spPr>
        <p:txBody>
          <a:bodyPr>
            <a:normAutofit lnSpcReduction="10000"/>
          </a:bodyPr>
          <a:lstStyle/>
          <a:p>
            <a:r>
              <a:rPr lang="en-US" dirty="0" smtClean="0"/>
              <a:t>Theoretical Work on MU-MIMO</a:t>
            </a:r>
          </a:p>
          <a:p>
            <a:pPr lvl="1"/>
            <a:r>
              <a:rPr lang="en-US" dirty="0" smtClean="0"/>
              <a:t>DPC (Costa’83) and its optimality (CS’03)</a:t>
            </a:r>
          </a:p>
          <a:p>
            <a:pPr lvl="1"/>
            <a:r>
              <a:rPr lang="en-US" dirty="0" smtClean="0"/>
              <a:t>ZFBF (YG’06 and WES’08)</a:t>
            </a:r>
          </a:p>
          <a:p>
            <a:pPr lvl="1"/>
            <a:endParaRPr lang="en-US" dirty="0" smtClean="0"/>
          </a:p>
          <a:p>
            <a:r>
              <a:rPr lang="en-US" dirty="0" smtClean="0"/>
              <a:t>Practical Protocols</a:t>
            </a:r>
          </a:p>
          <a:p>
            <a:pPr lvl="1"/>
            <a:r>
              <a:rPr lang="en-US" dirty="0" smtClean="0"/>
              <a:t>IAC (GPK’09) and SAM (TLFWZCV’09)</a:t>
            </a:r>
            <a:r>
              <a:rPr lang="en-US" dirty="0" smtClean="0">
                <a:solidFill>
                  <a:srgbClr val="008000"/>
                </a:solidFill>
              </a:rPr>
              <a:t>  </a:t>
            </a:r>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6" name="Content Placeholder 2"/>
          <p:cNvSpPr txBox="1">
            <a:spLocks/>
          </p:cNvSpPr>
          <p:nvPr/>
        </p:nvSpPr>
        <p:spPr>
          <a:xfrm>
            <a:off x="228600" y="4800600"/>
            <a:ext cx="8839200" cy="1143000"/>
          </a:xfrm>
          <a:prstGeom prst="rect">
            <a:avLst/>
          </a:prstGeom>
        </p:spPr>
        <p:txBody>
          <a:bodyPr vert="horz" lIns="91440" tIns="45720" rIns="91440" bIns="45720" rtlCol="0">
            <a:normAutofit/>
          </a:bodyPr>
          <a:lstStyle/>
          <a:p>
            <a:pPr algn="ctr">
              <a:buNone/>
            </a:pPr>
            <a:r>
              <a:rPr lang="en-US" sz="3200" i="1" dirty="0" smtClean="0">
                <a:solidFill>
                  <a:srgbClr val="008000"/>
                </a:solidFill>
              </a:rPr>
              <a:t>We present the design and experimental evaluation of a MUBF platform for wireless LANs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457200" y="1600201"/>
            <a:ext cx="8229600" cy="4800600"/>
          </a:xfrm>
        </p:spPr>
        <p:txBody>
          <a:bodyPr>
            <a:normAutofit fontScale="62500" lnSpcReduction="20000"/>
          </a:bodyPr>
          <a:lstStyle/>
          <a:p>
            <a:r>
              <a:rPr lang="en-US" dirty="0" smtClean="0"/>
              <a:t>Design and implementation of the first MUBF platform for </a:t>
            </a:r>
            <a:r>
              <a:rPr lang="en-US" dirty="0" err="1" smtClean="0"/>
              <a:t>WLANs</a:t>
            </a:r>
            <a:r>
              <a:rPr lang="en-US" dirty="0" smtClean="0"/>
              <a:t> and found via experimental evaluation:</a:t>
            </a:r>
          </a:p>
          <a:p>
            <a:endParaRPr lang="en-US" dirty="0" smtClean="0"/>
          </a:p>
          <a:p>
            <a:r>
              <a:rPr lang="en-US" dirty="0" smtClean="0"/>
              <a:t>Users can simultaneously receive data </a:t>
            </a:r>
            <a:r>
              <a:rPr lang="en-US" i="1" dirty="0" smtClean="0"/>
              <a:t>down to a half of wavelength </a:t>
            </a:r>
            <a:r>
              <a:rPr lang="en-US" dirty="0" smtClean="0"/>
              <a:t>from one another</a:t>
            </a:r>
          </a:p>
          <a:p>
            <a:endParaRPr lang="en-US" dirty="0" smtClean="0"/>
          </a:p>
          <a:p>
            <a:r>
              <a:rPr lang="en-US" dirty="0" smtClean="0"/>
              <a:t>ZFBF can tolerate channel variations due to environmental variation, however, is </a:t>
            </a:r>
            <a:r>
              <a:rPr lang="en-US" i="1" dirty="0" smtClean="0"/>
              <a:t>strongly affected by user mobility</a:t>
            </a:r>
          </a:p>
          <a:p>
            <a:endParaRPr lang="en-US" dirty="0" smtClean="0"/>
          </a:p>
          <a:p>
            <a:r>
              <a:rPr lang="en-US" dirty="0" smtClean="0"/>
              <a:t>ZFBF can efficiently eliminate interference at undesired locations. This does not depend on </a:t>
            </a:r>
            <a:r>
              <a:rPr lang="en-US" i="1" dirty="0" smtClean="0"/>
              <a:t>the location/number </a:t>
            </a:r>
            <a:r>
              <a:rPr lang="en-US" dirty="0" smtClean="0"/>
              <a:t>of unintended receivers, however, can significantly reduce the </a:t>
            </a:r>
            <a:r>
              <a:rPr lang="en-US" dirty="0" err="1" smtClean="0"/>
              <a:t>QoS</a:t>
            </a:r>
            <a:r>
              <a:rPr lang="en-US" dirty="0" smtClean="0"/>
              <a:t> for the </a:t>
            </a:r>
            <a:r>
              <a:rPr lang="en-US" i="1" dirty="0" smtClean="0"/>
              <a:t>currently served users</a:t>
            </a:r>
          </a:p>
          <a:p>
            <a:endParaRPr lang="en-US" dirty="0" smtClean="0"/>
          </a:p>
          <a:p>
            <a:pPr lvl="1">
              <a:buNone/>
            </a:pPr>
            <a:r>
              <a:rPr lang="en-US" dirty="0" smtClean="0"/>
              <a:t>                 		        WARP: </a:t>
            </a:r>
            <a:r>
              <a:rPr lang="en-US" dirty="0" smtClean="0">
                <a:solidFill>
                  <a:srgbClr val="008000"/>
                </a:solidFill>
                <a:hlinkClick r:id="rId2"/>
              </a:rPr>
              <a:t>http://warp.rice.edu</a:t>
            </a:r>
            <a:endParaRPr lang="en-US" dirty="0" smtClean="0">
              <a:solidFill>
                <a:srgbClr val="008000"/>
              </a:solidFill>
            </a:endParaRPr>
          </a:p>
          <a:p>
            <a:pPr lvl="1">
              <a:buNone/>
            </a:pPr>
            <a:r>
              <a:rPr lang="en-US" dirty="0" smtClean="0"/>
              <a:t>                                 RNG: </a:t>
            </a:r>
            <a:r>
              <a:rPr lang="en-US" dirty="0" smtClean="0">
                <a:solidFill>
                  <a:srgbClr val="008000"/>
                </a:solidFill>
              </a:rPr>
              <a:t>http://</a:t>
            </a:r>
            <a:r>
              <a:rPr lang="en-US" dirty="0" err="1" smtClean="0">
                <a:solidFill>
                  <a:srgbClr val="008000"/>
                </a:solidFill>
              </a:rPr>
              <a:t>networks.rice.edu</a:t>
            </a:r>
            <a:endParaRPr lang="en-US" dirty="0">
              <a:solidFill>
                <a:srgbClr val="008000"/>
              </a:solidFill>
            </a:endParaRPr>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iburst</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6" name="Picture 5"/>
          <p:cNvPicPr>
            <a:picLocks noChangeAspect="1"/>
          </p:cNvPicPr>
          <p:nvPr/>
        </p:nvPicPr>
        <p:blipFill>
          <a:blip r:embed="rId2"/>
          <a:stretch>
            <a:fillRect/>
          </a:stretch>
        </p:blipFill>
        <p:spPr>
          <a:xfrm>
            <a:off x="381000" y="1676400"/>
            <a:ext cx="3159125" cy="4449762"/>
          </a:xfrm>
          <a:prstGeom prst="rect">
            <a:avLst/>
          </a:prstGeom>
        </p:spPr>
      </p:pic>
      <p:sp>
        <p:nvSpPr>
          <p:cNvPr id="7" name="TextBox 6"/>
          <p:cNvSpPr txBox="1"/>
          <p:nvPr/>
        </p:nvSpPr>
        <p:spPr bwMode="auto">
          <a:xfrm>
            <a:off x="4267200" y="1905000"/>
            <a:ext cx="4114800" cy="2891818"/>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wrap="square" lIns="90488" tIns="137160" rIns="90488" bIns="44450" rtlCol="0">
            <a:spAutoFit/>
          </a:bodyPr>
          <a:lstStyle/>
          <a:p>
            <a:pPr algn="ctr">
              <a:spcBef>
                <a:spcPct val="50000"/>
              </a:spcBef>
            </a:pPr>
            <a:r>
              <a:rPr lang="en-US" sz="3200" dirty="0" smtClean="0">
                <a:solidFill>
                  <a:schemeClr val="bg1"/>
                </a:solidFill>
                <a:latin typeface="Comic Sans MS" pitchFamily="66" charset="0"/>
                <a:cs typeface="Arial" pitchFamily="-112" charset="0"/>
              </a:rPr>
              <a:t>Patented technology for concurrent transmission</a:t>
            </a:r>
          </a:p>
          <a:p>
            <a:pPr algn="ctr">
              <a:spcBef>
                <a:spcPct val="50000"/>
              </a:spcBef>
            </a:pPr>
            <a:r>
              <a:rPr lang="en-US" sz="3200" dirty="0" smtClean="0">
                <a:solidFill>
                  <a:schemeClr val="bg1"/>
                </a:solidFill>
                <a:latin typeface="Comic Sans MS" pitchFamily="66" charset="0"/>
                <a:cs typeface="Arial" pitchFamily="-112" charset="0"/>
              </a:rPr>
              <a:t>Suitable for </a:t>
            </a:r>
            <a:r>
              <a:rPr lang="en-US" sz="3200" smtClean="0">
                <a:solidFill>
                  <a:schemeClr val="bg1"/>
                </a:solidFill>
                <a:latin typeface="Comic Sans MS" pitchFamily="66" charset="0"/>
                <a:cs typeface="Arial" pitchFamily="-112" charset="0"/>
              </a:rPr>
              <a:t>outdoor channels</a:t>
            </a:r>
            <a:endParaRPr lang="en-US" sz="3200" dirty="0" smtClean="0">
              <a:solidFill>
                <a:schemeClr val="bg1"/>
              </a:solidFill>
              <a:latin typeface="Comic Sans MS" pitchFamily="66" charset="0"/>
              <a:cs typeface="Arial" pitchFamily="-11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on </a:t>
            </a:r>
            <a:r>
              <a:rPr lang="en-US" dirty="0" err="1" smtClean="0"/>
              <a:t>Beamforming</a:t>
            </a:r>
            <a:endParaRPr lang="en-US" dirty="0"/>
          </a:p>
        </p:txBody>
      </p:sp>
      <p:sp>
        <p:nvSpPr>
          <p:cNvPr id="3" name="Content Placeholder 2"/>
          <p:cNvSpPr>
            <a:spLocks noGrp="1"/>
          </p:cNvSpPr>
          <p:nvPr>
            <p:ph idx="1"/>
          </p:nvPr>
        </p:nvSpPr>
        <p:spPr>
          <a:xfrm>
            <a:off x="174298" y="4519483"/>
            <a:ext cx="2784474" cy="1739956"/>
          </a:xfrm>
        </p:spPr>
        <p:txBody>
          <a:bodyPr>
            <a:normAutofit/>
          </a:bodyPr>
          <a:lstStyle/>
          <a:p>
            <a:r>
              <a:rPr lang="en-US" b="1" dirty="0" smtClean="0">
                <a:solidFill>
                  <a:srgbClr val="008000"/>
                </a:solidFill>
              </a:rPr>
              <a:t>Omni</a:t>
            </a:r>
          </a:p>
          <a:p>
            <a:pPr lvl="1"/>
            <a:r>
              <a:rPr lang="en-US" b="1" dirty="0" smtClean="0">
                <a:solidFill>
                  <a:srgbClr val="008000"/>
                </a:solidFill>
              </a:rPr>
              <a:t>Fixed</a:t>
            </a:r>
            <a:r>
              <a:rPr lang="en-US" dirty="0" smtClean="0"/>
              <a:t> </a:t>
            </a:r>
            <a:r>
              <a:rPr lang="en-US" dirty="0" err="1" smtClean="0"/>
              <a:t>vs</a:t>
            </a:r>
            <a:r>
              <a:rPr lang="en-US" dirty="0" smtClean="0"/>
              <a:t> ant selection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grpSp>
        <p:nvGrpSpPr>
          <p:cNvPr id="6" name="Group 18"/>
          <p:cNvGrpSpPr/>
          <p:nvPr/>
        </p:nvGrpSpPr>
        <p:grpSpPr>
          <a:xfrm>
            <a:off x="3990942" y="1865224"/>
            <a:ext cx="1143000" cy="382972"/>
            <a:chOff x="3733800" y="1981200"/>
            <a:chExt cx="1676400" cy="571500"/>
          </a:xfrm>
        </p:grpSpPr>
        <p:sp>
          <p:nvSpPr>
            <p:cNvPr id="8" name="Line 77"/>
            <p:cNvSpPr>
              <a:spLocks noChangeShapeType="1"/>
            </p:cNvSpPr>
            <p:nvPr/>
          </p:nvSpPr>
          <p:spPr bwMode="auto">
            <a:xfrm flipH="1" flipV="1">
              <a:off x="4124685" y="2169728"/>
              <a:ext cx="0" cy="178962"/>
            </a:xfrm>
            <a:prstGeom prst="line">
              <a:avLst/>
            </a:prstGeom>
            <a:noFill/>
            <a:ln w="19050">
              <a:solidFill>
                <a:srgbClr val="000000"/>
              </a:solidFill>
              <a:round/>
              <a:headEnd/>
              <a:tailEnd/>
            </a:ln>
          </p:spPr>
          <p:txBody>
            <a:bodyPr wrap="none" anchor="ctr"/>
            <a:lstStyle/>
            <a:p>
              <a:endParaRPr lang="en-US"/>
            </a:p>
          </p:txBody>
        </p:sp>
        <p:sp>
          <p:nvSpPr>
            <p:cNvPr id="9" name="Line 78"/>
            <p:cNvSpPr>
              <a:spLocks noChangeShapeType="1"/>
            </p:cNvSpPr>
            <p:nvPr/>
          </p:nvSpPr>
          <p:spPr bwMode="auto">
            <a:xfrm flipH="1" flipV="1">
              <a:off x="3982170" y="1993090"/>
              <a:ext cx="142515" cy="176638"/>
            </a:xfrm>
            <a:prstGeom prst="line">
              <a:avLst/>
            </a:prstGeom>
            <a:noFill/>
            <a:ln w="19050">
              <a:solidFill>
                <a:srgbClr val="000000"/>
              </a:solidFill>
              <a:round/>
              <a:headEnd/>
              <a:tailEnd/>
            </a:ln>
          </p:spPr>
          <p:txBody>
            <a:bodyPr wrap="none" anchor="ctr"/>
            <a:lstStyle/>
            <a:p>
              <a:endParaRPr lang="en-US"/>
            </a:p>
          </p:txBody>
        </p:sp>
        <p:sp>
          <p:nvSpPr>
            <p:cNvPr id="10" name="Line 79"/>
            <p:cNvSpPr>
              <a:spLocks noChangeShapeType="1"/>
            </p:cNvSpPr>
            <p:nvPr/>
          </p:nvSpPr>
          <p:spPr bwMode="auto">
            <a:xfrm flipV="1">
              <a:off x="4124685" y="1993090"/>
              <a:ext cx="142515" cy="176638"/>
            </a:xfrm>
            <a:prstGeom prst="line">
              <a:avLst/>
            </a:prstGeom>
            <a:noFill/>
            <a:ln w="19050">
              <a:solidFill>
                <a:srgbClr val="000000"/>
              </a:solidFill>
              <a:round/>
              <a:headEnd/>
              <a:tailEnd/>
            </a:ln>
          </p:spPr>
          <p:txBody>
            <a:bodyPr wrap="none" anchor="ctr"/>
            <a:lstStyle/>
            <a:p>
              <a:endParaRPr lang="en-US"/>
            </a:p>
          </p:txBody>
        </p:sp>
        <p:sp>
          <p:nvSpPr>
            <p:cNvPr id="11" name="Line 80"/>
            <p:cNvSpPr>
              <a:spLocks noChangeShapeType="1"/>
            </p:cNvSpPr>
            <p:nvPr/>
          </p:nvSpPr>
          <p:spPr bwMode="auto">
            <a:xfrm flipH="1">
              <a:off x="3982170" y="1993090"/>
              <a:ext cx="285030" cy="0"/>
            </a:xfrm>
            <a:prstGeom prst="line">
              <a:avLst/>
            </a:prstGeom>
            <a:noFill/>
            <a:ln w="19050">
              <a:solidFill>
                <a:srgbClr val="000000"/>
              </a:solidFill>
              <a:round/>
              <a:headEnd/>
              <a:tailEnd/>
            </a:ln>
          </p:spPr>
          <p:txBody>
            <a:bodyPr wrap="none" anchor="ctr"/>
            <a:lstStyle/>
            <a:p>
              <a:endParaRPr lang="en-US"/>
            </a:p>
          </p:txBody>
        </p:sp>
        <p:sp>
          <p:nvSpPr>
            <p:cNvPr id="12" name="Rectangle 11"/>
            <p:cNvSpPr/>
            <p:nvPr/>
          </p:nvSpPr>
          <p:spPr>
            <a:xfrm>
              <a:off x="3733800" y="2324100"/>
              <a:ext cx="1676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ne 77"/>
            <p:cNvSpPr>
              <a:spLocks noChangeShapeType="1"/>
            </p:cNvSpPr>
            <p:nvPr/>
          </p:nvSpPr>
          <p:spPr bwMode="auto">
            <a:xfrm flipH="1" flipV="1">
              <a:off x="5019315" y="2157838"/>
              <a:ext cx="0" cy="178962"/>
            </a:xfrm>
            <a:prstGeom prst="line">
              <a:avLst/>
            </a:prstGeom>
            <a:noFill/>
            <a:ln w="19050">
              <a:solidFill>
                <a:srgbClr val="000000"/>
              </a:solidFill>
              <a:round/>
              <a:headEnd/>
              <a:tailEnd/>
            </a:ln>
          </p:spPr>
          <p:txBody>
            <a:bodyPr wrap="none" anchor="ctr"/>
            <a:lstStyle/>
            <a:p>
              <a:endParaRPr lang="en-US"/>
            </a:p>
          </p:txBody>
        </p:sp>
        <p:sp>
          <p:nvSpPr>
            <p:cNvPr id="14" name="Line 78"/>
            <p:cNvSpPr>
              <a:spLocks noChangeShapeType="1"/>
            </p:cNvSpPr>
            <p:nvPr/>
          </p:nvSpPr>
          <p:spPr bwMode="auto">
            <a:xfrm flipH="1" flipV="1">
              <a:off x="4876800" y="1981200"/>
              <a:ext cx="142515" cy="176638"/>
            </a:xfrm>
            <a:prstGeom prst="line">
              <a:avLst/>
            </a:prstGeom>
            <a:noFill/>
            <a:ln w="19050">
              <a:solidFill>
                <a:srgbClr val="000000"/>
              </a:solidFill>
              <a:round/>
              <a:headEnd/>
              <a:tailEnd/>
            </a:ln>
          </p:spPr>
          <p:txBody>
            <a:bodyPr wrap="none" anchor="ctr"/>
            <a:lstStyle/>
            <a:p>
              <a:endParaRPr lang="en-US"/>
            </a:p>
          </p:txBody>
        </p:sp>
        <p:sp>
          <p:nvSpPr>
            <p:cNvPr id="15" name="Line 79"/>
            <p:cNvSpPr>
              <a:spLocks noChangeShapeType="1"/>
            </p:cNvSpPr>
            <p:nvPr/>
          </p:nvSpPr>
          <p:spPr bwMode="auto">
            <a:xfrm flipV="1">
              <a:off x="5019315" y="1981200"/>
              <a:ext cx="142515" cy="176638"/>
            </a:xfrm>
            <a:prstGeom prst="line">
              <a:avLst/>
            </a:prstGeom>
            <a:noFill/>
            <a:ln w="19050">
              <a:solidFill>
                <a:srgbClr val="000000"/>
              </a:solidFill>
              <a:round/>
              <a:headEnd/>
              <a:tailEnd/>
            </a:ln>
          </p:spPr>
          <p:txBody>
            <a:bodyPr wrap="none" anchor="ctr"/>
            <a:lstStyle/>
            <a:p>
              <a:endParaRPr lang="en-US"/>
            </a:p>
          </p:txBody>
        </p:sp>
        <p:sp>
          <p:nvSpPr>
            <p:cNvPr id="16" name="Line 80"/>
            <p:cNvSpPr>
              <a:spLocks noChangeShapeType="1"/>
            </p:cNvSpPr>
            <p:nvPr/>
          </p:nvSpPr>
          <p:spPr bwMode="auto">
            <a:xfrm flipH="1">
              <a:off x="4876800" y="1981200"/>
              <a:ext cx="285030" cy="0"/>
            </a:xfrm>
            <a:prstGeom prst="line">
              <a:avLst/>
            </a:prstGeom>
            <a:noFill/>
            <a:ln w="19050">
              <a:solidFill>
                <a:srgbClr val="000000"/>
              </a:solidFill>
              <a:round/>
              <a:headEnd/>
              <a:tailEnd/>
            </a:ln>
          </p:spPr>
          <p:txBody>
            <a:bodyPr wrap="none" anchor="ctr"/>
            <a:lstStyle/>
            <a:p>
              <a:endParaRPr lang="en-US"/>
            </a:p>
          </p:txBody>
        </p:sp>
      </p:grpSp>
      <p:pic>
        <p:nvPicPr>
          <p:cNvPr id="18"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6185154" y="1828800"/>
            <a:ext cx="901446" cy="533400"/>
          </a:xfrm>
          <a:prstGeom prst="rect">
            <a:avLst/>
          </a:prstGeom>
          <a:noFill/>
        </p:spPr>
      </p:pic>
      <p:pic>
        <p:nvPicPr>
          <p:cNvPr id="20"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2057400" y="1747745"/>
            <a:ext cx="901446" cy="533400"/>
          </a:xfrm>
          <a:prstGeom prst="rect">
            <a:avLst/>
          </a:prstGeom>
          <a:noFill/>
        </p:spPr>
      </p:pic>
      <p:grpSp>
        <p:nvGrpSpPr>
          <p:cNvPr id="7" name="Group 66"/>
          <p:cNvGrpSpPr>
            <a:grpSpLocks/>
          </p:cNvGrpSpPr>
          <p:nvPr/>
        </p:nvGrpSpPr>
        <p:grpSpPr bwMode="auto">
          <a:xfrm flipH="1">
            <a:off x="2819400" y="1914414"/>
            <a:ext cx="422274" cy="242888"/>
            <a:chOff x="5219700" y="1749425"/>
            <a:chExt cx="322263" cy="242888"/>
          </a:xfrm>
        </p:grpSpPr>
        <p:sp>
          <p:nvSpPr>
            <p:cNvPr id="22"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23"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24"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25"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26"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17" name="Group 38"/>
          <p:cNvGrpSpPr/>
          <p:nvPr/>
        </p:nvGrpSpPr>
        <p:grpSpPr>
          <a:xfrm>
            <a:off x="5911456" y="1933519"/>
            <a:ext cx="427415" cy="242888"/>
            <a:chOff x="5549572" y="2119312"/>
            <a:chExt cx="427415" cy="242888"/>
          </a:xfrm>
        </p:grpSpPr>
        <p:sp>
          <p:nvSpPr>
            <p:cNvPr id="34"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35"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36"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37"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38"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pSp>
        <p:nvGrpSpPr>
          <p:cNvPr id="19" name="Group 119"/>
          <p:cNvGrpSpPr/>
          <p:nvPr/>
        </p:nvGrpSpPr>
        <p:grpSpPr>
          <a:xfrm>
            <a:off x="4255654" y="1991560"/>
            <a:ext cx="582386" cy="461665"/>
            <a:chOff x="5197928" y="2901435"/>
            <a:chExt cx="582386" cy="461665"/>
          </a:xfrm>
        </p:grpSpPr>
        <p:sp>
          <p:nvSpPr>
            <p:cNvPr id="41" name="Rectangle 40"/>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2" name="Rectangle 41"/>
            <p:cNvSpPr/>
            <p:nvPr/>
          </p:nvSpPr>
          <p:spPr>
            <a:xfrm>
              <a:off x="5301093" y="2901435"/>
              <a:ext cx="45076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1</a:t>
              </a:r>
              <a:endParaRPr lang="en-US" sz="1600" b="1" dirty="0">
                <a:solidFill>
                  <a:schemeClr val="bg1"/>
                </a:solidFill>
              </a:endParaRPr>
            </a:p>
          </p:txBody>
        </p:sp>
      </p:grpSp>
      <p:grpSp>
        <p:nvGrpSpPr>
          <p:cNvPr id="21" name="Group 119"/>
          <p:cNvGrpSpPr/>
          <p:nvPr/>
        </p:nvGrpSpPr>
        <p:grpSpPr>
          <a:xfrm>
            <a:off x="4285044" y="1983592"/>
            <a:ext cx="582386" cy="461665"/>
            <a:chOff x="5197928" y="2901435"/>
            <a:chExt cx="582386" cy="461665"/>
          </a:xfrm>
        </p:grpSpPr>
        <p:sp>
          <p:nvSpPr>
            <p:cNvPr id="44" name="Rectangle 43"/>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5" name="Rectangle 44"/>
            <p:cNvSpPr/>
            <p:nvPr/>
          </p:nvSpPr>
          <p:spPr>
            <a:xfrm>
              <a:off x="5301093" y="2901435"/>
              <a:ext cx="46937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2</a:t>
              </a:r>
              <a:endParaRPr lang="en-US" sz="1600" b="1" dirty="0">
                <a:solidFill>
                  <a:schemeClr val="bg1"/>
                </a:solidFill>
              </a:endParaRPr>
            </a:p>
          </p:txBody>
        </p:sp>
      </p:grpSp>
      <p:sp>
        <p:nvSpPr>
          <p:cNvPr id="46" name="TextBox 85"/>
          <p:cNvSpPr txBox="1">
            <a:spLocks noChangeArrowheads="1"/>
          </p:cNvSpPr>
          <p:nvPr/>
        </p:nvSpPr>
        <p:spPr bwMode="auto">
          <a:xfrm>
            <a:off x="4314858" y="1400138"/>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nvGrpSpPr>
          <p:cNvPr id="27" name="Group 105"/>
          <p:cNvGrpSpPr/>
          <p:nvPr/>
        </p:nvGrpSpPr>
        <p:grpSpPr>
          <a:xfrm>
            <a:off x="762000" y="2643317"/>
            <a:ext cx="1828800" cy="1693240"/>
            <a:chOff x="762000" y="2643317"/>
            <a:chExt cx="1828800" cy="1693240"/>
          </a:xfrm>
        </p:grpSpPr>
        <p:sp>
          <p:nvSpPr>
            <p:cNvPr id="47" name="Oval 46"/>
            <p:cNvSpPr/>
            <p:nvPr/>
          </p:nvSpPr>
          <p:spPr>
            <a:xfrm>
              <a:off x="762000" y="2643317"/>
              <a:ext cx="1828800" cy="1693240"/>
            </a:xfrm>
            <a:prstGeom prst="ellipse">
              <a:avLst/>
            </a:prstGeom>
            <a:gradFill flip="none" rotWithShape="1">
              <a:gsLst>
                <a:gs pos="30000">
                  <a:srgbClr val="660066"/>
                </a:gs>
                <a:gs pos="100000">
                  <a:srgbClr val="FFFFFF"/>
                </a:gs>
              </a:gsLst>
              <a:path path="circle">
                <a:fillToRect l="50000" t="50000" r="50000" b="50000"/>
              </a:path>
              <a:tileRect/>
            </a:gradFill>
            <a:ln>
              <a:solidFill>
                <a:srgbClr val="660066"/>
              </a:solidFill>
            </a:ln>
            <a:effectLst>
              <a:glow>
                <a:schemeClr val="tx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12"/>
            <p:cNvSpPr>
              <a:spLocks noChangeArrowheads="1"/>
            </p:cNvSpPr>
            <p:nvPr/>
          </p:nvSpPr>
          <p:spPr bwMode="auto">
            <a:xfrm>
              <a:off x="1628742" y="3421229"/>
              <a:ext cx="107950" cy="107950"/>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grpSp>
      <p:grpSp>
        <p:nvGrpSpPr>
          <p:cNvPr id="28" name="Group 106"/>
          <p:cNvGrpSpPr/>
          <p:nvPr/>
        </p:nvGrpSpPr>
        <p:grpSpPr>
          <a:xfrm>
            <a:off x="3632233" y="2527374"/>
            <a:ext cx="1914526" cy="1911350"/>
            <a:chOff x="3632233" y="2527374"/>
            <a:chExt cx="1914526" cy="1911350"/>
          </a:xfrm>
        </p:grpSpPr>
        <p:grpSp>
          <p:nvGrpSpPr>
            <p:cNvPr id="29" name="Group 22"/>
            <p:cNvGrpSpPr>
              <a:grpSpLocks/>
            </p:cNvGrpSpPr>
            <p:nvPr/>
          </p:nvGrpSpPr>
          <p:grpSpPr bwMode="auto">
            <a:xfrm>
              <a:off x="4456146" y="2527374"/>
              <a:ext cx="269875" cy="1911350"/>
              <a:chOff x="2673" y="3701"/>
              <a:chExt cx="425" cy="3012"/>
            </a:xfrm>
          </p:grpSpPr>
          <p:sp>
            <p:nvSpPr>
              <p:cNvPr id="70" name="Oval 23"/>
              <p:cNvSpPr>
                <a:spLocks noChangeArrowheads="1"/>
              </p:cNvSpPr>
              <p:nvPr/>
            </p:nvSpPr>
            <p:spPr bwMode="auto">
              <a:xfrm>
                <a:off x="2673" y="3701"/>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sp>
            <p:nvSpPr>
              <p:cNvPr id="71" name="Oval 24"/>
              <p:cNvSpPr>
                <a:spLocks noChangeArrowheads="1"/>
              </p:cNvSpPr>
              <p:nvPr/>
            </p:nvSpPr>
            <p:spPr bwMode="auto">
              <a:xfrm>
                <a:off x="2673" y="5012"/>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grpSp>
        <p:grpSp>
          <p:nvGrpSpPr>
            <p:cNvPr id="30" name="Group 25"/>
            <p:cNvGrpSpPr>
              <a:grpSpLocks/>
            </p:cNvGrpSpPr>
            <p:nvPr/>
          </p:nvGrpSpPr>
          <p:grpSpPr bwMode="auto">
            <a:xfrm rot="16200000">
              <a:off x="4454558" y="2501974"/>
              <a:ext cx="269875" cy="1914525"/>
              <a:chOff x="2673" y="3701"/>
              <a:chExt cx="425" cy="3012"/>
            </a:xfrm>
          </p:grpSpPr>
          <p:sp>
            <p:nvSpPr>
              <p:cNvPr id="68" name="Oval 26"/>
              <p:cNvSpPr>
                <a:spLocks noChangeArrowheads="1"/>
              </p:cNvSpPr>
              <p:nvPr/>
            </p:nvSpPr>
            <p:spPr bwMode="auto">
              <a:xfrm>
                <a:off x="2673" y="3701"/>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sp>
            <p:nvSpPr>
              <p:cNvPr id="69" name="Oval 27"/>
              <p:cNvSpPr>
                <a:spLocks noChangeArrowheads="1"/>
              </p:cNvSpPr>
              <p:nvPr/>
            </p:nvSpPr>
            <p:spPr bwMode="auto">
              <a:xfrm>
                <a:off x="2673" y="5012"/>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grpSp>
        <p:grpSp>
          <p:nvGrpSpPr>
            <p:cNvPr id="31" name="Group 28"/>
            <p:cNvGrpSpPr>
              <a:grpSpLocks/>
            </p:cNvGrpSpPr>
            <p:nvPr/>
          </p:nvGrpSpPr>
          <p:grpSpPr bwMode="auto">
            <a:xfrm rot="3330379">
              <a:off x="4456146" y="2527374"/>
              <a:ext cx="269875" cy="1911350"/>
              <a:chOff x="2673" y="3701"/>
              <a:chExt cx="425" cy="3012"/>
            </a:xfrm>
          </p:grpSpPr>
          <p:sp>
            <p:nvSpPr>
              <p:cNvPr id="66" name="Oval 29"/>
              <p:cNvSpPr>
                <a:spLocks noChangeArrowheads="1"/>
              </p:cNvSpPr>
              <p:nvPr/>
            </p:nvSpPr>
            <p:spPr bwMode="auto">
              <a:xfrm>
                <a:off x="2673" y="3701"/>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sp>
            <p:nvSpPr>
              <p:cNvPr id="67" name="Oval 30"/>
              <p:cNvSpPr>
                <a:spLocks noChangeArrowheads="1"/>
              </p:cNvSpPr>
              <p:nvPr/>
            </p:nvSpPr>
            <p:spPr bwMode="auto">
              <a:xfrm>
                <a:off x="2673" y="5012"/>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grpSp>
        <p:sp>
          <p:nvSpPr>
            <p:cNvPr id="53" name="Oval 31"/>
            <p:cNvSpPr>
              <a:spLocks noChangeArrowheads="1"/>
            </p:cNvSpPr>
            <p:nvPr/>
          </p:nvSpPr>
          <p:spPr bwMode="auto">
            <a:xfrm rot="1681699">
              <a:off x="4649821" y="2574999"/>
              <a:ext cx="269875" cy="1079500"/>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sp>
          <p:nvSpPr>
            <p:cNvPr id="54" name="Oval 32"/>
            <p:cNvSpPr>
              <a:spLocks noChangeArrowheads="1"/>
            </p:cNvSpPr>
            <p:nvPr/>
          </p:nvSpPr>
          <p:spPr bwMode="auto">
            <a:xfrm rot="1681699">
              <a:off x="4259296" y="3310012"/>
              <a:ext cx="269875" cy="1079500"/>
            </a:xfrm>
            <a:prstGeom prst="ellipse">
              <a:avLst/>
            </a:prstGeom>
            <a:noFill/>
            <a:ln w="25400">
              <a:solidFill>
                <a:srgbClr val="660066"/>
              </a:solidFill>
              <a:round/>
              <a:headEnd/>
              <a:tailEnd/>
            </a:ln>
          </p:spPr>
          <p:txBody>
            <a:bodyPr>
              <a:prstTxWarp prst="textNoShape">
                <a:avLst/>
              </a:prstTxWarp>
            </a:bodyPr>
            <a:lstStyle/>
            <a:p>
              <a:endParaRPr lang="en-US"/>
            </a:p>
          </p:txBody>
        </p:sp>
        <p:grpSp>
          <p:nvGrpSpPr>
            <p:cNvPr id="32" name="Group 33"/>
            <p:cNvGrpSpPr>
              <a:grpSpLocks/>
            </p:cNvGrpSpPr>
            <p:nvPr/>
          </p:nvGrpSpPr>
          <p:grpSpPr bwMode="auto">
            <a:xfrm rot="19930005">
              <a:off x="4456146" y="2527374"/>
              <a:ext cx="269875" cy="1911350"/>
              <a:chOff x="2673" y="3701"/>
              <a:chExt cx="425" cy="3012"/>
            </a:xfrm>
          </p:grpSpPr>
          <p:sp>
            <p:nvSpPr>
              <p:cNvPr id="64" name="Oval 34"/>
              <p:cNvSpPr>
                <a:spLocks noChangeArrowheads="1"/>
              </p:cNvSpPr>
              <p:nvPr/>
            </p:nvSpPr>
            <p:spPr bwMode="auto">
              <a:xfrm>
                <a:off x="2673" y="3701"/>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sp>
            <p:nvSpPr>
              <p:cNvPr id="65" name="Oval 35"/>
              <p:cNvSpPr>
                <a:spLocks noChangeArrowheads="1"/>
              </p:cNvSpPr>
              <p:nvPr/>
            </p:nvSpPr>
            <p:spPr bwMode="auto">
              <a:xfrm>
                <a:off x="2673" y="5012"/>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grpSp>
        <p:grpSp>
          <p:nvGrpSpPr>
            <p:cNvPr id="33" name="Group 36"/>
            <p:cNvGrpSpPr>
              <a:grpSpLocks/>
            </p:cNvGrpSpPr>
            <p:nvPr/>
          </p:nvGrpSpPr>
          <p:grpSpPr bwMode="auto">
            <a:xfrm rot="18255694">
              <a:off x="4456146" y="2527374"/>
              <a:ext cx="269875" cy="1911350"/>
              <a:chOff x="2673" y="3701"/>
              <a:chExt cx="425" cy="3012"/>
            </a:xfrm>
          </p:grpSpPr>
          <p:sp>
            <p:nvSpPr>
              <p:cNvPr id="62" name="Oval 37"/>
              <p:cNvSpPr>
                <a:spLocks noChangeArrowheads="1"/>
              </p:cNvSpPr>
              <p:nvPr/>
            </p:nvSpPr>
            <p:spPr bwMode="auto">
              <a:xfrm>
                <a:off x="2673" y="3701"/>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sp>
            <p:nvSpPr>
              <p:cNvPr id="63" name="Oval 38"/>
              <p:cNvSpPr>
                <a:spLocks noChangeArrowheads="1"/>
              </p:cNvSpPr>
              <p:nvPr/>
            </p:nvSpPr>
            <p:spPr bwMode="auto">
              <a:xfrm>
                <a:off x="2673" y="5012"/>
                <a:ext cx="425" cy="1701"/>
              </a:xfrm>
              <a:prstGeom prst="ellipse">
                <a:avLst/>
              </a:prstGeom>
              <a:noFill/>
              <a:ln w="25400">
                <a:solidFill>
                  <a:srgbClr val="660066"/>
                </a:solidFill>
                <a:round/>
                <a:headEnd/>
                <a:tailEnd/>
              </a:ln>
            </p:spPr>
            <p:txBody>
              <a:bodyPr>
                <a:prstTxWarp prst="textNoShape">
                  <a:avLst/>
                </a:prstTxWarp>
              </a:bodyPr>
              <a:lstStyle/>
              <a:p>
                <a:endParaRPr lang="en-US"/>
              </a:p>
            </p:txBody>
          </p:sp>
        </p:grpSp>
        <p:sp>
          <p:nvSpPr>
            <p:cNvPr id="57" name="Oval 39"/>
            <p:cNvSpPr>
              <a:spLocks noChangeArrowheads="1"/>
            </p:cNvSpPr>
            <p:nvPr/>
          </p:nvSpPr>
          <p:spPr bwMode="auto">
            <a:xfrm>
              <a:off x="4529171" y="3432249"/>
              <a:ext cx="107950" cy="107950"/>
            </a:xfrm>
            <a:prstGeom prst="ellipse">
              <a:avLst/>
            </a:prstGeom>
            <a:solidFill>
              <a:srgbClr val="FFFF00"/>
            </a:solidFill>
            <a:ln w="12700">
              <a:solidFill>
                <a:schemeClr val="accent1"/>
              </a:solidFill>
              <a:round/>
              <a:headEnd/>
              <a:tailEnd/>
            </a:ln>
          </p:spPr>
          <p:txBody>
            <a:bodyPr>
              <a:prstTxWarp prst="textNoShape">
                <a:avLst/>
              </a:prstTxWarp>
            </a:bodyPr>
            <a:lstStyle/>
            <a:p>
              <a:endParaRPr lang="en-US"/>
            </a:p>
          </p:txBody>
        </p:sp>
      </p:grpSp>
      <p:grpSp>
        <p:nvGrpSpPr>
          <p:cNvPr id="39" name="Group 90"/>
          <p:cNvGrpSpPr/>
          <p:nvPr/>
        </p:nvGrpSpPr>
        <p:grpSpPr>
          <a:xfrm>
            <a:off x="6608226" y="2700271"/>
            <a:ext cx="2340561" cy="1430441"/>
            <a:chOff x="6608226" y="2647754"/>
            <a:chExt cx="2340561" cy="1430441"/>
          </a:xfrm>
        </p:grpSpPr>
        <p:sp>
          <p:nvSpPr>
            <p:cNvPr id="73" name="Oval 8"/>
            <p:cNvSpPr>
              <a:spLocks noChangeArrowheads="1"/>
            </p:cNvSpPr>
            <p:nvPr/>
          </p:nvSpPr>
          <p:spPr bwMode="auto">
            <a:xfrm rot="2820487">
              <a:off x="7896149" y="1993595"/>
              <a:ext cx="398480" cy="1706797"/>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sp>
          <p:nvSpPr>
            <p:cNvPr id="74" name="Oval 9"/>
            <p:cNvSpPr>
              <a:spLocks noChangeArrowheads="1"/>
            </p:cNvSpPr>
            <p:nvPr/>
          </p:nvSpPr>
          <p:spPr bwMode="auto">
            <a:xfrm rot="18772626">
              <a:off x="7666276" y="3379574"/>
              <a:ext cx="123825" cy="4720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5" name="Oval 10"/>
            <p:cNvSpPr>
              <a:spLocks noChangeArrowheads="1"/>
            </p:cNvSpPr>
            <p:nvPr/>
          </p:nvSpPr>
          <p:spPr bwMode="auto">
            <a:xfrm rot="1306275">
              <a:off x="7337009" y="3359057"/>
              <a:ext cx="147431" cy="7191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6" name="Oval 11"/>
            <p:cNvSpPr>
              <a:spLocks noChangeArrowheads="1"/>
            </p:cNvSpPr>
            <p:nvPr/>
          </p:nvSpPr>
          <p:spPr bwMode="auto">
            <a:xfrm rot="2746742">
              <a:off x="7031398" y="3266203"/>
              <a:ext cx="147431" cy="993775"/>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7" name="Oval 12"/>
            <p:cNvSpPr>
              <a:spLocks noChangeArrowheads="1"/>
            </p:cNvSpPr>
            <p:nvPr/>
          </p:nvSpPr>
          <p:spPr bwMode="auto">
            <a:xfrm>
              <a:off x="7426899" y="3388720"/>
              <a:ext cx="107950" cy="87941"/>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sp>
          <p:nvSpPr>
            <p:cNvPr id="86" name="Oval 9"/>
            <p:cNvSpPr>
              <a:spLocks noChangeArrowheads="1"/>
            </p:cNvSpPr>
            <p:nvPr/>
          </p:nvSpPr>
          <p:spPr bwMode="auto">
            <a:xfrm rot="18772626">
              <a:off x="7191985" y="2987015"/>
              <a:ext cx="123825" cy="472038"/>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grpSp>
      <p:sp>
        <p:nvSpPr>
          <p:cNvPr id="94" name="Content Placeholder 2"/>
          <p:cNvSpPr txBox="1">
            <a:spLocks/>
          </p:cNvSpPr>
          <p:nvPr/>
        </p:nvSpPr>
        <p:spPr>
          <a:xfrm>
            <a:off x="2824617" y="4505214"/>
            <a:ext cx="3462279" cy="17399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Switched Beam</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u="none" strike="noStrike" kern="1200" cap="none" spc="0" normalizeH="0" baseline="0" noProof="0" dirty="0" smtClean="0">
                <a:ln>
                  <a:noFill/>
                </a:ln>
                <a:solidFill>
                  <a:schemeClr val="tx1"/>
                </a:solidFill>
                <a:effectLst/>
                <a:uLnTx/>
                <a:uFillTx/>
                <a:latin typeface="+mn-lt"/>
                <a:ea typeface="+mn-ea"/>
                <a:cs typeface="+mn-cs"/>
              </a:rPr>
              <a:t>Fixed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2800" dirty="0" smtClean="0"/>
              <a:t>beam</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High coverage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5" name="Content Placeholder 2"/>
          <p:cNvSpPr txBox="1">
            <a:spLocks/>
          </p:cNvSpPr>
          <p:nvPr/>
        </p:nvSpPr>
        <p:spPr>
          <a:xfrm>
            <a:off x="5963088" y="4503589"/>
            <a:ext cx="3462279" cy="17399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Adaptive Beam</a:t>
            </a:r>
            <a:endParaRPr lang="en-US" sz="2800"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Higher range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u="none" strike="noStrike" kern="1200" cap="none" spc="0" normalizeH="0" baseline="0" noProof="0" dirty="0" smtClean="0">
                <a:ln>
                  <a:noFill/>
                </a:ln>
                <a:solidFill>
                  <a:srgbClr val="008000"/>
                </a:solidFill>
                <a:effectLst/>
                <a:uLnTx/>
                <a:uFillTx/>
                <a:latin typeface="+mn-lt"/>
                <a:ea typeface="+mn-ea"/>
                <a:cs typeface="+mn-cs"/>
              </a:rPr>
              <a:t>SUBF</a:t>
            </a:r>
            <a:endParaRPr kumimoji="0" lang="en-US" sz="2800" b="1" u="none" strike="noStrike" kern="1200" cap="none" spc="0" normalizeH="0" baseline="0" noProof="0" dirty="0">
              <a:ln>
                <a:noFill/>
              </a:ln>
              <a:solidFill>
                <a:srgbClr val="008000"/>
              </a:solidFill>
              <a:effectLst/>
              <a:uLnTx/>
              <a:uFillTx/>
              <a:latin typeface="+mn-lt"/>
              <a:ea typeface="+mn-ea"/>
              <a:cs typeface="+mn-cs"/>
            </a:endParaRPr>
          </a:p>
        </p:txBody>
      </p:sp>
      <p:cxnSp>
        <p:nvCxnSpPr>
          <p:cNvPr id="96" name="Straight Arrow Connector 95"/>
          <p:cNvCxnSpPr/>
          <p:nvPr/>
        </p:nvCxnSpPr>
        <p:spPr bwMode="auto">
          <a:xfrm rot="10800000" flipV="1">
            <a:off x="4967271" y="1752601"/>
            <a:ext cx="1028847" cy="4857"/>
          </a:xfrm>
          <a:prstGeom prst="straightConnector1">
            <a:avLst/>
          </a:prstGeom>
          <a:ln w="19050">
            <a:solidFill>
              <a:schemeClr val="bg1">
                <a:lumMod val="65000"/>
                <a:alpha val="82000"/>
              </a:schemeClr>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9154" name="Object 7"/>
          <p:cNvGraphicFramePr>
            <a:graphicFrameLocks noChangeAspect="1"/>
          </p:cNvGraphicFramePr>
          <p:nvPr/>
        </p:nvGraphicFramePr>
        <p:xfrm>
          <a:off x="5181600" y="1524000"/>
          <a:ext cx="463550" cy="533400"/>
        </p:xfrm>
        <a:graphic>
          <a:graphicData uri="http://schemas.openxmlformats.org/presentationml/2006/ole">
            <p:oleObj spid="_x0000_s99330" name="Equation" r:id="rId5" imgW="190500" imgH="177800" progId="Equation.3">
              <p:embed/>
            </p:oleObj>
          </a:graphicData>
        </a:graphic>
      </p:graphicFrame>
      <p:graphicFrame>
        <p:nvGraphicFramePr>
          <p:cNvPr id="49155" name="Object 3"/>
          <p:cNvGraphicFramePr>
            <a:graphicFrameLocks noChangeAspect="1"/>
          </p:cNvGraphicFramePr>
          <p:nvPr/>
        </p:nvGraphicFramePr>
        <p:xfrm>
          <a:off x="5562600" y="1905000"/>
          <a:ext cx="495300" cy="647700"/>
        </p:xfrm>
        <a:graphic>
          <a:graphicData uri="http://schemas.openxmlformats.org/presentationml/2006/ole">
            <p:oleObj spid="_x0000_s99331" name="Equation" r:id="rId6" imgW="203040" imgH="215640" progId="Equation.3">
              <p:embed/>
            </p:oleObj>
          </a:graphicData>
        </a:graphic>
      </p:graphicFrame>
      <p:cxnSp>
        <p:nvCxnSpPr>
          <p:cNvPr id="101" name="Straight Arrow Connector 100"/>
          <p:cNvCxnSpPr/>
          <p:nvPr/>
        </p:nvCxnSpPr>
        <p:spPr bwMode="auto">
          <a:xfrm rot="10800000" flipV="1">
            <a:off x="5000658" y="2012953"/>
            <a:ext cx="997876" cy="301586"/>
          </a:xfrm>
          <a:prstGeom prst="straightConnector1">
            <a:avLst/>
          </a:prstGeom>
          <a:ln w="19050">
            <a:solidFill>
              <a:schemeClr val="bg1">
                <a:lumMod val="65000"/>
                <a:alpha val="82000"/>
              </a:schemeClr>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500"/>
                                  </p:stCondLst>
                                  <p:childTnLst>
                                    <p:animMotion origin="layout" path="M 0.00052 -0.00069 L -0.28879 -0.00185 " pathEditMode="relative" rAng="0" ptsTypes="AA">
                                      <p:cBhvr>
                                        <p:cTn id="9" dur="1000" fill="hold"/>
                                        <p:tgtEl>
                                          <p:spTgt spid="19"/>
                                        </p:tgtEl>
                                        <p:attrNameLst>
                                          <p:attrName>ppt_x</p:attrName>
                                          <p:attrName>ppt_y</p:attrName>
                                        </p:attrNameLst>
                                      </p:cBhvr>
                                      <p:rCtr x="-145" y="-1"/>
                                    </p:animMotion>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500"/>
                            </p:stCondLst>
                            <p:childTnLst>
                              <p:par>
                                <p:cTn id="14" presetID="63" presetClass="path" presetSubtype="0" accel="50000" decel="50000" fill="hold" nodeType="afterEffect">
                                  <p:stCondLst>
                                    <p:cond delay="500"/>
                                  </p:stCondLst>
                                  <p:childTnLst>
                                    <p:animMotion origin="layout" path="M -0.00034 0.0007 L 0.29122 0.0007 " pathEditMode="relative" rAng="0" ptsTypes="AA">
                                      <p:cBhvr>
                                        <p:cTn id="15" dur="1000" fill="hold"/>
                                        <p:tgtEl>
                                          <p:spTgt spid="21"/>
                                        </p:tgtEl>
                                        <p:attrNameLst>
                                          <p:attrName>ppt_x</p:attrName>
                                          <p:attrName>ppt_y</p:attrName>
                                        </p:attrNameLst>
                                      </p:cBhvr>
                                      <p:rCtr x="146" y="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91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4" grpId="0"/>
      <p:bldP spid="95"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Selection Algorithms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8000"/>
                </a:solidFill>
              </a:rPr>
              <a:t>Zero-Forcing </a:t>
            </a:r>
            <a:r>
              <a:rPr lang="en-US" b="1" dirty="0" err="1" smtClean="0">
                <a:solidFill>
                  <a:srgbClr val="008000"/>
                </a:solidFill>
              </a:rPr>
              <a:t>beamforming</a:t>
            </a:r>
            <a:r>
              <a:rPr lang="en-US" b="1" dirty="0" smtClean="0">
                <a:solidFill>
                  <a:srgbClr val="008000"/>
                </a:solidFill>
              </a:rPr>
              <a:t> (ZFBF)</a:t>
            </a:r>
          </a:p>
          <a:p>
            <a:pPr lvl="1"/>
            <a:r>
              <a:rPr lang="en-US" dirty="0" smtClean="0"/>
              <a:t>Condition:                                   =&gt; </a:t>
            </a:r>
          </a:p>
          <a:p>
            <a:pPr lvl="1"/>
            <a:r>
              <a:rPr lang="en-US" dirty="0" smtClean="0"/>
              <a:t>Heterogeneous link qualities through power allocation</a:t>
            </a:r>
          </a:p>
          <a:p>
            <a:r>
              <a:rPr lang="en-US" dirty="0" smtClean="0"/>
              <a:t>Regularized Channel Inversion</a:t>
            </a:r>
          </a:p>
          <a:p>
            <a:pPr lvl="1"/>
            <a:r>
              <a:rPr lang="en-US" dirty="0" smtClean="0"/>
              <a:t>Increase system performance</a:t>
            </a:r>
          </a:p>
          <a:p>
            <a:pPr lvl="1"/>
            <a:r>
              <a:rPr lang="en-US" dirty="0" smtClean="0">
                <a:solidFill>
                  <a:srgbClr val="FF0000"/>
                </a:solidFill>
              </a:rPr>
              <a:t>Does not </a:t>
            </a:r>
            <a:r>
              <a:rPr lang="en-US" dirty="0" smtClean="0"/>
              <a:t>easily allow for </a:t>
            </a:r>
            <a:r>
              <a:rPr lang="en-US" dirty="0" smtClean="0">
                <a:solidFill>
                  <a:srgbClr val="FF0000"/>
                </a:solidFill>
              </a:rPr>
              <a:t>heterogeneous</a:t>
            </a:r>
            <a:r>
              <a:rPr lang="en-US" dirty="0" smtClean="0"/>
              <a:t> link qualities due to </a:t>
            </a:r>
            <a:r>
              <a:rPr lang="en-US" dirty="0" smtClean="0">
                <a:solidFill>
                  <a:srgbClr val="FF0000"/>
                </a:solidFill>
              </a:rPr>
              <a:t>non-zero inter-user interference</a:t>
            </a:r>
          </a:p>
          <a:p>
            <a:pPr>
              <a:buNone/>
            </a:pPr>
            <a:r>
              <a:rPr lang="en-US" dirty="0" smtClean="0"/>
              <a:t>		 </a:t>
            </a:r>
          </a:p>
          <a:p>
            <a:pPr lvl="1"/>
            <a:endParaRPr lang="en-US" dirty="0" smtClean="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graphicFrame>
        <p:nvGraphicFramePr>
          <p:cNvPr id="6" name="Object 5"/>
          <p:cNvGraphicFramePr>
            <a:graphicFrameLocks noChangeAspect="1"/>
          </p:cNvGraphicFramePr>
          <p:nvPr/>
        </p:nvGraphicFramePr>
        <p:xfrm>
          <a:off x="2895600" y="2260600"/>
          <a:ext cx="2540000" cy="482600"/>
        </p:xfrm>
        <a:graphic>
          <a:graphicData uri="http://schemas.openxmlformats.org/presentationml/2006/ole">
            <p:oleObj spid="_x0000_s70658" name="Equation" r:id="rId4" imgW="1092200" imgH="203200" progId="Equation.3">
              <p:embed/>
            </p:oleObj>
          </a:graphicData>
        </a:graphic>
      </p:graphicFrame>
      <p:graphicFrame>
        <p:nvGraphicFramePr>
          <p:cNvPr id="70661" name="Object 5"/>
          <p:cNvGraphicFramePr>
            <a:graphicFrameLocks noChangeAspect="1"/>
          </p:cNvGraphicFramePr>
          <p:nvPr/>
        </p:nvGraphicFramePr>
        <p:xfrm>
          <a:off x="6089650" y="2217738"/>
          <a:ext cx="2292350" cy="525462"/>
        </p:xfrm>
        <a:graphic>
          <a:graphicData uri="http://schemas.openxmlformats.org/presentationml/2006/ole">
            <p:oleObj spid="_x0000_s70661" name="Equation" r:id="rId5" imgW="977900" imgH="2667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Multi-Point Interference Reduction</a:t>
            </a:r>
            <a:endParaRPr lang="en-US" dirty="0"/>
          </a:p>
        </p:txBody>
      </p:sp>
      <p:sp>
        <p:nvSpPr>
          <p:cNvPr id="4" name="Date Placeholder 3"/>
          <p:cNvSpPr>
            <a:spLocks noGrp="1"/>
          </p:cNvSpPr>
          <p:nvPr>
            <p:ph type="dt" sz="half" idx="10"/>
          </p:nvPr>
        </p:nvSpPr>
        <p:spPr/>
        <p:txBody>
          <a:bodyPr/>
          <a:lstStyle/>
          <a:p>
            <a:r>
              <a:rPr lang="en-US" dirty="0" err="1" smtClean="0"/>
              <a:t>Ehsan</a:t>
            </a:r>
            <a:r>
              <a:rPr lang="en-US" dirty="0" smtClean="0"/>
              <a:t> </a:t>
            </a:r>
            <a:r>
              <a:rPr lang="en-US" dirty="0" err="1" smtClean="0"/>
              <a:t>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6" name="Content Placeholder 2"/>
          <p:cNvSpPr>
            <a:spLocks noGrp="1"/>
          </p:cNvSpPr>
          <p:nvPr>
            <p:ph idx="1"/>
          </p:nvPr>
        </p:nvSpPr>
        <p:spPr>
          <a:xfrm>
            <a:off x="318312" y="1524000"/>
            <a:ext cx="3733800" cy="2286000"/>
          </a:xfrm>
        </p:spPr>
        <p:txBody>
          <a:bodyPr>
            <a:normAutofit fontScale="62500" lnSpcReduction="20000"/>
          </a:bodyPr>
          <a:lstStyle/>
          <a:p>
            <a:r>
              <a:rPr lang="en-US" dirty="0" smtClean="0"/>
              <a:t>Issue: Evaluate a sender’s ability to </a:t>
            </a:r>
            <a:r>
              <a:rPr lang="en-US" dirty="0" smtClean="0">
                <a:solidFill>
                  <a:srgbClr val="008000"/>
                </a:solidFill>
              </a:rPr>
              <a:t>reduce transmission footprint</a:t>
            </a:r>
            <a:r>
              <a:rPr lang="en-US" dirty="0" smtClean="0"/>
              <a:t> at multiple locations</a:t>
            </a:r>
          </a:p>
          <a:p>
            <a:endParaRPr lang="en-US" dirty="0" smtClean="0"/>
          </a:p>
          <a:p>
            <a:r>
              <a:rPr lang="en-US" dirty="0" smtClean="0"/>
              <a:t>Interference Reduction:</a:t>
            </a:r>
          </a:p>
          <a:p>
            <a:pPr lvl="1"/>
            <a:r>
              <a:rPr lang="en-US" dirty="0" err="1" smtClean="0"/>
              <a:t>SUBF’s</a:t>
            </a:r>
            <a:r>
              <a:rPr lang="en-US" dirty="0" smtClean="0"/>
              <a:t> interference could be </a:t>
            </a:r>
            <a:r>
              <a:rPr lang="en-US" dirty="0" smtClean="0">
                <a:solidFill>
                  <a:srgbClr val="FF0000"/>
                </a:solidFill>
              </a:rPr>
              <a:t>significantly higher/lower </a:t>
            </a:r>
            <a:r>
              <a:rPr lang="en-US" dirty="0" smtClean="0"/>
              <a:t>than Omni </a:t>
            </a:r>
          </a:p>
          <a:p>
            <a:pPr lvl="1"/>
            <a:endParaRPr lang="en-US" dirty="0" smtClean="0"/>
          </a:p>
        </p:txBody>
      </p:sp>
      <p:pic>
        <p:nvPicPr>
          <p:cNvPr id="13" name="Picture 12"/>
          <p:cNvPicPr>
            <a:picLocks noChangeAspect="1"/>
          </p:cNvPicPr>
          <p:nvPr/>
        </p:nvPicPr>
        <p:blipFill>
          <a:blip r:embed="rId2"/>
          <a:stretch>
            <a:fillRect/>
          </a:stretch>
        </p:blipFill>
        <p:spPr>
          <a:xfrm>
            <a:off x="4123440" y="1586690"/>
            <a:ext cx="4646896" cy="3062992"/>
          </a:xfrm>
          <a:prstGeom prst="rect">
            <a:avLst/>
          </a:prstGeom>
        </p:spPr>
      </p:pic>
      <p:pic>
        <p:nvPicPr>
          <p:cNvPr id="14" name="Picture 13"/>
          <p:cNvPicPr>
            <a:picLocks noChangeAspect="1"/>
          </p:cNvPicPr>
          <p:nvPr/>
        </p:nvPicPr>
        <p:blipFill>
          <a:blip r:embed="rId3"/>
          <a:stretch>
            <a:fillRect/>
          </a:stretch>
        </p:blipFill>
        <p:spPr>
          <a:xfrm>
            <a:off x="4147985" y="4730750"/>
            <a:ext cx="4843615" cy="1441450"/>
          </a:xfrm>
          <a:prstGeom prst="rect">
            <a:avLst/>
          </a:prstGeom>
        </p:spPr>
      </p:pic>
      <p:sp>
        <p:nvSpPr>
          <p:cNvPr id="16" name="Content Placeholder 2"/>
          <p:cNvSpPr txBox="1">
            <a:spLocks/>
          </p:cNvSpPr>
          <p:nvPr/>
        </p:nvSpPr>
        <p:spPr>
          <a:xfrm>
            <a:off x="318312" y="3339290"/>
            <a:ext cx="3733800" cy="1488330"/>
          </a:xfrm>
          <a:prstGeom prst="rect">
            <a:avLst/>
          </a:prstGeom>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ZFBF’s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interference reduction capability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does not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depend on the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location/number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of unintended receivers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Oval 8"/>
          <p:cNvSpPr/>
          <p:nvPr/>
        </p:nvSpPr>
        <p:spPr>
          <a:xfrm>
            <a:off x="4724400" y="1752600"/>
            <a:ext cx="381000" cy="2070910"/>
          </a:xfrm>
          <a:prstGeom prst="ellipse">
            <a:avLst/>
          </a:prstGeom>
          <a:solidFill>
            <a:srgbClr val="FF0000">
              <a:alpha val="0"/>
            </a:srgbClr>
          </a:solid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5400000">
            <a:off x="6702222" y="2054023"/>
            <a:ext cx="381000" cy="3130955"/>
          </a:xfrm>
          <a:prstGeom prst="ellipse">
            <a:avLst/>
          </a:prstGeom>
          <a:solidFill>
            <a:srgbClr val="FF0000">
              <a:alpha val="0"/>
            </a:srgbClr>
          </a:solid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 name="Oval 77"/>
          <p:cNvSpPr/>
          <p:nvPr/>
        </p:nvSpPr>
        <p:spPr>
          <a:xfrm>
            <a:off x="3124199" y="940954"/>
            <a:ext cx="2895601" cy="2614484"/>
          </a:xfrm>
          <a:prstGeom prst="ellipse">
            <a:avLst/>
          </a:prstGeom>
          <a:gradFill flip="none" rotWithShape="1">
            <a:gsLst>
              <a:gs pos="30000">
                <a:srgbClr val="660066"/>
              </a:gs>
              <a:gs pos="100000">
                <a:srgbClr val="FFFFFF"/>
              </a:gs>
            </a:gsLst>
            <a:path path="circle">
              <a:fillToRect l="50000" t="50000" r="50000" b="50000"/>
            </a:path>
            <a:tileRect/>
          </a:gradFill>
          <a:ln>
            <a:solidFill>
              <a:srgbClr val="660066"/>
            </a:solidFill>
          </a:ln>
          <a:effectLst>
            <a:glow>
              <a:schemeClr val="tx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Crash Course on </a:t>
            </a:r>
            <a:r>
              <a:rPr lang="en-US" dirty="0" err="1" smtClean="0"/>
              <a:t>Beamforming</a:t>
            </a:r>
            <a:endParaRPr lang="en-US" dirty="0"/>
          </a:p>
        </p:txBody>
      </p:sp>
      <p:sp>
        <p:nvSpPr>
          <p:cNvPr id="3" name="Content Placeholder 2"/>
          <p:cNvSpPr>
            <a:spLocks noGrp="1"/>
          </p:cNvSpPr>
          <p:nvPr>
            <p:ph idx="1"/>
          </p:nvPr>
        </p:nvSpPr>
        <p:spPr>
          <a:xfrm>
            <a:off x="1066800" y="4390766"/>
            <a:ext cx="2784474" cy="1739956"/>
          </a:xfrm>
        </p:spPr>
        <p:txBody>
          <a:bodyPr>
            <a:normAutofit/>
          </a:bodyPr>
          <a:lstStyle/>
          <a:p>
            <a:r>
              <a:rPr lang="en-US" b="1" dirty="0" smtClean="0">
                <a:solidFill>
                  <a:srgbClr val="008000"/>
                </a:solidFill>
              </a:rPr>
              <a:t>Omni</a:t>
            </a:r>
          </a:p>
          <a:p>
            <a:pPr lvl="1"/>
            <a:r>
              <a:rPr lang="en-US" b="1" dirty="0" smtClean="0">
                <a:solidFill>
                  <a:srgbClr val="008000"/>
                </a:solidFill>
              </a:rPr>
              <a:t>Fixed</a:t>
            </a:r>
            <a:r>
              <a:rPr lang="en-US" dirty="0" smtClean="0"/>
              <a:t> </a:t>
            </a:r>
            <a:r>
              <a:rPr lang="en-US" dirty="0" err="1" smtClean="0"/>
              <a:t>vs</a:t>
            </a:r>
            <a:r>
              <a:rPr lang="en-US" dirty="0" smtClean="0"/>
              <a:t> ant selection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grpSp>
        <p:nvGrpSpPr>
          <p:cNvPr id="19" name="Group 18"/>
          <p:cNvGrpSpPr/>
          <p:nvPr/>
        </p:nvGrpSpPr>
        <p:grpSpPr>
          <a:xfrm>
            <a:off x="3990942" y="1865224"/>
            <a:ext cx="1143000" cy="382972"/>
            <a:chOff x="3733800" y="1981200"/>
            <a:chExt cx="1676400" cy="571500"/>
          </a:xfrm>
        </p:grpSpPr>
        <p:sp>
          <p:nvSpPr>
            <p:cNvPr id="8" name="Line 77"/>
            <p:cNvSpPr>
              <a:spLocks noChangeShapeType="1"/>
            </p:cNvSpPr>
            <p:nvPr/>
          </p:nvSpPr>
          <p:spPr bwMode="auto">
            <a:xfrm flipH="1" flipV="1">
              <a:off x="4124685" y="2169728"/>
              <a:ext cx="0" cy="178962"/>
            </a:xfrm>
            <a:prstGeom prst="line">
              <a:avLst/>
            </a:prstGeom>
            <a:noFill/>
            <a:ln w="19050">
              <a:solidFill>
                <a:srgbClr val="000000"/>
              </a:solidFill>
              <a:round/>
              <a:headEnd/>
              <a:tailEnd/>
            </a:ln>
          </p:spPr>
          <p:txBody>
            <a:bodyPr wrap="none" anchor="ctr"/>
            <a:lstStyle/>
            <a:p>
              <a:endParaRPr lang="en-US"/>
            </a:p>
          </p:txBody>
        </p:sp>
        <p:sp>
          <p:nvSpPr>
            <p:cNvPr id="9" name="Line 78"/>
            <p:cNvSpPr>
              <a:spLocks noChangeShapeType="1"/>
            </p:cNvSpPr>
            <p:nvPr/>
          </p:nvSpPr>
          <p:spPr bwMode="auto">
            <a:xfrm flipH="1" flipV="1">
              <a:off x="3982170" y="1993090"/>
              <a:ext cx="142515" cy="176638"/>
            </a:xfrm>
            <a:prstGeom prst="line">
              <a:avLst/>
            </a:prstGeom>
            <a:noFill/>
            <a:ln w="19050">
              <a:solidFill>
                <a:srgbClr val="000000"/>
              </a:solidFill>
              <a:round/>
              <a:headEnd/>
              <a:tailEnd/>
            </a:ln>
          </p:spPr>
          <p:txBody>
            <a:bodyPr wrap="none" anchor="ctr"/>
            <a:lstStyle/>
            <a:p>
              <a:endParaRPr lang="en-US"/>
            </a:p>
          </p:txBody>
        </p:sp>
        <p:sp>
          <p:nvSpPr>
            <p:cNvPr id="10" name="Line 79"/>
            <p:cNvSpPr>
              <a:spLocks noChangeShapeType="1"/>
            </p:cNvSpPr>
            <p:nvPr/>
          </p:nvSpPr>
          <p:spPr bwMode="auto">
            <a:xfrm flipV="1">
              <a:off x="4124685" y="1993090"/>
              <a:ext cx="142515" cy="176638"/>
            </a:xfrm>
            <a:prstGeom prst="line">
              <a:avLst/>
            </a:prstGeom>
            <a:noFill/>
            <a:ln w="19050">
              <a:solidFill>
                <a:srgbClr val="000000"/>
              </a:solidFill>
              <a:round/>
              <a:headEnd/>
              <a:tailEnd/>
            </a:ln>
          </p:spPr>
          <p:txBody>
            <a:bodyPr wrap="none" anchor="ctr"/>
            <a:lstStyle/>
            <a:p>
              <a:endParaRPr lang="en-US"/>
            </a:p>
          </p:txBody>
        </p:sp>
        <p:sp>
          <p:nvSpPr>
            <p:cNvPr id="11" name="Line 80"/>
            <p:cNvSpPr>
              <a:spLocks noChangeShapeType="1"/>
            </p:cNvSpPr>
            <p:nvPr/>
          </p:nvSpPr>
          <p:spPr bwMode="auto">
            <a:xfrm flipH="1">
              <a:off x="3982170" y="1993090"/>
              <a:ext cx="285030" cy="0"/>
            </a:xfrm>
            <a:prstGeom prst="line">
              <a:avLst/>
            </a:prstGeom>
            <a:noFill/>
            <a:ln w="19050">
              <a:solidFill>
                <a:srgbClr val="000000"/>
              </a:solidFill>
              <a:round/>
              <a:headEnd/>
              <a:tailEnd/>
            </a:ln>
          </p:spPr>
          <p:txBody>
            <a:bodyPr wrap="none" anchor="ctr"/>
            <a:lstStyle/>
            <a:p>
              <a:endParaRPr lang="en-US"/>
            </a:p>
          </p:txBody>
        </p:sp>
        <p:sp>
          <p:nvSpPr>
            <p:cNvPr id="12" name="Rectangle 11"/>
            <p:cNvSpPr/>
            <p:nvPr/>
          </p:nvSpPr>
          <p:spPr>
            <a:xfrm>
              <a:off x="3733800" y="2324100"/>
              <a:ext cx="1676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ne 77"/>
            <p:cNvSpPr>
              <a:spLocks noChangeShapeType="1"/>
            </p:cNvSpPr>
            <p:nvPr/>
          </p:nvSpPr>
          <p:spPr bwMode="auto">
            <a:xfrm flipH="1" flipV="1">
              <a:off x="5019315" y="2157838"/>
              <a:ext cx="0" cy="178962"/>
            </a:xfrm>
            <a:prstGeom prst="line">
              <a:avLst/>
            </a:prstGeom>
            <a:noFill/>
            <a:ln w="19050">
              <a:solidFill>
                <a:srgbClr val="000000"/>
              </a:solidFill>
              <a:round/>
              <a:headEnd/>
              <a:tailEnd/>
            </a:ln>
          </p:spPr>
          <p:txBody>
            <a:bodyPr wrap="none" anchor="ctr"/>
            <a:lstStyle/>
            <a:p>
              <a:endParaRPr lang="en-US"/>
            </a:p>
          </p:txBody>
        </p:sp>
        <p:sp>
          <p:nvSpPr>
            <p:cNvPr id="14" name="Line 78"/>
            <p:cNvSpPr>
              <a:spLocks noChangeShapeType="1"/>
            </p:cNvSpPr>
            <p:nvPr/>
          </p:nvSpPr>
          <p:spPr bwMode="auto">
            <a:xfrm flipH="1" flipV="1">
              <a:off x="4876800" y="1981200"/>
              <a:ext cx="142515" cy="176638"/>
            </a:xfrm>
            <a:prstGeom prst="line">
              <a:avLst/>
            </a:prstGeom>
            <a:noFill/>
            <a:ln w="19050">
              <a:solidFill>
                <a:srgbClr val="000000"/>
              </a:solidFill>
              <a:round/>
              <a:headEnd/>
              <a:tailEnd/>
            </a:ln>
          </p:spPr>
          <p:txBody>
            <a:bodyPr wrap="none" anchor="ctr"/>
            <a:lstStyle/>
            <a:p>
              <a:endParaRPr lang="en-US"/>
            </a:p>
          </p:txBody>
        </p:sp>
        <p:sp>
          <p:nvSpPr>
            <p:cNvPr id="15" name="Line 79"/>
            <p:cNvSpPr>
              <a:spLocks noChangeShapeType="1"/>
            </p:cNvSpPr>
            <p:nvPr/>
          </p:nvSpPr>
          <p:spPr bwMode="auto">
            <a:xfrm flipV="1">
              <a:off x="5019315" y="1981200"/>
              <a:ext cx="142515" cy="176638"/>
            </a:xfrm>
            <a:prstGeom prst="line">
              <a:avLst/>
            </a:prstGeom>
            <a:noFill/>
            <a:ln w="19050">
              <a:solidFill>
                <a:srgbClr val="000000"/>
              </a:solidFill>
              <a:round/>
              <a:headEnd/>
              <a:tailEnd/>
            </a:ln>
          </p:spPr>
          <p:txBody>
            <a:bodyPr wrap="none" anchor="ctr"/>
            <a:lstStyle/>
            <a:p>
              <a:endParaRPr lang="en-US"/>
            </a:p>
          </p:txBody>
        </p:sp>
        <p:sp>
          <p:nvSpPr>
            <p:cNvPr id="16" name="Line 80"/>
            <p:cNvSpPr>
              <a:spLocks noChangeShapeType="1"/>
            </p:cNvSpPr>
            <p:nvPr/>
          </p:nvSpPr>
          <p:spPr bwMode="auto">
            <a:xfrm flipH="1">
              <a:off x="4876800" y="1981200"/>
              <a:ext cx="285030" cy="0"/>
            </a:xfrm>
            <a:prstGeom prst="line">
              <a:avLst/>
            </a:prstGeom>
            <a:noFill/>
            <a:ln w="19050">
              <a:solidFill>
                <a:srgbClr val="000000"/>
              </a:solidFill>
              <a:round/>
              <a:headEnd/>
              <a:tailEnd/>
            </a:ln>
          </p:spPr>
          <p:txBody>
            <a:bodyPr wrap="none" anchor="ctr"/>
            <a:lstStyle/>
            <a:p>
              <a:endParaRPr lang="en-US"/>
            </a:p>
          </p:txBody>
        </p:sp>
      </p:grpSp>
      <p:pic>
        <p:nvPicPr>
          <p:cNvPr id="18"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6185154" y="1828800"/>
            <a:ext cx="901446" cy="533400"/>
          </a:xfrm>
          <a:prstGeom prst="rect">
            <a:avLst/>
          </a:prstGeom>
          <a:noFill/>
        </p:spPr>
      </p:pic>
      <p:pic>
        <p:nvPicPr>
          <p:cNvPr id="20"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2057400" y="1747745"/>
            <a:ext cx="901446" cy="533400"/>
          </a:xfrm>
          <a:prstGeom prst="rect">
            <a:avLst/>
          </a:prstGeom>
          <a:noFill/>
        </p:spPr>
      </p:pic>
      <p:grpSp>
        <p:nvGrpSpPr>
          <p:cNvPr id="21" name="Group 66"/>
          <p:cNvGrpSpPr>
            <a:grpSpLocks/>
          </p:cNvGrpSpPr>
          <p:nvPr/>
        </p:nvGrpSpPr>
        <p:grpSpPr bwMode="auto">
          <a:xfrm flipH="1">
            <a:off x="2819400" y="1914414"/>
            <a:ext cx="422274" cy="242888"/>
            <a:chOff x="5219700" y="1749425"/>
            <a:chExt cx="322263" cy="242888"/>
          </a:xfrm>
        </p:grpSpPr>
        <p:sp>
          <p:nvSpPr>
            <p:cNvPr id="22"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23"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24"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25"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26"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39" name="Group 38"/>
          <p:cNvGrpSpPr/>
          <p:nvPr/>
        </p:nvGrpSpPr>
        <p:grpSpPr>
          <a:xfrm>
            <a:off x="5911456" y="1933519"/>
            <a:ext cx="427415" cy="242888"/>
            <a:chOff x="5549572" y="2119312"/>
            <a:chExt cx="427415" cy="242888"/>
          </a:xfrm>
        </p:grpSpPr>
        <p:sp>
          <p:nvSpPr>
            <p:cNvPr id="34"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35"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36"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37"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38"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pSp>
        <p:nvGrpSpPr>
          <p:cNvPr id="40" name="Group 119"/>
          <p:cNvGrpSpPr/>
          <p:nvPr/>
        </p:nvGrpSpPr>
        <p:grpSpPr>
          <a:xfrm>
            <a:off x="4255654" y="1991560"/>
            <a:ext cx="582386" cy="461665"/>
            <a:chOff x="5197928" y="2901435"/>
            <a:chExt cx="582386" cy="461665"/>
          </a:xfrm>
        </p:grpSpPr>
        <p:sp>
          <p:nvSpPr>
            <p:cNvPr id="41" name="Rectangle 40"/>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2" name="Rectangle 41"/>
            <p:cNvSpPr/>
            <p:nvPr/>
          </p:nvSpPr>
          <p:spPr>
            <a:xfrm>
              <a:off x="5301093" y="2901435"/>
              <a:ext cx="45076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1</a:t>
              </a:r>
              <a:endParaRPr lang="en-US" sz="1600" b="1" dirty="0">
                <a:solidFill>
                  <a:schemeClr val="bg1"/>
                </a:solidFill>
              </a:endParaRPr>
            </a:p>
          </p:txBody>
        </p:sp>
      </p:grpSp>
      <p:grpSp>
        <p:nvGrpSpPr>
          <p:cNvPr id="43" name="Group 119"/>
          <p:cNvGrpSpPr/>
          <p:nvPr/>
        </p:nvGrpSpPr>
        <p:grpSpPr>
          <a:xfrm>
            <a:off x="4285044" y="1983592"/>
            <a:ext cx="582386" cy="461665"/>
            <a:chOff x="5197928" y="2901435"/>
            <a:chExt cx="582386" cy="461665"/>
          </a:xfrm>
        </p:grpSpPr>
        <p:sp>
          <p:nvSpPr>
            <p:cNvPr id="44" name="Rectangle 43"/>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5" name="Rectangle 44"/>
            <p:cNvSpPr/>
            <p:nvPr/>
          </p:nvSpPr>
          <p:spPr>
            <a:xfrm>
              <a:off x="5301093" y="2901435"/>
              <a:ext cx="46937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2</a:t>
              </a:r>
              <a:endParaRPr lang="en-US" sz="1600" b="1" dirty="0">
                <a:solidFill>
                  <a:schemeClr val="bg1"/>
                </a:solidFill>
              </a:endParaRPr>
            </a:p>
          </p:txBody>
        </p:sp>
      </p:grpSp>
      <p:sp>
        <p:nvSpPr>
          <p:cNvPr id="46" name="TextBox 85"/>
          <p:cNvSpPr txBox="1">
            <a:spLocks noChangeArrowheads="1"/>
          </p:cNvSpPr>
          <p:nvPr/>
        </p:nvSpPr>
        <p:spPr bwMode="auto">
          <a:xfrm>
            <a:off x="4314858" y="1400138"/>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nvGrpSpPr>
          <p:cNvPr id="106" name="Group 105"/>
          <p:cNvGrpSpPr/>
          <p:nvPr/>
        </p:nvGrpSpPr>
        <p:grpSpPr>
          <a:xfrm>
            <a:off x="1654502" y="2726360"/>
            <a:ext cx="1828800" cy="1693240"/>
            <a:chOff x="762000" y="2643317"/>
            <a:chExt cx="1828800" cy="1693240"/>
          </a:xfrm>
        </p:grpSpPr>
        <p:sp>
          <p:nvSpPr>
            <p:cNvPr id="47" name="Oval 46"/>
            <p:cNvSpPr/>
            <p:nvPr/>
          </p:nvSpPr>
          <p:spPr>
            <a:xfrm>
              <a:off x="762000" y="2643317"/>
              <a:ext cx="1828800" cy="1693240"/>
            </a:xfrm>
            <a:prstGeom prst="ellipse">
              <a:avLst/>
            </a:prstGeom>
            <a:gradFill flip="none" rotWithShape="1">
              <a:gsLst>
                <a:gs pos="30000">
                  <a:srgbClr val="660066"/>
                </a:gs>
                <a:gs pos="100000">
                  <a:srgbClr val="FFFFFF"/>
                </a:gs>
              </a:gsLst>
              <a:path path="circle">
                <a:fillToRect l="50000" t="50000" r="50000" b="50000"/>
              </a:path>
              <a:tileRect/>
            </a:gradFill>
            <a:ln>
              <a:solidFill>
                <a:srgbClr val="660066"/>
              </a:solidFill>
            </a:ln>
            <a:effectLst>
              <a:glow>
                <a:schemeClr val="tx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12"/>
            <p:cNvSpPr>
              <a:spLocks noChangeArrowheads="1"/>
            </p:cNvSpPr>
            <p:nvPr/>
          </p:nvSpPr>
          <p:spPr bwMode="auto">
            <a:xfrm>
              <a:off x="1628742" y="3421229"/>
              <a:ext cx="107950" cy="107950"/>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500"/>
                                  </p:stCondLst>
                                  <p:childTnLst>
                                    <p:animMotion origin="layout" path="M 0.00052 -0.00069 L -0.28879 -0.00185 " pathEditMode="relative" rAng="0" ptsTypes="AA">
                                      <p:cBhvr>
                                        <p:cTn id="9" dur="1000" fill="hold"/>
                                        <p:tgtEl>
                                          <p:spTgt spid="40"/>
                                        </p:tgtEl>
                                        <p:attrNameLst>
                                          <p:attrName>ppt_x</p:attrName>
                                          <p:attrName>ppt_y</p:attrName>
                                        </p:attrNameLst>
                                      </p:cBhvr>
                                      <p:rCtr x="-145" y="-1"/>
                                    </p:animMotion>
                                  </p:childTnLst>
                                </p:cTn>
                              </p:par>
                              <p:par>
                                <p:cTn id="10" presetID="10"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2000"/>
                                        <p:tgtEl>
                                          <p:spTgt spid="78"/>
                                        </p:tgtEl>
                                      </p:cBhvr>
                                    </p:animEffec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78"/>
                                        </p:tgtEl>
                                        <p:attrNameLst>
                                          <p:attrName>style.visibility</p:attrName>
                                        </p:attrNameLst>
                                      </p:cBhvr>
                                      <p:to>
                                        <p:strVal val="hidden"/>
                                      </p:to>
                                    </p:set>
                                  </p:childTnLst>
                                </p:cTn>
                              </p:par>
                            </p:childTnLst>
                          </p:cTn>
                        </p:par>
                        <p:par>
                          <p:cTn id="18" fill="hold">
                            <p:stCondLst>
                              <p:cond delay="3000"/>
                            </p:stCondLst>
                            <p:childTnLst>
                              <p:par>
                                <p:cTn id="19" presetID="63" presetClass="path" presetSubtype="0" accel="50000" decel="50000" fill="hold" nodeType="afterEffect">
                                  <p:stCondLst>
                                    <p:cond delay="500"/>
                                  </p:stCondLst>
                                  <p:childTnLst>
                                    <p:animMotion origin="layout" path="M -0.00034 0.0007 L 0.29122 0.0007 " pathEditMode="relative" rAng="0" ptsTypes="AA">
                                      <p:cBhvr>
                                        <p:cTn id="20" dur="1000" fill="hold"/>
                                        <p:tgtEl>
                                          <p:spTgt spid="43"/>
                                        </p:tgtEl>
                                        <p:attrNameLst>
                                          <p:attrName>ppt_x</p:attrName>
                                          <p:attrName>ppt_y</p:attrName>
                                        </p:attrNameLst>
                                      </p:cBhvr>
                                      <p:rCtr x="146" y="0"/>
                                    </p:animMotion>
                                  </p:childTnLst>
                                </p:cTn>
                              </p:par>
                              <p:par>
                                <p:cTn id="21" presetID="10"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2000"/>
                                        <p:tgtEl>
                                          <p:spTgt spid="78"/>
                                        </p:tgtEl>
                                      </p:cBhvr>
                                    </p:animEffect>
                                  </p:childTnLst>
                                </p:cTn>
                              </p:par>
                            </p:childTnLst>
                          </p:cTn>
                        </p:par>
                        <p:par>
                          <p:cTn id="24" fill="hold">
                            <p:stCondLst>
                              <p:cond delay="5000"/>
                            </p:stCondLst>
                            <p:childTnLst>
                              <p:par>
                                <p:cTn id="25" presetID="1" presetClass="exit" presetSubtype="0" fill="hold" grpId="3" nodeType="afterEffect">
                                  <p:stCondLst>
                                    <p:cond delay="0"/>
                                  </p:stCondLst>
                                  <p:childTnLst>
                                    <p:set>
                                      <p:cBhvr>
                                        <p:cTn id="26" dur="1" fill="hold">
                                          <p:stCondLst>
                                            <p:cond delay="0"/>
                                          </p:stCondLst>
                                        </p:cTn>
                                        <p:tgtEl>
                                          <p:spTgt spid="78"/>
                                        </p:tgtEl>
                                        <p:attrNameLst>
                                          <p:attrName>style.visibility</p:attrName>
                                        </p:attrNameLst>
                                      </p:cBhvr>
                                      <p:to>
                                        <p:strVal val="hidden"/>
                                      </p:to>
                                    </p:set>
                                  </p:childTnLst>
                                </p:cTn>
                              </p:par>
                            </p:childTnLst>
                          </p:cTn>
                        </p:par>
                        <p:par>
                          <p:cTn id="27" fill="hold">
                            <p:stCondLst>
                              <p:cond delay="5000"/>
                            </p:stCondLst>
                            <p:childTnLst>
                              <p:par>
                                <p:cTn id="28" presetID="1" presetClass="entr" presetSubtype="0" fill="hold" nodeType="afterEffect">
                                  <p:stCondLst>
                                    <p:cond delay="0"/>
                                  </p:stCondLst>
                                  <p:childTnLst>
                                    <p:set>
                                      <p:cBhvr>
                                        <p:cTn id="29" dur="1" fill="hold">
                                          <p:stCondLst>
                                            <p:cond delay="0"/>
                                          </p:stCondLst>
                                        </p:cTn>
                                        <p:tgtEl>
                                          <p:spTgt spid="10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3" animBg="1"/>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b="1" dirty="0" smtClean="0"/>
              <a:t>Weight Selection </a:t>
            </a:r>
            <a:br>
              <a:rPr lang="en-US" sz="3200" b="1" dirty="0" smtClean="0"/>
            </a:br>
            <a:r>
              <a:rPr lang="en-US" sz="3200" b="1" dirty="0" smtClean="0"/>
              <a:t>Zero Forcing Beamforming (ZFBF)</a:t>
            </a:r>
            <a:endParaRPr lang="en-US" sz="3200" b="1" dirty="0"/>
          </a:p>
        </p:txBody>
      </p:sp>
      <p:sp>
        <p:nvSpPr>
          <p:cNvPr id="3" name="Content Placeholder 2"/>
          <p:cNvSpPr>
            <a:spLocks noGrp="1"/>
          </p:cNvSpPr>
          <p:nvPr>
            <p:ph idx="1"/>
          </p:nvPr>
        </p:nvSpPr>
        <p:spPr>
          <a:xfrm>
            <a:off x="381000" y="1321992"/>
            <a:ext cx="8229600" cy="762000"/>
          </a:xfrm>
        </p:spPr>
        <p:txBody>
          <a:bodyPr>
            <a:normAutofit/>
          </a:bodyPr>
          <a:lstStyle/>
          <a:p>
            <a:r>
              <a:rPr lang="en-US" sz="2400" b="1" dirty="0" smtClean="0"/>
              <a:t>Assume 4 </a:t>
            </a:r>
            <a:r>
              <a:rPr lang="en-US" sz="2400" b="1" dirty="0" err="1" smtClean="0"/>
              <a:t>Tx</a:t>
            </a:r>
            <a:r>
              <a:rPr lang="en-US" sz="2400" b="1" dirty="0" smtClean="0"/>
              <a:t> Antennas and 3 single-antenna receivers</a:t>
            </a:r>
            <a:endParaRPr lang="en-US" sz="2400" b="1" dirty="0"/>
          </a:p>
        </p:txBody>
      </p:sp>
      <p:graphicFrame>
        <p:nvGraphicFramePr>
          <p:cNvPr id="4" name="Object 3"/>
          <p:cNvGraphicFramePr>
            <a:graphicFrameLocks noChangeAspect="1"/>
          </p:cNvGraphicFramePr>
          <p:nvPr/>
        </p:nvGraphicFramePr>
        <p:xfrm>
          <a:off x="533400" y="1702992"/>
          <a:ext cx="3951514" cy="1676400"/>
        </p:xfrm>
        <a:graphic>
          <a:graphicData uri="http://schemas.openxmlformats.org/presentationml/2006/ole">
            <p:oleObj spid="_x0000_s216066" name="Equation" r:id="rId4" imgW="1676160" imgH="711000" progId="Equation.3">
              <p:embed/>
            </p:oleObj>
          </a:graphicData>
        </a:graphic>
      </p:graphicFrame>
      <p:sp>
        <p:nvSpPr>
          <p:cNvPr id="7" name="Right Brace 6"/>
          <p:cNvSpPr/>
          <p:nvPr/>
        </p:nvSpPr>
        <p:spPr>
          <a:xfrm>
            <a:off x="4593608" y="1931592"/>
            <a:ext cx="381000" cy="1295400"/>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029200" y="2388792"/>
            <a:ext cx="2851550" cy="523220"/>
          </a:xfrm>
          <a:prstGeom prst="rect">
            <a:avLst/>
          </a:prstGeom>
          <a:noFill/>
        </p:spPr>
        <p:txBody>
          <a:bodyPr wrap="none" rtlCol="0">
            <a:spAutoFit/>
          </a:bodyPr>
          <a:lstStyle/>
          <a:p>
            <a:r>
              <a:rPr lang="en-US" sz="2800" dirty="0" err="1" smtClean="0">
                <a:solidFill>
                  <a:schemeClr val="tx2"/>
                </a:solidFill>
              </a:rPr>
              <a:t>h</a:t>
            </a:r>
            <a:r>
              <a:rPr lang="en-US" sz="1600" dirty="0" err="1" smtClean="0">
                <a:solidFill>
                  <a:schemeClr val="tx2"/>
                </a:solidFill>
              </a:rPr>
              <a:t>k'</a:t>
            </a:r>
            <a:r>
              <a:rPr lang="en-US" sz="2400" dirty="0" err="1" smtClean="0">
                <a:solidFill>
                  <a:schemeClr val="tx2"/>
                </a:solidFill>
              </a:rPr>
              <a:t>s</a:t>
            </a:r>
            <a:r>
              <a:rPr lang="en-US" sz="2400" dirty="0" smtClean="0">
                <a:solidFill>
                  <a:schemeClr val="tx2"/>
                </a:solidFill>
              </a:rPr>
              <a:t> – H for each </a:t>
            </a:r>
            <a:r>
              <a:rPr lang="en-US" sz="2400" dirty="0" err="1" smtClean="0">
                <a:solidFill>
                  <a:schemeClr val="tx2"/>
                </a:solidFill>
              </a:rPr>
              <a:t>recv</a:t>
            </a:r>
            <a:r>
              <a:rPr lang="en-US" sz="2400" dirty="0" smtClean="0">
                <a:solidFill>
                  <a:schemeClr val="tx2"/>
                </a:solidFill>
              </a:rPr>
              <a:t>.</a:t>
            </a:r>
            <a:endParaRPr lang="en-US" dirty="0">
              <a:solidFill>
                <a:schemeClr val="tx2"/>
              </a:solidFill>
            </a:endParaRPr>
          </a:p>
        </p:txBody>
      </p:sp>
      <p:sp>
        <p:nvSpPr>
          <p:cNvPr id="9" name="Rectangle 8"/>
          <p:cNvSpPr/>
          <p:nvPr/>
        </p:nvSpPr>
        <p:spPr>
          <a:xfrm>
            <a:off x="1371600" y="1820136"/>
            <a:ext cx="2895600" cy="3810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1371600" y="2375144"/>
            <a:ext cx="28956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371600" y="2914232"/>
            <a:ext cx="2895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Content Placeholder 2"/>
          <p:cNvSpPr txBox="1">
            <a:spLocks/>
          </p:cNvSpPr>
          <p:nvPr/>
        </p:nvSpPr>
        <p:spPr>
          <a:xfrm>
            <a:off x="381000" y="3379392"/>
            <a:ext cx="8229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Calculate weights with pseudo-inverse</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Object 12"/>
          <p:cNvGraphicFramePr>
            <a:graphicFrameLocks noChangeAspect="1"/>
          </p:cNvGraphicFramePr>
          <p:nvPr/>
        </p:nvGraphicFramePr>
        <p:xfrm>
          <a:off x="838200" y="3760392"/>
          <a:ext cx="5791200" cy="1669942"/>
        </p:xfrm>
        <a:graphic>
          <a:graphicData uri="http://schemas.openxmlformats.org/presentationml/2006/ole">
            <p:oleObj spid="_x0000_s216067" name="Equation" r:id="rId5" imgW="2628720" imgH="711000" progId="Equation.3">
              <p:embed/>
            </p:oleObj>
          </a:graphicData>
        </a:graphic>
      </p:graphicFrame>
      <p:sp>
        <p:nvSpPr>
          <p:cNvPr id="14" name="Rectangle 13"/>
          <p:cNvSpPr/>
          <p:nvPr/>
        </p:nvSpPr>
        <p:spPr>
          <a:xfrm>
            <a:off x="3518848" y="3912792"/>
            <a:ext cx="2895600" cy="3810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p:cNvSpPr/>
          <p:nvPr/>
        </p:nvSpPr>
        <p:spPr>
          <a:xfrm>
            <a:off x="3518848" y="4467800"/>
            <a:ext cx="28956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3518848" y="5006888"/>
            <a:ext cx="28956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ight Brace 16"/>
          <p:cNvSpPr/>
          <p:nvPr/>
        </p:nvSpPr>
        <p:spPr>
          <a:xfrm>
            <a:off x="6651008" y="3912792"/>
            <a:ext cx="381000" cy="1295400"/>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086600" y="4369992"/>
            <a:ext cx="655949" cy="523220"/>
          </a:xfrm>
          <a:prstGeom prst="rect">
            <a:avLst/>
          </a:prstGeom>
          <a:noFill/>
        </p:spPr>
        <p:txBody>
          <a:bodyPr wrap="none" rtlCol="0">
            <a:spAutoFit/>
          </a:bodyPr>
          <a:lstStyle/>
          <a:p>
            <a:r>
              <a:rPr lang="en-US" sz="2800" dirty="0" err="1" smtClean="0">
                <a:solidFill>
                  <a:schemeClr val="tx2"/>
                </a:solidFill>
              </a:rPr>
              <a:t>w</a:t>
            </a:r>
            <a:r>
              <a:rPr lang="en-US" sz="1600" dirty="0" err="1" smtClean="0">
                <a:solidFill>
                  <a:schemeClr val="tx2"/>
                </a:solidFill>
              </a:rPr>
              <a:t>j'</a:t>
            </a:r>
            <a:r>
              <a:rPr lang="en-US" sz="2400" dirty="0" err="1" smtClean="0">
                <a:solidFill>
                  <a:schemeClr val="tx2"/>
                </a:solidFill>
              </a:rPr>
              <a:t>s</a:t>
            </a:r>
            <a:endParaRPr lang="en-US" dirty="0">
              <a:solidFill>
                <a:schemeClr val="tx2"/>
              </a:solidFill>
            </a:endParaRPr>
          </a:p>
        </p:txBody>
      </p:sp>
      <p:sp>
        <p:nvSpPr>
          <p:cNvPr id="19" name="Content Placeholder 2"/>
          <p:cNvSpPr txBox="1">
            <a:spLocks/>
          </p:cNvSpPr>
          <p:nvPr/>
        </p:nvSpPr>
        <p:spPr>
          <a:xfrm>
            <a:off x="381000" y="5436792"/>
            <a:ext cx="8229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“Zero Interference” Condition</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0" name="Object 19"/>
          <p:cNvGraphicFramePr>
            <a:graphicFrameLocks noChangeAspect="1"/>
          </p:cNvGraphicFramePr>
          <p:nvPr/>
        </p:nvGraphicFramePr>
        <p:xfrm>
          <a:off x="938213" y="5970192"/>
          <a:ext cx="4068762" cy="914400"/>
        </p:xfrm>
        <a:graphic>
          <a:graphicData uri="http://schemas.openxmlformats.org/presentationml/2006/ole">
            <p:oleObj spid="_x0000_s216068" name="Equation" r:id="rId6" imgW="1130040" imgH="2538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Implementation - </a:t>
            </a:r>
            <a:r>
              <a:rPr lang="en-US" b="1" dirty="0" err="1" smtClean="0"/>
              <a:t>WARPLab</a:t>
            </a:r>
            <a:endParaRPr lang="en-US" b="1" dirty="0"/>
          </a:p>
        </p:txBody>
      </p:sp>
      <p:pic>
        <p:nvPicPr>
          <p:cNvPr id="41989" name="Picture 5" descr="design_flow.jpg"/>
          <p:cNvPicPr>
            <a:picLocks noChangeAspect="1" noChangeArrowheads="1"/>
          </p:cNvPicPr>
          <p:nvPr/>
        </p:nvPicPr>
        <p:blipFill>
          <a:blip r:embed="rId3" cstate="print"/>
          <a:srcRect/>
          <a:stretch>
            <a:fillRect/>
          </a:stretch>
        </p:blipFill>
        <p:spPr bwMode="auto">
          <a:xfrm>
            <a:off x="371475" y="838200"/>
            <a:ext cx="8401050" cy="2343151"/>
          </a:xfrm>
          <a:prstGeom prst="rect">
            <a:avLst/>
          </a:prstGeom>
          <a:noFill/>
        </p:spPr>
      </p:pic>
      <p:sp>
        <p:nvSpPr>
          <p:cNvPr id="10" name="TextBox 9"/>
          <p:cNvSpPr txBox="1"/>
          <p:nvPr/>
        </p:nvSpPr>
        <p:spPr>
          <a:xfrm>
            <a:off x="457200" y="3200400"/>
            <a:ext cx="8305800" cy="3046988"/>
          </a:xfrm>
          <a:prstGeom prst="rect">
            <a:avLst/>
          </a:prstGeom>
          <a:noFill/>
        </p:spPr>
        <p:txBody>
          <a:bodyPr wrap="square" rtlCol="0">
            <a:spAutoFit/>
          </a:bodyPr>
          <a:lstStyle/>
          <a:p>
            <a:pPr>
              <a:buFont typeface="Arial" pitchFamily="34" charset="0"/>
              <a:buChar char="•"/>
            </a:pPr>
            <a:r>
              <a:rPr lang="en-US" sz="2400" dirty="0" smtClean="0"/>
              <a:t> All baseband processing performed on Host PC</a:t>
            </a:r>
          </a:p>
          <a:p>
            <a:pPr>
              <a:buFont typeface="Arial" pitchFamily="34" charset="0"/>
              <a:buChar char="•"/>
            </a:pPr>
            <a:r>
              <a:rPr lang="en-US" sz="2400" dirty="0" smtClean="0"/>
              <a:t> Processed signals are downloaded to buffers in FPGA on transmitting WARP node</a:t>
            </a:r>
          </a:p>
          <a:p>
            <a:pPr>
              <a:buFont typeface="Arial" pitchFamily="34" charset="0"/>
              <a:buChar char="•"/>
            </a:pPr>
            <a:r>
              <a:rPr lang="en-US" sz="2400" dirty="0" smtClean="0"/>
              <a:t>  </a:t>
            </a:r>
            <a:r>
              <a:rPr lang="en-US" sz="2400" dirty="0" err="1" smtClean="0"/>
              <a:t>HostPC</a:t>
            </a:r>
            <a:r>
              <a:rPr lang="en-US" sz="2400" dirty="0" smtClean="0"/>
              <a:t> sends Transmit/Receive trigger signals to WARP nodes</a:t>
            </a:r>
          </a:p>
          <a:p>
            <a:pPr>
              <a:buFont typeface="Arial" pitchFamily="34" charset="0"/>
              <a:buChar char="•"/>
            </a:pPr>
            <a:r>
              <a:rPr lang="en-US" sz="2400" dirty="0" smtClean="0"/>
              <a:t> Data is transmitted over the air, stored in buffers on receiving node’s FPGA</a:t>
            </a:r>
          </a:p>
          <a:p>
            <a:pPr>
              <a:buFont typeface="Arial" pitchFamily="34" charset="0"/>
              <a:buChar char="•"/>
            </a:pPr>
            <a:r>
              <a:rPr lang="en-US" sz="2400" dirty="0" smtClean="0"/>
              <a:t> Data/RSSI readings uploaded to </a:t>
            </a:r>
            <a:r>
              <a:rPr lang="en-US" sz="2400" dirty="0" err="1" smtClean="0"/>
              <a:t>HostPC</a:t>
            </a:r>
            <a:r>
              <a:rPr lang="en-US" sz="2400" dirty="0" smtClean="0"/>
              <a:t> for data processing/logging</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41"/>
            <a:ext cx="8229600" cy="1143000"/>
          </a:xfrm>
        </p:spPr>
        <p:txBody>
          <a:bodyPr/>
          <a:lstStyle/>
          <a:p>
            <a:r>
              <a:rPr lang="en-US" b="1" dirty="0" smtClean="0">
                <a:solidFill>
                  <a:srgbClr val="C00000"/>
                </a:solidFill>
              </a:rPr>
              <a:t>User Population Size</a:t>
            </a:r>
            <a:endParaRPr lang="en-US" b="1" dirty="0">
              <a:solidFill>
                <a:srgbClr val="C00000"/>
              </a:solidFill>
            </a:endParaRPr>
          </a:p>
        </p:txBody>
      </p:sp>
      <p:pic>
        <p:nvPicPr>
          <p:cNvPr id="4" name="Picture 3" descr="CMCLab.emf"/>
          <p:cNvPicPr>
            <a:picLocks noChangeAspect="1"/>
          </p:cNvPicPr>
          <p:nvPr/>
        </p:nvPicPr>
        <p:blipFill>
          <a:blip r:embed="rId3" cstate="print"/>
          <a:stretch>
            <a:fillRect/>
          </a:stretch>
        </p:blipFill>
        <p:spPr>
          <a:xfrm>
            <a:off x="10881" y="892626"/>
            <a:ext cx="4655163" cy="2438400"/>
          </a:xfrm>
          <a:prstGeom prst="rect">
            <a:avLst/>
          </a:prstGeom>
        </p:spPr>
      </p:pic>
      <p:pic>
        <p:nvPicPr>
          <p:cNvPr id="5" name="Picture 4" descr="PopSizeCapGraph.emf"/>
          <p:cNvPicPr>
            <a:picLocks noChangeAspect="1"/>
          </p:cNvPicPr>
          <p:nvPr/>
        </p:nvPicPr>
        <p:blipFill>
          <a:blip r:embed="rId4" cstate="print"/>
          <a:stretch>
            <a:fillRect/>
          </a:stretch>
        </p:blipFill>
        <p:spPr>
          <a:xfrm>
            <a:off x="108858" y="4049462"/>
            <a:ext cx="4416552" cy="2656138"/>
          </a:xfrm>
          <a:prstGeom prst="rect">
            <a:avLst/>
          </a:prstGeom>
        </p:spPr>
      </p:pic>
      <p:pic>
        <p:nvPicPr>
          <p:cNvPr id="6" name="Picture 5" descr="PopSizeSNRGraph.emf"/>
          <p:cNvPicPr>
            <a:picLocks noChangeAspect="1"/>
          </p:cNvPicPr>
          <p:nvPr/>
        </p:nvPicPr>
        <p:blipFill>
          <a:blip r:embed="rId5" cstate="print"/>
          <a:stretch>
            <a:fillRect/>
          </a:stretch>
        </p:blipFill>
        <p:spPr>
          <a:xfrm>
            <a:off x="4601610" y="4125664"/>
            <a:ext cx="4419600" cy="2657971"/>
          </a:xfrm>
          <a:prstGeom prst="rect">
            <a:avLst/>
          </a:prstGeom>
        </p:spPr>
      </p:pic>
      <p:sp>
        <p:nvSpPr>
          <p:cNvPr id="8" name="TextBox 7"/>
          <p:cNvSpPr txBox="1"/>
          <p:nvPr/>
        </p:nvSpPr>
        <p:spPr>
          <a:xfrm>
            <a:off x="1219200" y="3842658"/>
            <a:ext cx="2286000" cy="307777"/>
          </a:xfrm>
          <a:prstGeom prst="rect">
            <a:avLst/>
          </a:prstGeom>
          <a:noFill/>
        </p:spPr>
        <p:txBody>
          <a:bodyPr wrap="square" lIns="0" tIns="0" rIns="0" bIns="0" rtlCol="0">
            <a:spAutoFit/>
          </a:bodyPr>
          <a:lstStyle/>
          <a:p>
            <a:pPr algn="ctr"/>
            <a:r>
              <a:rPr lang="en-US" sz="2000" b="1" dirty="0" smtClean="0"/>
              <a:t>Aggregate Capacity</a:t>
            </a:r>
            <a:endParaRPr lang="en-US" sz="2000" b="1" dirty="0"/>
          </a:p>
        </p:txBody>
      </p:sp>
      <p:sp>
        <p:nvSpPr>
          <p:cNvPr id="9" name="TextBox 8"/>
          <p:cNvSpPr txBox="1"/>
          <p:nvPr/>
        </p:nvSpPr>
        <p:spPr>
          <a:xfrm>
            <a:off x="5638800" y="3842658"/>
            <a:ext cx="2514600" cy="307777"/>
          </a:xfrm>
          <a:prstGeom prst="rect">
            <a:avLst/>
          </a:prstGeom>
          <a:noFill/>
        </p:spPr>
        <p:txBody>
          <a:bodyPr wrap="square" lIns="0" tIns="0" rIns="0" bIns="0" rtlCol="0">
            <a:spAutoFit/>
          </a:bodyPr>
          <a:lstStyle/>
          <a:p>
            <a:pPr algn="ctr"/>
            <a:r>
              <a:rPr lang="en-US" sz="2000" b="1" dirty="0" smtClean="0"/>
              <a:t>Average Per-User SINR</a:t>
            </a:r>
            <a:endParaRPr lang="en-US" sz="2000" b="1" dirty="0"/>
          </a:p>
        </p:txBody>
      </p:sp>
      <p:sp>
        <p:nvSpPr>
          <p:cNvPr id="10" name="TextBox 9"/>
          <p:cNvSpPr txBox="1"/>
          <p:nvPr/>
        </p:nvSpPr>
        <p:spPr>
          <a:xfrm>
            <a:off x="4691746" y="990600"/>
            <a:ext cx="4419600" cy="1938992"/>
          </a:xfrm>
          <a:prstGeom prst="rect">
            <a:avLst/>
          </a:prstGeom>
          <a:noFill/>
        </p:spPr>
        <p:txBody>
          <a:bodyPr wrap="square" rtlCol="0">
            <a:spAutoFit/>
          </a:bodyPr>
          <a:lstStyle/>
          <a:p>
            <a:pPr>
              <a:buFont typeface="Arial" pitchFamily="34" charset="0"/>
              <a:buChar char="•"/>
            </a:pPr>
            <a:r>
              <a:rPr lang="en-US" sz="2000" b="1" i="1" dirty="0" smtClean="0"/>
              <a:t> Q: How does the number of concurrently served users affect performance?</a:t>
            </a:r>
          </a:p>
          <a:p>
            <a:pPr>
              <a:buFont typeface="Arial" pitchFamily="34" charset="0"/>
              <a:buChar char="•"/>
            </a:pPr>
            <a:endParaRPr lang="en-US" sz="2000" b="1" i="1" dirty="0" smtClean="0"/>
          </a:p>
          <a:p>
            <a:pPr>
              <a:buFont typeface="Arial" pitchFamily="34" charset="0"/>
              <a:buChar char="•"/>
            </a:pPr>
            <a:r>
              <a:rPr lang="en-US" sz="2000" b="1" dirty="0" smtClean="0">
                <a:solidFill>
                  <a:srgbClr val="C00000"/>
                </a:solidFill>
              </a:rPr>
              <a:t> A: Capacity increases and saturates while per-user SINR drops significantly</a:t>
            </a:r>
            <a:r>
              <a:rPr lang="en-US" sz="2000" b="1" i="1" dirty="0" smtClean="0">
                <a:solidFill>
                  <a:srgbClr val="C00000"/>
                </a:solidFill>
              </a:rPr>
              <a:t>. </a:t>
            </a:r>
            <a:endParaRPr lang="en-US" sz="2000" b="1" i="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b="1" dirty="0" smtClean="0">
                <a:solidFill>
                  <a:srgbClr val="C00000"/>
                </a:solidFill>
              </a:rPr>
              <a:t>User Selection (Link Quality Difference)</a:t>
            </a:r>
            <a:endParaRPr lang="en-US" b="1" dirty="0">
              <a:solidFill>
                <a:srgbClr val="C00000"/>
              </a:solidFill>
            </a:endParaRPr>
          </a:p>
        </p:txBody>
      </p:sp>
      <p:pic>
        <p:nvPicPr>
          <p:cNvPr id="5" name="Picture 4" descr="CMCLab.emf"/>
          <p:cNvPicPr>
            <a:picLocks noChangeAspect="1"/>
          </p:cNvPicPr>
          <p:nvPr/>
        </p:nvPicPr>
        <p:blipFill>
          <a:blip r:embed="rId3" cstate="print"/>
          <a:stretch>
            <a:fillRect/>
          </a:stretch>
        </p:blipFill>
        <p:spPr>
          <a:xfrm>
            <a:off x="83295" y="884271"/>
            <a:ext cx="3491372" cy="1828800"/>
          </a:xfrm>
          <a:prstGeom prst="rect">
            <a:avLst/>
          </a:prstGeom>
        </p:spPr>
      </p:pic>
      <p:sp>
        <p:nvSpPr>
          <p:cNvPr id="7" name="TextBox 6"/>
          <p:cNvSpPr txBox="1"/>
          <p:nvPr/>
        </p:nvSpPr>
        <p:spPr>
          <a:xfrm>
            <a:off x="3886200" y="1073895"/>
            <a:ext cx="5257800" cy="1938992"/>
          </a:xfrm>
          <a:prstGeom prst="rect">
            <a:avLst/>
          </a:prstGeom>
          <a:noFill/>
        </p:spPr>
        <p:txBody>
          <a:bodyPr wrap="square" rtlCol="0">
            <a:spAutoFit/>
          </a:bodyPr>
          <a:lstStyle/>
          <a:p>
            <a:pPr>
              <a:buFont typeface="Arial" pitchFamily="34" charset="0"/>
              <a:buChar char="•"/>
            </a:pPr>
            <a:r>
              <a:rPr lang="en-US" sz="2000" b="1" i="1" dirty="0" smtClean="0"/>
              <a:t> Q: How do link quality differences between receivers affect system performance?</a:t>
            </a:r>
          </a:p>
          <a:p>
            <a:pPr>
              <a:buFont typeface="Arial" pitchFamily="34" charset="0"/>
              <a:buChar char="•"/>
            </a:pPr>
            <a:endParaRPr lang="en-US" sz="2000" b="1" i="1" dirty="0" smtClean="0"/>
          </a:p>
          <a:p>
            <a:pPr>
              <a:buFont typeface="Arial" pitchFamily="34" charset="0"/>
              <a:buChar char="•"/>
            </a:pPr>
            <a:r>
              <a:rPr lang="en-US" sz="2000" b="1" dirty="0" smtClean="0">
                <a:solidFill>
                  <a:srgbClr val="C00000"/>
                </a:solidFill>
              </a:rPr>
              <a:t> A: Link quality differences between concurrently served users do not affect each user’s SINR.</a:t>
            </a:r>
            <a:endParaRPr lang="en-US" sz="2000" b="1" i="1" dirty="0">
              <a:solidFill>
                <a:srgbClr val="C00000"/>
              </a:solidFill>
            </a:endParaRPr>
          </a:p>
        </p:txBody>
      </p:sp>
      <p:pic>
        <p:nvPicPr>
          <p:cNvPr id="9" name="Picture 8"/>
          <p:cNvPicPr>
            <a:picLocks noChangeAspect="1"/>
          </p:cNvPicPr>
          <p:nvPr/>
        </p:nvPicPr>
        <p:blipFill>
          <a:blip r:embed="rId4"/>
          <a:stretch>
            <a:fillRect/>
          </a:stretch>
        </p:blipFill>
        <p:spPr>
          <a:xfrm>
            <a:off x="-57084" y="3082130"/>
            <a:ext cx="9302750" cy="324247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B050"/>
                </a:solidFill>
              </a:rPr>
              <a:t>Environmental Variation</a:t>
            </a:r>
            <a:endParaRPr lang="en-US" b="1" dirty="0">
              <a:solidFill>
                <a:srgbClr val="00B050"/>
              </a:solidFill>
            </a:endParaRPr>
          </a:p>
        </p:txBody>
      </p:sp>
      <p:pic>
        <p:nvPicPr>
          <p:cNvPr id="4" name="Picture 3" descr="EnvVar_CAP.emf"/>
          <p:cNvPicPr>
            <a:picLocks noChangeAspect="1"/>
          </p:cNvPicPr>
          <p:nvPr/>
        </p:nvPicPr>
        <p:blipFill>
          <a:blip r:embed="rId3" cstate="print"/>
          <a:stretch>
            <a:fillRect/>
          </a:stretch>
        </p:blipFill>
        <p:spPr>
          <a:xfrm>
            <a:off x="3907466" y="1219200"/>
            <a:ext cx="5132545" cy="2971800"/>
          </a:xfrm>
          <a:prstGeom prst="rect">
            <a:avLst/>
          </a:prstGeom>
        </p:spPr>
      </p:pic>
      <p:pic>
        <p:nvPicPr>
          <p:cNvPr id="5" name="Picture 4" descr="EnvVar_SINR.emf"/>
          <p:cNvPicPr>
            <a:picLocks noChangeAspect="1"/>
          </p:cNvPicPr>
          <p:nvPr/>
        </p:nvPicPr>
        <p:blipFill>
          <a:blip r:embed="rId4" cstate="print"/>
          <a:srcRect t="17769"/>
          <a:stretch>
            <a:fillRect/>
          </a:stretch>
        </p:blipFill>
        <p:spPr>
          <a:xfrm>
            <a:off x="3962400" y="4343400"/>
            <a:ext cx="5105400" cy="2438400"/>
          </a:xfrm>
          <a:prstGeom prst="rect">
            <a:avLst/>
          </a:prstGeom>
        </p:spPr>
      </p:pic>
      <p:pic>
        <p:nvPicPr>
          <p:cNvPr id="6" name="Picture 2" descr="http://www.azimuthsystems.com/Collateral/Images/Common/ACE%20400WB%20-%20lowres.jpg"/>
          <p:cNvPicPr>
            <a:picLocks noChangeAspect="1" noChangeArrowheads="1"/>
          </p:cNvPicPr>
          <p:nvPr/>
        </p:nvPicPr>
        <p:blipFill>
          <a:blip r:embed="rId5" cstate="print"/>
          <a:srcRect l="8081" t="16820" r="9091" b="17125"/>
          <a:stretch>
            <a:fillRect/>
          </a:stretch>
        </p:blipFill>
        <p:spPr bwMode="auto">
          <a:xfrm>
            <a:off x="1066800" y="914400"/>
            <a:ext cx="2057400" cy="1354874"/>
          </a:xfrm>
          <a:prstGeom prst="rect">
            <a:avLst/>
          </a:prstGeom>
          <a:noFill/>
        </p:spPr>
      </p:pic>
      <p:sp>
        <p:nvSpPr>
          <p:cNvPr id="7" name="TextBox 6"/>
          <p:cNvSpPr txBox="1"/>
          <p:nvPr/>
        </p:nvSpPr>
        <p:spPr>
          <a:xfrm>
            <a:off x="5742467" y="990600"/>
            <a:ext cx="2286000" cy="307777"/>
          </a:xfrm>
          <a:prstGeom prst="rect">
            <a:avLst/>
          </a:prstGeom>
          <a:noFill/>
        </p:spPr>
        <p:txBody>
          <a:bodyPr wrap="square" lIns="0" tIns="0" rIns="0" bIns="0" rtlCol="0">
            <a:spAutoFit/>
          </a:bodyPr>
          <a:lstStyle/>
          <a:p>
            <a:pPr algn="ctr"/>
            <a:r>
              <a:rPr lang="en-US" sz="2000" b="1" dirty="0" smtClean="0"/>
              <a:t>Aggregate Capacity</a:t>
            </a:r>
            <a:endParaRPr lang="en-US" sz="2000" b="1" dirty="0"/>
          </a:p>
        </p:txBody>
      </p:sp>
      <p:sp>
        <p:nvSpPr>
          <p:cNvPr id="8" name="TextBox 7"/>
          <p:cNvSpPr txBox="1"/>
          <p:nvPr/>
        </p:nvSpPr>
        <p:spPr>
          <a:xfrm>
            <a:off x="5628167" y="4140382"/>
            <a:ext cx="2514600" cy="307777"/>
          </a:xfrm>
          <a:prstGeom prst="rect">
            <a:avLst/>
          </a:prstGeom>
          <a:noFill/>
        </p:spPr>
        <p:txBody>
          <a:bodyPr wrap="square" lIns="0" tIns="0" rIns="0" bIns="0" rtlCol="0">
            <a:spAutoFit/>
          </a:bodyPr>
          <a:lstStyle/>
          <a:p>
            <a:pPr algn="ctr"/>
            <a:r>
              <a:rPr lang="en-US" sz="2000" b="1" dirty="0" smtClean="0"/>
              <a:t>Average Per-User SINR</a:t>
            </a:r>
            <a:endParaRPr lang="en-US" sz="2000" b="1" dirty="0"/>
          </a:p>
        </p:txBody>
      </p:sp>
      <p:sp>
        <p:nvSpPr>
          <p:cNvPr id="9" name="TextBox 8"/>
          <p:cNvSpPr txBox="1"/>
          <p:nvPr/>
        </p:nvSpPr>
        <p:spPr>
          <a:xfrm>
            <a:off x="0" y="2307278"/>
            <a:ext cx="3962400" cy="1200329"/>
          </a:xfrm>
          <a:prstGeom prst="rect">
            <a:avLst/>
          </a:prstGeom>
          <a:noFill/>
        </p:spPr>
        <p:txBody>
          <a:bodyPr wrap="square" rtlCol="0">
            <a:spAutoFit/>
          </a:bodyPr>
          <a:lstStyle/>
          <a:p>
            <a:pPr>
              <a:buFontTx/>
              <a:buChar char="-"/>
            </a:pPr>
            <a:r>
              <a:rPr lang="en-US" b="1" dirty="0" smtClean="0"/>
              <a:t>802.11n Task Group model for indoor residential environment</a:t>
            </a:r>
          </a:p>
          <a:p>
            <a:pPr marL="287338" lvl="1" indent="-169863" defTabSz="509588">
              <a:buFontTx/>
              <a:buChar char="-"/>
            </a:pPr>
            <a:r>
              <a:rPr lang="en-US" b="1" dirty="0" smtClean="0"/>
              <a:t>(T) : Typical </a:t>
            </a:r>
            <a:r>
              <a:rPr lang="en-US" dirty="0" smtClean="0"/>
              <a:t>–Fading rate of 1.157 Hz</a:t>
            </a:r>
          </a:p>
          <a:p>
            <a:pPr marL="287338" lvl="1" indent="-169863" defTabSz="509588">
              <a:buFontTx/>
              <a:buChar char="-"/>
            </a:pPr>
            <a:r>
              <a:rPr lang="en-US" b="1" dirty="0" smtClean="0"/>
              <a:t>(R) : Rapid </a:t>
            </a:r>
            <a:r>
              <a:rPr lang="en-US" dirty="0" smtClean="0"/>
              <a:t>–Fading rate of 2.778 Hz</a:t>
            </a:r>
            <a:endParaRPr lang="en-US" dirty="0"/>
          </a:p>
        </p:txBody>
      </p:sp>
      <p:sp>
        <p:nvSpPr>
          <p:cNvPr id="10" name="TextBox 9"/>
          <p:cNvSpPr txBox="1"/>
          <p:nvPr/>
        </p:nvSpPr>
        <p:spPr>
          <a:xfrm>
            <a:off x="74431" y="3719610"/>
            <a:ext cx="3962400" cy="2862322"/>
          </a:xfrm>
          <a:prstGeom prst="rect">
            <a:avLst/>
          </a:prstGeom>
          <a:noFill/>
        </p:spPr>
        <p:txBody>
          <a:bodyPr wrap="square" rtlCol="0">
            <a:spAutoFit/>
          </a:bodyPr>
          <a:lstStyle/>
          <a:p>
            <a:pPr>
              <a:buFont typeface="Arial" pitchFamily="34" charset="0"/>
              <a:buChar char="•"/>
            </a:pPr>
            <a:r>
              <a:rPr lang="en-US" sz="2000" b="1" i="1" dirty="0" smtClean="0"/>
              <a:t> Q: How does performance vary with channel update rate in typically/rapidly varying channels?</a:t>
            </a:r>
          </a:p>
          <a:p>
            <a:pPr>
              <a:buFont typeface="Arial" pitchFamily="34" charset="0"/>
              <a:buChar char="•"/>
            </a:pPr>
            <a:endParaRPr lang="en-US" sz="2000" b="1" i="1" dirty="0" smtClean="0">
              <a:solidFill>
                <a:srgbClr val="00B050"/>
              </a:solidFill>
            </a:endParaRPr>
          </a:p>
          <a:p>
            <a:pPr>
              <a:buFont typeface="Arial" pitchFamily="34" charset="0"/>
              <a:buChar char="•"/>
            </a:pPr>
            <a:r>
              <a:rPr lang="en-US" sz="2000" b="1" dirty="0" smtClean="0">
                <a:solidFill>
                  <a:srgbClr val="00B050"/>
                </a:solidFill>
              </a:rPr>
              <a:t> A: Assuming a link can suffer up to a 3dB decrease in SNR below Omni, 100ms and 50ms update rates are necessary for typically/rapidly varying channels, respectively. </a:t>
            </a:r>
            <a:endParaRPr lang="en-US" sz="2000" b="1" i="1"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657600" y="675167"/>
            <a:ext cx="5257800" cy="2246769"/>
          </a:xfrm>
          <a:prstGeom prst="rect">
            <a:avLst/>
          </a:prstGeom>
          <a:noFill/>
        </p:spPr>
        <p:txBody>
          <a:bodyPr wrap="square" rtlCol="0">
            <a:spAutoFit/>
          </a:bodyPr>
          <a:lstStyle/>
          <a:p>
            <a:pPr>
              <a:buFont typeface="Arial" pitchFamily="34" charset="0"/>
              <a:buChar char="•"/>
            </a:pPr>
            <a:r>
              <a:rPr lang="en-US" sz="2000" b="1" i="1" dirty="0" smtClean="0"/>
              <a:t> Q: How does MUBF’s interference reduction capability vary with the location of the unintended receiver?</a:t>
            </a:r>
          </a:p>
          <a:p>
            <a:pPr>
              <a:buFont typeface="Arial" pitchFamily="34" charset="0"/>
              <a:buChar char="•"/>
            </a:pPr>
            <a:endParaRPr lang="en-US" sz="2000" b="1" i="1" dirty="0" smtClean="0">
              <a:solidFill>
                <a:srgbClr val="00B050"/>
              </a:solidFill>
            </a:endParaRPr>
          </a:p>
          <a:p>
            <a:pPr>
              <a:buFont typeface="Arial" pitchFamily="34" charset="0"/>
              <a:buChar char="•"/>
            </a:pPr>
            <a:r>
              <a:rPr lang="en-US" sz="2000" b="1" dirty="0" smtClean="0">
                <a:solidFill>
                  <a:schemeClr val="accent6">
                    <a:lumMod val="75000"/>
                  </a:schemeClr>
                </a:solidFill>
              </a:rPr>
              <a:t> A: The location of the unintended receiver does not affect the interference reduction performance of MUBF (when #Rx &lt; DOF).</a:t>
            </a:r>
            <a:endParaRPr lang="en-US" sz="2000" b="1" i="1" dirty="0">
              <a:solidFill>
                <a:schemeClr val="accent6">
                  <a:lumMod val="75000"/>
                </a:schemeClr>
              </a:solidFill>
            </a:endParaRPr>
          </a:p>
        </p:txBody>
      </p:sp>
      <p:sp>
        <p:nvSpPr>
          <p:cNvPr id="2" name="Title 1"/>
          <p:cNvSpPr>
            <a:spLocks noGrp="1"/>
          </p:cNvSpPr>
          <p:nvPr>
            <p:ph type="title"/>
          </p:nvPr>
        </p:nvSpPr>
        <p:spPr>
          <a:xfrm>
            <a:off x="0" y="-186758"/>
            <a:ext cx="9144000" cy="1143000"/>
          </a:xfrm>
        </p:spPr>
        <p:txBody>
          <a:bodyPr>
            <a:normAutofit/>
          </a:bodyPr>
          <a:lstStyle/>
          <a:p>
            <a:r>
              <a:rPr lang="en-US" b="1" dirty="0" smtClean="0">
                <a:solidFill>
                  <a:schemeClr val="accent6">
                    <a:lumMod val="75000"/>
                  </a:schemeClr>
                </a:solidFill>
              </a:rPr>
              <a:t>Interference Reduction (Location)</a:t>
            </a:r>
            <a:endParaRPr lang="en-US" b="1" dirty="0">
              <a:solidFill>
                <a:schemeClr val="accent6">
                  <a:lumMod val="75000"/>
                </a:schemeClr>
              </a:solidFill>
            </a:endParaRPr>
          </a:p>
        </p:txBody>
      </p:sp>
      <p:pic>
        <p:nvPicPr>
          <p:cNvPr id="4" name="Picture 3" descr="Foyer.emf"/>
          <p:cNvPicPr>
            <a:picLocks noChangeAspect="1"/>
          </p:cNvPicPr>
          <p:nvPr/>
        </p:nvPicPr>
        <p:blipFill>
          <a:blip r:embed="rId3" cstate="print"/>
          <a:stretch>
            <a:fillRect/>
          </a:stretch>
        </p:blipFill>
        <p:spPr>
          <a:xfrm>
            <a:off x="0" y="685800"/>
            <a:ext cx="3445418" cy="3038911"/>
          </a:xfrm>
          <a:prstGeom prst="rect">
            <a:avLst/>
          </a:prstGeom>
        </p:spPr>
      </p:pic>
      <p:pic>
        <p:nvPicPr>
          <p:cNvPr id="5" name="Picture 4" descr="IntReduction.emf"/>
          <p:cNvPicPr>
            <a:picLocks noChangeAspect="1"/>
          </p:cNvPicPr>
          <p:nvPr/>
        </p:nvPicPr>
        <p:blipFill>
          <a:blip r:embed="rId4" cstate="print"/>
          <a:srcRect t="3901" b="3922"/>
          <a:stretch>
            <a:fillRect/>
          </a:stretch>
        </p:blipFill>
        <p:spPr>
          <a:xfrm>
            <a:off x="1828800" y="3505200"/>
            <a:ext cx="6324600" cy="3386059"/>
          </a:xfrm>
          <a:prstGeom prst="rect">
            <a:avLst/>
          </a:prstGeom>
        </p:spPr>
      </p:pic>
      <p:sp>
        <p:nvSpPr>
          <p:cNvPr id="7" name="TextBox 6"/>
          <p:cNvSpPr txBox="1"/>
          <p:nvPr/>
        </p:nvSpPr>
        <p:spPr>
          <a:xfrm>
            <a:off x="3733800" y="3275111"/>
            <a:ext cx="2514600" cy="307777"/>
          </a:xfrm>
          <a:prstGeom prst="rect">
            <a:avLst/>
          </a:prstGeom>
          <a:noFill/>
        </p:spPr>
        <p:txBody>
          <a:bodyPr wrap="square" lIns="0" tIns="0" rIns="0" bIns="0" rtlCol="0">
            <a:spAutoFit/>
          </a:bodyPr>
          <a:lstStyle/>
          <a:p>
            <a:pPr algn="ctr"/>
            <a:r>
              <a:rPr lang="en-US" sz="2000" b="1" dirty="0" smtClean="0"/>
              <a:t>Interference at W</a:t>
            </a:r>
            <a:endParaRPr lang="en-US"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Variation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6" name="Picture 5"/>
          <p:cNvPicPr>
            <a:picLocks noChangeAspect="1"/>
          </p:cNvPicPr>
          <p:nvPr/>
        </p:nvPicPr>
        <p:blipFill>
          <a:blip r:embed="rId2"/>
          <a:stretch>
            <a:fillRect/>
          </a:stretch>
        </p:blipFill>
        <p:spPr>
          <a:xfrm>
            <a:off x="533400" y="2222500"/>
            <a:ext cx="8305800" cy="3111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6" name="Picture 5"/>
          <p:cNvPicPr>
            <a:picLocks noChangeAspect="1"/>
          </p:cNvPicPr>
          <p:nvPr/>
        </p:nvPicPr>
        <p:blipFill>
          <a:blip r:embed="rId2"/>
          <a:stretch>
            <a:fillRect/>
          </a:stretch>
        </p:blipFill>
        <p:spPr>
          <a:xfrm>
            <a:off x="1936750" y="1676400"/>
            <a:ext cx="5270500" cy="4495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Estimation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7" name="Picture 6"/>
          <p:cNvPicPr>
            <a:picLocks noChangeAspect="1"/>
          </p:cNvPicPr>
          <p:nvPr/>
        </p:nvPicPr>
        <p:blipFill>
          <a:blip r:embed="rId2"/>
          <a:stretch>
            <a:fillRect/>
          </a:stretch>
        </p:blipFill>
        <p:spPr>
          <a:xfrm>
            <a:off x="237269" y="2546350"/>
            <a:ext cx="8754331" cy="20256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Throughput</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pic>
        <p:nvPicPr>
          <p:cNvPr id="6" name="Picture 5"/>
          <p:cNvPicPr>
            <a:picLocks noChangeAspect="1"/>
          </p:cNvPicPr>
          <p:nvPr/>
        </p:nvPicPr>
        <p:blipFill>
          <a:blip r:embed="rId2"/>
          <a:stretch>
            <a:fillRect/>
          </a:stretch>
        </p:blipFill>
        <p:spPr>
          <a:xfrm>
            <a:off x="1095633" y="1981200"/>
            <a:ext cx="6524367" cy="377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on </a:t>
            </a:r>
            <a:r>
              <a:rPr lang="en-US" dirty="0" err="1" smtClean="0"/>
              <a:t>Beamforming</a:t>
            </a:r>
            <a:endParaRPr lang="en-US" dirty="0"/>
          </a:p>
        </p:txBody>
      </p:sp>
      <p:sp>
        <p:nvSpPr>
          <p:cNvPr id="3" name="Content Placeholder 2"/>
          <p:cNvSpPr>
            <a:spLocks noGrp="1"/>
          </p:cNvSpPr>
          <p:nvPr>
            <p:ph idx="1"/>
          </p:nvPr>
        </p:nvSpPr>
        <p:spPr>
          <a:xfrm>
            <a:off x="1066800" y="4391062"/>
            <a:ext cx="2784474" cy="1739956"/>
          </a:xfrm>
        </p:spPr>
        <p:txBody>
          <a:bodyPr>
            <a:normAutofit/>
          </a:bodyPr>
          <a:lstStyle/>
          <a:p>
            <a:r>
              <a:rPr lang="en-US" b="1" dirty="0" smtClean="0">
                <a:solidFill>
                  <a:srgbClr val="008000"/>
                </a:solidFill>
              </a:rPr>
              <a:t>Omni</a:t>
            </a:r>
          </a:p>
          <a:p>
            <a:pPr lvl="1"/>
            <a:r>
              <a:rPr lang="en-US" b="1" dirty="0" smtClean="0">
                <a:solidFill>
                  <a:srgbClr val="008000"/>
                </a:solidFill>
              </a:rPr>
              <a:t>Fixed</a:t>
            </a:r>
            <a:r>
              <a:rPr lang="en-US" dirty="0" smtClean="0"/>
              <a:t> </a:t>
            </a:r>
            <a:r>
              <a:rPr lang="en-US" dirty="0" err="1" smtClean="0"/>
              <a:t>vs</a:t>
            </a:r>
            <a:r>
              <a:rPr lang="en-US" dirty="0" smtClean="0"/>
              <a:t> ant selection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grpSp>
        <p:nvGrpSpPr>
          <p:cNvPr id="6" name="Group 18"/>
          <p:cNvGrpSpPr/>
          <p:nvPr/>
        </p:nvGrpSpPr>
        <p:grpSpPr>
          <a:xfrm>
            <a:off x="3990942" y="1865224"/>
            <a:ext cx="1143000" cy="382972"/>
            <a:chOff x="3733800" y="1981200"/>
            <a:chExt cx="1676400" cy="571500"/>
          </a:xfrm>
        </p:grpSpPr>
        <p:sp>
          <p:nvSpPr>
            <p:cNvPr id="8" name="Line 77"/>
            <p:cNvSpPr>
              <a:spLocks noChangeShapeType="1"/>
            </p:cNvSpPr>
            <p:nvPr/>
          </p:nvSpPr>
          <p:spPr bwMode="auto">
            <a:xfrm flipH="1" flipV="1">
              <a:off x="4124685" y="2169728"/>
              <a:ext cx="0" cy="178962"/>
            </a:xfrm>
            <a:prstGeom prst="line">
              <a:avLst/>
            </a:prstGeom>
            <a:noFill/>
            <a:ln w="19050">
              <a:solidFill>
                <a:srgbClr val="000000"/>
              </a:solidFill>
              <a:round/>
              <a:headEnd/>
              <a:tailEnd/>
            </a:ln>
          </p:spPr>
          <p:txBody>
            <a:bodyPr wrap="none" anchor="ctr"/>
            <a:lstStyle/>
            <a:p>
              <a:endParaRPr lang="en-US"/>
            </a:p>
          </p:txBody>
        </p:sp>
        <p:sp>
          <p:nvSpPr>
            <p:cNvPr id="9" name="Line 78"/>
            <p:cNvSpPr>
              <a:spLocks noChangeShapeType="1"/>
            </p:cNvSpPr>
            <p:nvPr/>
          </p:nvSpPr>
          <p:spPr bwMode="auto">
            <a:xfrm flipH="1" flipV="1">
              <a:off x="3982170" y="1993090"/>
              <a:ext cx="142515" cy="176638"/>
            </a:xfrm>
            <a:prstGeom prst="line">
              <a:avLst/>
            </a:prstGeom>
            <a:noFill/>
            <a:ln w="19050">
              <a:solidFill>
                <a:srgbClr val="000000"/>
              </a:solidFill>
              <a:round/>
              <a:headEnd/>
              <a:tailEnd/>
            </a:ln>
          </p:spPr>
          <p:txBody>
            <a:bodyPr wrap="none" anchor="ctr"/>
            <a:lstStyle/>
            <a:p>
              <a:endParaRPr lang="en-US"/>
            </a:p>
          </p:txBody>
        </p:sp>
        <p:sp>
          <p:nvSpPr>
            <p:cNvPr id="10" name="Line 79"/>
            <p:cNvSpPr>
              <a:spLocks noChangeShapeType="1"/>
            </p:cNvSpPr>
            <p:nvPr/>
          </p:nvSpPr>
          <p:spPr bwMode="auto">
            <a:xfrm flipV="1">
              <a:off x="4124685" y="1993090"/>
              <a:ext cx="142515" cy="176638"/>
            </a:xfrm>
            <a:prstGeom prst="line">
              <a:avLst/>
            </a:prstGeom>
            <a:noFill/>
            <a:ln w="19050">
              <a:solidFill>
                <a:srgbClr val="000000"/>
              </a:solidFill>
              <a:round/>
              <a:headEnd/>
              <a:tailEnd/>
            </a:ln>
          </p:spPr>
          <p:txBody>
            <a:bodyPr wrap="none" anchor="ctr"/>
            <a:lstStyle/>
            <a:p>
              <a:endParaRPr lang="en-US"/>
            </a:p>
          </p:txBody>
        </p:sp>
        <p:sp>
          <p:nvSpPr>
            <p:cNvPr id="11" name="Line 80"/>
            <p:cNvSpPr>
              <a:spLocks noChangeShapeType="1"/>
            </p:cNvSpPr>
            <p:nvPr/>
          </p:nvSpPr>
          <p:spPr bwMode="auto">
            <a:xfrm flipH="1">
              <a:off x="3982170" y="1993090"/>
              <a:ext cx="285030" cy="0"/>
            </a:xfrm>
            <a:prstGeom prst="line">
              <a:avLst/>
            </a:prstGeom>
            <a:noFill/>
            <a:ln w="19050">
              <a:solidFill>
                <a:srgbClr val="000000"/>
              </a:solidFill>
              <a:round/>
              <a:headEnd/>
              <a:tailEnd/>
            </a:ln>
          </p:spPr>
          <p:txBody>
            <a:bodyPr wrap="none" anchor="ctr"/>
            <a:lstStyle/>
            <a:p>
              <a:endParaRPr lang="en-US"/>
            </a:p>
          </p:txBody>
        </p:sp>
        <p:sp>
          <p:nvSpPr>
            <p:cNvPr id="12" name="Rectangle 11"/>
            <p:cNvSpPr/>
            <p:nvPr/>
          </p:nvSpPr>
          <p:spPr>
            <a:xfrm>
              <a:off x="3733800" y="2324100"/>
              <a:ext cx="1676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ne 77"/>
            <p:cNvSpPr>
              <a:spLocks noChangeShapeType="1"/>
            </p:cNvSpPr>
            <p:nvPr/>
          </p:nvSpPr>
          <p:spPr bwMode="auto">
            <a:xfrm flipH="1" flipV="1">
              <a:off x="5019315" y="2157838"/>
              <a:ext cx="0" cy="178962"/>
            </a:xfrm>
            <a:prstGeom prst="line">
              <a:avLst/>
            </a:prstGeom>
            <a:noFill/>
            <a:ln w="19050">
              <a:solidFill>
                <a:srgbClr val="000000"/>
              </a:solidFill>
              <a:round/>
              <a:headEnd/>
              <a:tailEnd/>
            </a:ln>
          </p:spPr>
          <p:txBody>
            <a:bodyPr wrap="none" anchor="ctr"/>
            <a:lstStyle/>
            <a:p>
              <a:endParaRPr lang="en-US"/>
            </a:p>
          </p:txBody>
        </p:sp>
        <p:sp>
          <p:nvSpPr>
            <p:cNvPr id="14" name="Line 78"/>
            <p:cNvSpPr>
              <a:spLocks noChangeShapeType="1"/>
            </p:cNvSpPr>
            <p:nvPr/>
          </p:nvSpPr>
          <p:spPr bwMode="auto">
            <a:xfrm flipH="1" flipV="1">
              <a:off x="4876800" y="1981200"/>
              <a:ext cx="142515" cy="176638"/>
            </a:xfrm>
            <a:prstGeom prst="line">
              <a:avLst/>
            </a:prstGeom>
            <a:noFill/>
            <a:ln w="19050">
              <a:solidFill>
                <a:srgbClr val="000000"/>
              </a:solidFill>
              <a:round/>
              <a:headEnd/>
              <a:tailEnd/>
            </a:ln>
          </p:spPr>
          <p:txBody>
            <a:bodyPr wrap="none" anchor="ctr"/>
            <a:lstStyle/>
            <a:p>
              <a:endParaRPr lang="en-US"/>
            </a:p>
          </p:txBody>
        </p:sp>
        <p:sp>
          <p:nvSpPr>
            <p:cNvPr id="15" name="Line 79"/>
            <p:cNvSpPr>
              <a:spLocks noChangeShapeType="1"/>
            </p:cNvSpPr>
            <p:nvPr/>
          </p:nvSpPr>
          <p:spPr bwMode="auto">
            <a:xfrm flipV="1">
              <a:off x="5019315" y="1981200"/>
              <a:ext cx="142515" cy="176638"/>
            </a:xfrm>
            <a:prstGeom prst="line">
              <a:avLst/>
            </a:prstGeom>
            <a:noFill/>
            <a:ln w="19050">
              <a:solidFill>
                <a:srgbClr val="000000"/>
              </a:solidFill>
              <a:round/>
              <a:headEnd/>
              <a:tailEnd/>
            </a:ln>
          </p:spPr>
          <p:txBody>
            <a:bodyPr wrap="none" anchor="ctr"/>
            <a:lstStyle/>
            <a:p>
              <a:endParaRPr lang="en-US"/>
            </a:p>
          </p:txBody>
        </p:sp>
        <p:sp>
          <p:nvSpPr>
            <p:cNvPr id="16" name="Line 80"/>
            <p:cNvSpPr>
              <a:spLocks noChangeShapeType="1"/>
            </p:cNvSpPr>
            <p:nvPr/>
          </p:nvSpPr>
          <p:spPr bwMode="auto">
            <a:xfrm flipH="1">
              <a:off x="4876800" y="1981200"/>
              <a:ext cx="285030" cy="0"/>
            </a:xfrm>
            <a:prstGeom prst="line">
              <a:avLst/>
            </a:prstGeom>
            <a:noFill/>
            <a:ln w="19050">
              <a:solidFill>
                <a:srgbClr val="000000"/>
              </a:solidFill>
              <a:round/>
              <a:headEnd/>
              <a:tailEnd/>
            </a:ln>
          </p:spPr>
          <p:txBody>
            <a:bodyPr wrap="none" anchor="ctr"/>
            <a:lstStyle/>
            <a:p>
              <a:endParaRPr lang="en-US"/>
            </a:p>
          </p:txBody>
        </p:sp>
      </p:grpSp>
      <p:pic>
        <p:nvPicPr>
          <p:cNvPr id="18"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6185154" y="1828800"/>
            <a:ext cx="901446" cy="533400"/>
          </a:xfrm>
          <a:prstGeom prst="rect">
            <a:avLst/>
          </a:prstGeom>
          <a:noFill/>
        </p:spPr>
      </p:pic>
      <p:pic>
        <p:nvPicPr>
          <p:cNvPr id="20"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2057400" y="1747745"/>
            <a:ext cx="901446" cy="533400"/>
          </a:xfrm>
          <a:prstGeom prst="rect">
            <a:avLst/>
          </a:prstGeom>
          <a:noFill/>
        </p:spPr>
      </p:pic>
      <p:grpSp>
        <p:nvGrpSpPr>
          <p:cNvPr id="7" name="Group 66"/>
          <p:cNvGrpSpPr>
            <a:grpSpLocks/>
          </p:cNvGrpSpPr>
          <p:nvPr/>
        </p:nvGrpSpPr>
        <p:grpSpPr bwMode="auto">
          <a:xfrm flipH="1">
            <a:off x="2819400" y="1914414"/>
            <a:ext cx="422274" cy="242888"/>
            <a:chOff x="5219700" y="1749425"/>
            <a:chExt cx="322263" cy="242888"/>
          </a:xfrm>
        </p:grpSpPr>
        <p:sp>
          <p:nvSpPr>
            <p:cNvPr id="22"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23"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24"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25"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26"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17" name="Group 38"/>
          <p:cNvGrpSpPr/>
          <p:nvPr/>
        </p:nvGrpSpPr>
        <p:grpSpPr>
          <a:xfrm>
            <a:off x="5911456" y="1933519"/>
            <a:ext cx="427415" cy="242888"/>
            <a:chOff x="5549572" y="2119312"/>
            <a:chExt cx="427415" cy="242888"/>
          </a:xfrm>
        </p:grpSpPr>
        <p:sp>
          <p:nvSpPr>
            <p:cNvPr id="34"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35"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36"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37"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38"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pSp>
        <p:nvGrpSpPr>
          <p:cNvPr id="19" name="Group 119"/>
          <p:cNvGrpSpPr/>
          <p:nvPr/>
        </p:nvGrpSpPr>
        <p:grpSpPr>
          <a:xfrm>
            <a:off x="4255654" y="1991560"/>
            <a:ext cx="582386" cy="461665"/>
            <a:chOff x="5197928" y="2901435"/>
            <a:chExt cx="582386" cy="461665"/>
          </a:xfrm>
        </p:grpSpPr>
        <p:sp>
          <p:nvSpPr>
            <p:cNvPr id="41" name="Rectangle 40"/>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2" name="Rectangle 41"/>
            <p:cNvSpPr/>
            <p:nvPr/>
          </p:nvSpPr>
          <p:spPr>
            <a:xfrm>
              <a:off x="5301093" y="2901435"/>
              <a:ext cx="45076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1</a:t>
              </a:r>
              <a:endParaRPr lang="en-US" sz="1600" b="1" dirty="0">
                <a:solidFill>
                  <a:schemeClr val="bg1"/>
                </a:solidFill>
              </a:endParaRPr>
            </a:p>
          </p:txBody>
        </p:sp>
      </p:grpSp>
      <p:grpSp>
        <p:nvGrpSpPr>
          <p:cNvPr id="21" name="Group 119"/>
          <p:cNvGrpSpPr/>
          <p:nvPr/>
        </p:nvGrpSpPr>
        <p:grpSpPr>
          <a:xfrm>
            <a:off x="4285044" y="1983592"/>
            <a:ext cx="582386" cy="461665"/>
            <a:chOff x="5197928" y="2901435"/>
            <a:chExt cx="582386" cy="461665"/>
          </a:xfrm>
        </p:grpSpPr>
        <p:sp>
          <p:nvSpPr>
            <p:cNvPr id="44" name="Rectangle 43"/>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45" name="Rectangle 44"/>
            <p:cNvSpPr/>
            <p:nvPr/>
          </p:nvSpPr>
          <p:spPr>
            <a:xfrm>
              <a:off x="5301093" y="2901435"/>
              <a:ext cx="469374" cy="461665"/>
            </a:xfrm>
            <a:prstGeom prst="rect">
              <a:avLst/>
            </a:prstGeom>
          </p:spPr>
          <p:txBody>
            <a:bodyPr wrap="none">
              <a:spAutoFit/>
            </a:bodyPr>
            <a:lstStyle/>
            <a:p>
              <a:r>
                <a:rPr lang="en-US" sz="2400" b="1" i="1" dirty="0" smtClean="0">
                  <a:solidFill>
                    <a:schemeClr val="bg1"/>
                  </a:solidFill>
                  <a:cs typeface="Times New Roman" pitchFamily="18" charset="0"/>
                </a:rPr>
                <a:t>p</a:t>
              </a:r>
              <a:r>
                <a:rPr lang="en-US" sz="1600" b="1" i="1" dirty="0" smtClean="0">
                  <a:solidFill>
                    <a:schemeClr val="bg1"/>
                  </a:solidFill>
                  <a:cs typeface="Times New Roman" pitchFamily="18" charset="0"/>
                </a:rPr>
                <a:t>2</a:t>
              </a:r>
              <a:endParaRPr lang="en-US" sz="1600" b="1" dirty="0">
                <a:solidFill>
                  <a:schemeClr val="bg1"/>
                </a:solidFill>
              </a:endParaRPr>
            </a:p>
          </p:txBody>
        </p:sp>
      </p:grpSp>
      <p:sp>
        <p:nvSpPr>
          <p:cNvPr id="46" name="TextBox 85"/>
          <p:cNvSpPr txBox="1">
            <a:spLocks noChangeArrowheads="1"/>
          </p:cNvSpPr>
          <p:nvPr/>
        </p:nvSpPr>
        <p:spPr bwMode="auto">
          <a:xfrm>
            <a:off x="4314858" y="1400138"/>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nvGrpSpPr>
          <p:cNvPr id="27" name="Group 105"/>
          <p:cNvGrpSpPr/>
          <p:nvPr/>
        </p:nvGrpSpPr>
        <p:grpSpPr>
          <a:xfrm>
            <a:off x="1654502" y="2726360"/>
            <a:ext cx="1828800" cy="1693240"/>
            <a:chOff x="762000" y="2643317"/>
            <a:chExt cx="1828800" cy="1693240"/>
          </a:xfrm>
        </p:grpSpPr>
        <p:sp>
          <p:nvSpPr>
            <p:cNvPr id="47" name="Oval 46"/>
            <p:cNvSpPr/>
            <p:nvPr/>
          </p:nvSpPr>
          <p:spPr>
            <a:xfrm>
              <a:off x="762000" y="2643317"/>
              <a:ext cx="1828800" cy="1693240"/>
            </a:xfrm>
            <a:prstGeom prst="ellipse">
              <a:avLst/>
            </a:prstGeom>
            <a:gradFill flip="none" rotWithShape="1">
              <a:gsLst>
                <a:gs pos="30000">
                  <a:srgbClr val="660066"/>
                </a:gs>
                <a:gs pos="100000">
                  <a:srgbClr val="FFFFFF"/>
                </a:gs>
              </a:gsLst>
              <a:path path="circle">
                <a:fillToRect l="50000" t="50000" r="50000" b="50000"/>
              </a:path>
              <a:tileRect/>
            </a:gradFill>
            <a:ln>
              <a:solidFill>
                <a:srgbClr val="660066"/>
              </a:solidFill>
            </a:ln>
            <a:effectLst>
              <a:glow>
                <a:schemeClr val="tx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12"/>
            <p:cNvSpPr>
              <a:spLocks noChangeArrowheads="1"/>
            </p:cNvSpPr>
            <p:nvPr/>
          </p:nvSpPr>
          <p:spPr bwMode="auto">
            <a:xfrm>
              <a:off x="1628742" y="3421229"/>
              <a:ext cx="107950" cy="107950"/>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grpSp>
      <p:grpSp>
        <p:nvGrpSpPr>
          <p:cNvPr id="28" name="Group 90"/>
          <p:cNvGrpSpPr/>
          <p:nvPr/>
        </p:nvGrpSpPr>
        <p:grpSpPr>
          <a:xfrm rot="1826273">
            <a:off x="3697147" y="1604442"/>
            <a:ext cx="2340561" cy="1430441"/>
            <a:chOff x="6608226" y="2647754"/>
            <a:chExt cx="2340561" cy="1430441"/>
          </a:xfrm>
        </p:grpSpPr>
        <p:sp>
          <p:nvSpPr>
            <p:cNvPr id="73" name="Oval 8"/>
            <p:cNvSpPr>
              <a:spLocks noChangeArrowheads="1"/>
            </p:cNvSpPr>
            <p:nvPr/>
          </p:nvSpPr>
          <p:spPr bwMode="auto">
            <a:xfrm rot="2820487">
              <a:off x="7896149" y="1993595"/>
              <a:ext cx="398480" cy="1706797"/>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sp>
          <p:nvSpPr>
            <p:cNvPr id="74" name="Oval 9"/>
            <p:cNvSpPr>
              <a:spLocks noChangeArrowheads="1"/>
            </p:cNvSpPr>
            <p:nvPr/>
          </p:nvSpPr>
          <p:spPr bwMode="auto">
            <a:xfrm rot="18772626">
              <a:off x="7666276" y="3379574"/>
              <a:ext cx="123825" cy="4720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5" name="Oval 10"/>
            <p:cNvSpPr>
              <a:spLocks noChangeArrowheads="1"/>
            </p:cNvSpPr>
            <p:nvPr/>
          </p:nvSpPr>
          <p:spPr bwMode="auto">
            <a:xfrm rot="1306275">
              <a:off x="7337009" y="3359057"/>
              <a:ext cx="147431" cy="7191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6" name="Oval 11"/>
            <p:cNvSpPr>
              <a:spLocks noChangeArrowheads="1"/>
            </p:cNvSpPr>
            <p:nvPr/>
          </p:nvSpPr>
          <p:spPr bwMode="auto">
            <a:xfrm rot="2746742">
              <a:off x="7031398" y="3266203"/>
              <a:ext cx="147431" cy="993775"/>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77" name="Oval 12"/>
            <p:cNvSpPr>
              <a:spLocks noChangeArrowheads="1"/>
            </p:cNvSpPr>
            <p:nvPr/>
          </p:nvSpPr>
          <p:spPr bwMode="auto">
            <a:xfrm>
              <a:off x="7426899" y="3388720"/>
              <a:ext cx="107950" cy="87941"/>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sp>
          <p:nvSpPr>
            <p:cNvPr id="86" name="Oval 9"/>
            <p:cNvSpPr>
              <a:spLocks noChangeArrowheads="1"/>
            </p:cNvSpPr>
            <p:nvPr/>
          </p:nvSpPr>
          <p:spPr bwMode="auto">
            <a:xfrm rot="18772626">
              <a:off x="7191985" y="2987015"/>
              <a:ext cx="123825" cy="472038"/>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grpSp>
      <p:sp>
        <p:nvSpPr>
          <p:cNvPr id="95" name="Content Placeholder 2"/>
          <p:cNvSpPr txBox="1">
            <a:spLocks/>
          </p:cNvSpPr>
          <p:nvPr/>
        </p:nvSpPr>
        <p:spPr>
          <a:xfrm>
            <a:off x="4568997" y="4343400"/>
            <a:ext cx="4346403" cy="17399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Adaptive Beam (</a:t>
            </a:r>
            <a:r>
              <a:rPr kumimoji="0" lang="en-US" sz="3200" b="0" i="0" u="none" strike="noStrike" kern="1200" cap="none" spc="0" normalizeH="0" baseline="0" noProof="0" dirty="0" smtClean="0">
                <a:ln>
                  <a:noFill/>
                </a:ln>
                <a:solidFill>
                  <a:srgbClr val="008000"/>
                </a:solidFill>
                <a:effectLst/>
                <a:uLnTx/>
                <a:uFillTx/>
                <a:latin typeface="+mn-lt"/>
                <a:ea typeface="+mn-ea"/>
                <a:cs typeface="+mn-cs"/>
              </a:rPr>
              <a:t>SUBF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lang="en-US" sz="2800"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Higher coverage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Higher SNR</a:t>
            </a:r>
            <a:endParaRPr kumimoji="0" lang="en-US" sz="2800" u="none" strike="noStrike" kern="1200" cap="none" spc="0" normalizeH="0" baseline="0" noProof="0" dirty="0">
              <a:ln>
                <a:noFill/>
              </a:ln>
              <a:effectLst/>
              <a:uLnTx/>
              <a:uFillTx/>
              <a:latin typeface="+mn-lt"/>
              <a:ea typeface="+mn-ea"/>
              <a:cs typeface="+mn-cs"/>
            </a:endParaRPr>
          </a:p>
        </p:txBody>
      </p:sp>
      <p:grpSp>
        <p:nvGrpSpPr>
          <p:cNvPr id="53" name="Group 90"/>
          <p:cNvGrpSpPr/>
          <p:nvPr/>
        </p:nvGrpSpPr>
        <p:grpSpPr>
          <a:xfrm rot="13816626">
            <a:off x="3188538" y="1348815"/>
            <a:ext cx="2340561" cy="1430441"/>
            <a:chOff x="6608226" y="2647754"/>
            <a:chExt cx="2340561" cy="1430441"/>
          </a:xfrm>
        </p:grpSpPr>
        <p:sp>
          <p:nvSpPr>
            <p:cNvPr id="54" name="Oval 8"/>
            <p:cNvSpPr>
              <a:spLocks noChangeArrowheads="1"/>
            </p:cNvSpPr>
            <p:nvPr/>
          </p:nvSpPr>
          <p:spPr bwMode="auto">
            <a:xfrm rot="2820487">
              <a:off x="7896149" y="1993595"/>
              <a:ext cx="398480" cy="1706797"/>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sp>
          <p:nvSpPr>
            <p:cNvPr id="55" name="Oval 9"/>
            <p:cNvSpPr>
              <a:spLocks noChangeArrowheads="1"/>
            </p:cNvSpPr>
            <p:nvPr/>
          </p:nvSpPr>
          <p:spPr bwMode="auto">
            <a:xfrm rot="18772626">
              <a:off x="7666276" y="3379574"/>
              <a:ext cx="123825" cy="4720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56" name="Oval 10"/>
            <p:cNvSpPr>
              <a:spLocks noChangeArrowheads="1"/>
            </p:cNvSpPr>
            <p:nvPr/>
          </p:nvSpPr>
          <p:spPr bwMode="auto">
            <a:xfrm rot="1306275">
              <a:off x="7337009" y="3359057"/>
              <a:ext cx="147431" cy="7191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57" name="Oval 11"/>
            <p:cNvSpPr>
              <a:spLocks noChangeArrowheads="1"/>
            </p:cNvSpPr>
            <p:nvPr/>
          </p:nvSpPr>
          <p:spPr bwMode="auto">
            <a:xfrm rot="2746742">
              <a:off x="7031398" y="3266203"/>
              <a:ext cx="147431" cy="993775"/>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58" name="Oval 12"/>
            <p:cNvSpPr>
              <a:spLocks noChangeArrowheads="1"/>
            </p:cNvSpPr>
            <p:nvPr/>
          </p:nvSpPr>
          <p:spPr bwMode="auto">
            <a:xfrm>
              <a:off x="7426899" y="3388720"/>
              <a:ext cx="107950" cy="87941"/>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sp>
          <p:nvSpPr>
            <p:cNvPr id="59" name="Oval 9"/>
            <p:cNvSpPr>
              <a:spLocks noChangeArrowheads="1"/>
            </p:cNvSpPr>
            <p:nvPr/>
          </p:nvSpPr>
          <p:spPr bwMode="auto">
            <a:xfrm rot="18772626">
              <a:off x="7191985" y="2987015"/>
              <a:ext cx="123825" cy="472038"/>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grpSp>
      <p:grpSp>
        <p:nvGrpSpPr>
          <p:cNvPr id="60" name="Group 90"/>
          <p:cNvGrpSpPr/>
          <p:nvPr/>
        </p:nvGrpSpPr>
        <p:grpSpPr>
          <a:xfrm>
            <a:off x="5181600" y="2895600"/>
            <a:ext cx="2340561" cy="1430441"/>
            <a:chOff x="6608226" y="2647754"/>
            <a:chExt cx="2340561" cy="1430441"/>
          </a:xfrm>
        </p:grpSpPr>
        <p:sp>
          <p:nvSpPr>
            <p:cNvPr id="61" name="Oval 8"/>
            <p:cNvSpPr>
              <a:spLocks noChangeArrowheads="1"/>
            </p:cNvSpPr>
            <p:nvPr/>
          </p:nvSpPr>
          <p:spPr bwMode="auto">
            <a:xfrm rot="2820487">
              <a:off x="7896149" y="1993595"/>
              <a:ext cx="398480" cy="1706797"/>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sp>
          <p:nvSpPr>
            <p:cNvPr id="62" name="Oval 9"/>
            <p:cNvSpPr>
              <a:spLocks noChangeArrowheads="1"/>
            </p:cNvSpPr>
            <p:nvPr/>
          </p:nvSpPr>
          <p:spPr bwMode="auto">
            <a:xfrm rot="18772626">
              <a:off x="7666276" y="3379574"/>
              <a:ext cx="123825" cy="4720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63" name="Oval 10"/>
            <p:cNvSpPr>
              <a:spLocks noChangeArrowheads="1"/>
            </p:cNvSpPr>
            <p:nvPr/>
          </p:nvSpPr>
          <p:spPr bwMode="auto">
            <a:xfrm rot="1306275">
              <a:off x="7337009" y="3359057"/>
              <a:ext cx="147431" cy="719138"/>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64" name="Oval 11"/>
            <p:cNvSpPr>
              <a:spLocks noChangeArrowheads="1"/>
            </p:cNvSpPr>
            <p:nvPr/>
          </p:nvSpPr>
          <p:spPr bwMode="auto">
            <a:xfrm rot="2746742">
              <a:off x="7031398" y="3266203"/>
              <a:ext cx="147431" cy="993775"/>
            </a:xfrm>
            <a:prstGeom prst="ellipse">
              <a:avLst/>
            </a:prstGeom>
            <a:gradFill flip="none" rotWithShape="1">
              <a:gsLst>
                <a:gs pos="30000">
                  <a:srgbClr val="660066"/>
                </a:gs>
                <a:gs pos="100000">
                  <a:srgbClr val="FFFFFF"/>
                </a:gs>
              </a:gsLst>
              <a:path path="circle">
                <a:fillToRect l="100000" b="100000"/>
              </a:path>
              <a:tileRect t="-100000" r="-100000"/>
            </a:gradFill>
            <a:ln w="25400">
              <a:solidFill>
                <a:srgbClr val="660066"/>
              </a:solidFill>
              <a:round/>
              <a:headEnd/>
              <a:tailEnd/>
            </a:ln>
          </p:spPr>
          <p:txBody>
            <a:bodyPr>
              <a:prstTxWarp prst="textNoShape">
                <a:avLst/>
              </a:prstTxWarp>
            </a:bodyPr>
            <a:lstStyle/>
            <a:p>
              <a:endParaRPr lang="en-US"/>
            </a:p>
          </p:txBody>
        </p:sp>
        <p:sp>
          <p:nvSpPr>
            <p:cNvPr id="65" name="Oval 12"/>
            <p:cNvSpPr>
              <a:spLocks noChangeArrowheads="1"/>
            </p:cNvSpPr>
            <p:nvPr/>
          </p:nvSpPr>
          <p:spPr bwMode="auto">
            <a:xfrm>
              <a:off x="7426899" y="3388720"/>
              <a:ext cx="107950" cy="87941"/>
            </a:xfrm>
            <a:prstGeom prst="ellipse">
              <a:avLst/>
            </a:prstGeom>
            <a:solidFill>
              <a:srgbClr val="FFFF00"/>
            </a:solidFill>
            <a:ln w="12700">
              <a:solidFill>
                <a:srgbClr val="FFFF00"/>
              </a:solidFill>
              <a:round/>
              <a:headEnd/>
              <a:tailEnd/>
            </a:ln>
          </p:spPr>
          <p:txBody>
            <a:bodyPr>
              <a:prstTxWarp prst="textNoShape">
                <a:avLst/>
              </a:prstTxWarp>
            </a:bodyPr>
            <a:lstStyle/>
            <a:p>
              <a:endParaRPr lang="en-US"/>
            </a:p>
          </p:txBody>
        </p:sp>
        <p:sp>
          <p:nvSpPr>
            <p:cNvPr id="66" name="Oval 9"/>
            <p:cNvSpPr>
              <a:spLocks noChangeArrowheads="1"/>
            </p:cNvSpPr>
            <p:nvPr/>
          </p:nvSpPr>
          <p:spPr bwMode="auto">
            <a:xfrm rot="18772626">
              <a:off x="7191985" y="2987015"/>
              <a:ext cx="123825" cy="472038"/>
            </a:xfrm>
            <a:prstGeom prst="ellipse">
              <a:avLst/>
            </a:prstGeom>
            <a:gradFill flip="none" rotWithShape="1">
              <a:gsLst>
                <a:gs pos="30000">
                  <a:srgbClr val="660066"/>
                </a:gs>
                <a:gs pos="100000">
                  <a:srgbClr val="FFFFFF"/>
                </a:gs>
              </a:gsLst>
              <a:path path="circle">
                <a:fillToRect l="100000" t="100000"/>
              </a:path>
              <a:tileRect r="-100000" b="-100000"/>
            </a:gradFill>
            <a:ln w="25400">
              <a:solidFill>
                <a:srgbClr val="660066"/>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500"/>
                                  </p:stCondLst>
                                  <p:childTnLst>
                                    <p:animMotion origin="layout" path="M 0.00052 -0.00069 L -0.28879 -0.00185 " pathEditMode="relative" rAng="0" ptsTypes="AA">
                                      <p:cBhvr>
                                        <p:cTn id="9" dur="1000" fill="hold"/>
                                        <p:tgtEl>
                                          <p:spTgt spid="19"/>
                                        </p:tgtEl>
                                        <p:attrNameLst>
                                          <p:attrName>ppt_x</p:attrName>
                                          <p:attrName>ppt_y</p:attrName>
                                        </p:attrNameLst>
                                      </p:cBhvr>
                                      <p:rCtr x="-145" y="-1"/>
                                    </p:animMotion>
                                  </p:childTnLst>
                                </p:cTn>
                              </p:par>
                              <p:par>
                                <p:cTn id="10" presetID="10"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53"/>
                                        </p:tgtEl>
                                        <p:attrNameLst>
                                          <p:attrName>style.visibility</p:attrName>
                                        </p:attrNameLst>
                                      </p:cBhvr>
                                      <p:to>
                                        <p:strVal val="hidden"/>
                                      </p:to>
                                    </p:set>
                                  </p:childTnLst>
                                </p:cTn>
                              </p:par>
                              <p:par>
                                <p:cTn id="16" presetID="1" presetClass="entr" presetSubtype="0" fill="hold" nodeType="withEffect">
                                  <p:stCondLst>
                                    <p:cond delay="100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3000"/>
                            </p:stCondLst>
                            <p:childTnLst>
                              <p:par>
                                <p:cTn id="19" presetID="63" presetClass="path" presetSubtype="0" accel="50000" decel="50000" fill="hold" nodeType="afterEffect">
                                  <p:stCondLst>
                                    <p:cond delay="500"/>
                                  </p:stCondLst>
                                  <p:childTnLst>
                                    <p:animMotion origin="layout" path="M -0.00034 0.0007 L 0.29122 0.0007 " pathEditMode="relative" rAng="0" ptsTypes="AA">
                                      <p:cBhvr>
                                        <p:cTn id="20" dur="1000" fill="hold"/>
                                        <p:tgtEl>
                                          <p:spTgt spid="21"/>
                                        </p:tgtEl>
                                        <p:attrNameLst>
                                          <p:attrName>ppt_x</p:attrName>
                                          <p:attrName>ppt_y</p:attrName>
                                        </p:attrNameLst>
                                      </p:cBhvr>
                                      <p:rCtr x="146" y="0"/>
                                    </p:animMotion>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par>
                          <p:cTn id="24" fill="hold">
                            <p:stCondLst>
                              <p:cond delay="5000"/>
                            </p:stCondLst>
                            <p:childTnLst>
                              <p:par>
                                <p:cTn id="25" presetID="1" presetClass="exit" presetSubtype="0" fill="hold" nodeType="after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par>
                          <p:cTn id="27" fill="hold">
                            <p:stCondLst>
                              <p:cond delay="5000"/>
                            </p:stCondLst>
                            <p:childTnLst>
                              <p:par>
                                <p:cTn id="28" presetID="1"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53"/>
          <p:cNvGrpSpPr/>
          <p:nvPr/>
        </p:nvGrpSpPr>
        <p:grpSpPr>
          <a:xfrm rot="5400000">
            <a:off x="2233789" y="1595260"/>
            <a:ext cx="2942871" cy="2343151"/>
            <a:chOff x="4830658" y="1552759"/>
            <a:chExt cx="2942871" cy="2343151"/>
          </a:xfrm>
        </p:grpSpPr>
        <p:sp>
          <p:nvSpPr>
            <p:cNvPr id="54" name="Heart 53"/>
            <p:cNvSpPr/>
            <p:nvPr/>
          </p:nvSpPr>
          <p:spPr>
            <a:xfrm rot="2156577">
              <a:off x="6730857" y="1810258"/>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rot="2249839">
              <a:off x="7330881" y="1552759"/>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Heart 57"/>
            <p:cNvSpPr/>
            <p:nvPr/>
          </p:nvSpPr>
          <p:spPr>
            <a:xfrm rot="19353000">
              <a:off x="5503309" y="1843225"/>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rot="19365662">
              <a:off x="4989630" y="1651110"/>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rot="2477158" flipH="1">
              <a:off x="7008072" y="2400107"/>
              <a:ext cx="191893" cy="1240015"/>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Heart 60"/>
            <p:cNvSpPr/>
            <p:nvPr/>
          </p:nvSpPr>
          <p:spPr>
            <a:xfrm rot="2612259">
              <a:off x="6699719" y="2766088"/>
              <a:ext cx="196494" cy="1080341"/>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rot="2918976" flipH="1">
              <a:off x="7170919" y="2770910"/>
              <a:ext cx="164988" cy="60397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Heart 72"/>
            <p:cNvSpPr/>
            <p:nvPr/>
          </p:nvSpPr>
          <p:spPr>
            <a:xfrm rot="3085144">
              <a:off x="6786244" y="2900182"/>
              <a:ext cx="158384" cy="954356"/>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3925567" flipH="1">
              <a:off x="7232317" y="3017427"/>
              <a:ext cx="89219" cy="603973"/>
            </a:xfrm>
            <a:prstGeom prst="ellipse">
              <a:avLst/>
            </a:prstGeom>
            <a:solidFill>
              <a:srgbClr val="660066"/>
            </a:solidFill>
            <a:ln>
              <a:solidFill>
                <a:srgbClr val="660066"/>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Heart 81"/>
            <p:cNvSpPr/>
            <p:nvPr/>
          </p:nvSpPr>
          <p:spPr>
            <a:xfrm rot="3919512">
              <a:off x="6796642" y="3018554"/>
              <a:ext cx="138967" cy="954356"/>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Heart 83"/>
            <p:cNvSpPr/>
            <p:nvPr/>
          </p:nvSpPr>
          <p:spPr>
            <a:xfrm rot="18338151">
              <a:off x="5799187" y="2789681"/>
              <a:ext cx="221668" cy="1192789"/>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rot="18489517">
              <a:off x="5336624" y="2528220"/>
              <a:ext cx="251617"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Heart 86"/>
            <p:cNvSpPr/>
            <p:nvPr/>
          </p:nvSpPr>
          <p:spPr>
            <a:xfrm rot="17188359">
              <a:off x="5766222" y="2935982"/>
              <a:ext cx="142278"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rot="17310724">
              <a:off x="5300010" y="2849117"/>
              <a:ext cx="16107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09600" y="152400"/>
            <a:ext cx="7924800" cy="1143000"/>
          </a:xfrm>
        </p:spPr>
        <p:txBody>
          <a:bodyPr>
            <a:normAutofit fontScale="90000"/>
          </a:bodyPr>
          <a:lstStyle/>
          <a:p>
            <a:r>
              <a:rPr lang="en-US" dirty="0" smtClean="0"/>
              <a:t>Multi-User </a:t>
            </a:r>
            <a:r>
              <a:rPr lang="en-US" dirty="0" err="1" smtClean="0"/>
              <a:t>Beamforming</a:t>
            </a:r>
            <a:r>
              <a:rPr lang="en-US" dirty="0" smtClean="0"/>
              <a:t>: Throughput Increase    </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108" name="Rectangle 107"/>
          <p:cNvSpPr/>
          <p:nvPr/>
        </p:nvSpPr>
        <p:spPr>
          <a:xfrm rot="5400000">
            <a:off x="2453199" y="2684420"/>
            <a:ext cx="1143000" cy="153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3"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4319705" y="1981219"/>
            <a:ext cx="901446" cy="533400"/>
          </a:xfrm>
          <a:prstGeom prst="rect">
            <a:avLst/>
          </a:prstGeom>
          <a:noFill/>
        </p:spPr>
      </p:pic>
      <p:pic>
        <p:nvPicPr>
          <p:cNvPr id="114"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4319705" y="3048019"/>
            <a:ext cx="901446" cy="533400"/>
          </a:xfrm>
          <a:prstGeom prst="rect">
            <a:avLst/>
          </a:prstGeom>
          <a:noFill/>
        </p:spPr>
      </p:pic>
      <p:grpSp>
        <p:nvGrpSpPr>
          <p:cNvPr id="6" name="Group 66"/>
          <p:cNvGrpSpPr>
            <a:grpSpLocks/>
          </p:cNvGrpSpPr>
          <p:nvPr/>
        </p:nvGrpSpPr>
        <p:grpSpPr bwMode="auto">
          <a:xfrm flipH="1">
            <a:off x="3100505" y="2294233"/>
            <a:ext cx="422274" cy="242888"/>
            <a:chOff x="5219700" y="1749425"/>
            <a:chExt cx="322263" cy="242888"/>
          </a:xfrm>
        </p:grpSpPr>
        <p:sp>
          <p:nvSpPr>
            <p:cNvPr id="116"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117"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118"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119"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120"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7" name="Group 120"/>
          <p:cNvGrpSpPr/>
          <p:nvPr/>
        </p:nvGrpSpPr>
        <p:grpSpPr>
          <a:xfrm>
            <a:off x="4029176" y="1981200"/>
            <a:ext cx="427415" cy="242888"/>
            <a:chOff x="5549572" y="2119312"/>
            <a:chExt cx="427415" cy="242888"/>
          </a:xfrm>
        </p:grpSpPr>
        <p:sp>
          <p:nvSpPr>
            <p:cNvPr id="122"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123"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124"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125"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126"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pSp>
        <p:nvGrpSpPr>
          <p:cNvPr id="8" name="Group 119"/>
          <p:cNvGrpSpPr/>
          <p:nvPr/>
        </p:nvGrpSpPr>
        <p:grpSpPr>
          <a:xfrm>
            <a:off x="2590800" y="2357735"/>
            <a:ext cx="582386" cy="461665"/>
            <a:chOff x="5197928" y="2901435"/>
            <a:chExt cx="582386" cy="461665"/>
          </a:xfrm>
        </p:grpSpPr>
        <p:sp>
          <p:nvSpPr>
            <p:cNvPr id="128" name="Rectangle 127"/>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29" name="Rectangle 128"/>
            <p:cNvSpPr/>
            <p:nvPr/>
          </p:nvSpPr>
          <p:spPr>
            <a:xfrm>
              <a:off x="5301093" y="2901435"/>
              <a:ext cx="425342" cy="461665"/>
            </a:xfrm>
            <a:prstGeom prst="rect">
              <a:avLst/>
            </a:prstGeom>
          </p:spPr>
          <p:txBody>
            <a:bodyPr wrap="none">
              <a:spAutoFit/>
            </a:bodyPr>
            <a:lstStyle/>
            <a:p>
              <a:r>
                <a:rPr lang="en-US" sz="2400" b="1" i="1" dirty="0" smtClean="0">
                  <a:solidFill>
                    <a:schemeClr val="bg1"/>
                  </a:solidFill>
                  <a:cs typeface="Times New Roman" pitchFamily="18" charset="0"/>
                </a:rPr>
                <a:t>s</a:t>
              </a:r>
              <a:r>
                <a:rPr lang="en-US" sz="1600" b="1" i="1" dirty="0" smtClean="0">
                  <a:solidFill>
                    <a:schemeClr val="bg1"/>
                  </a:solidFill>
                  <a:cs typeface="Times New Roman" pitchFamily="18" charset="0"/>
                </a:rPr>
                <a:t>1</a:t>
              </a:r>
              <a:endParaRPr lang="en-US" sz="1600" b="1" dirty="0">
                <a:solidFill>
                  <a:schemeClr val="bg1"/>
                </a:solidFill>
              </a:endParaRPr>
            </a:p>
          </p:txBody>
        </p:sp>
      </p:grpSp>
      <p:grpSp>
        <p:nvGrpSpPr>
          <p:cNvPr id="9" name="Group 119"/>
          <p:cNvGrpSpPr/>
          <p:nvPr/>
        </p:nvGrpSpPr>
        <p:grpSpPr>
          <a:xfrm>
            <a:off x="2590800" y="2619998"/>
            <a:ext cx="582386" cy="461665"/>
            <a:chOff x="5197928" y="2901435"/>
            <a:chExt cx="582386" cy="461665"/>
          </a:xfrm>
        </p:grpSpPr>
        <p:sp>
          <p:nvSpPr>
            <p:cNvPr id="131" name="Rectangle 130"/>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32" name="Rectangle 131"/>
            <p:cNvSpPr/>
            <p:nvPr/>
          </p:nvSpPr>
          <p:spPr>
            <a:xfrm>
              <a:off x="5301093" y="2901435"/>
              <a:ext cx="425342" cy="461665"/>
            </a:xfrm>
            <a:prstGeom prst="rect">
              <a:avLst/>
            </a:prstGeom>
          </p:spPr>
          <p:txBody>
            <a:bodyPr wrap="none">
              <a:spAutoFit/>
            </a:bodyPr>
            <a:lstStyle/>
            <a:p>
              <a:r>
                <a:rPr lang="en-US" sz="2400" b="1" i="1" dirty="0" smtClean="0">
                  <a:solidFill>
                    <a:schemeClr val="bg1"/>
                  </a:solidFill>
                  <a:cs typeface="Times New Roman" pitchFamily="18" charset="0"/>
                </a:rPr>
                <a:t>s</a:t>
              </a:r>
              <a:r>
                <a:rPr lang="en-US" sz="1600" b="1" i="1" dirty="0" smtClean="0">
                  <a:solidFill>
                    <a:schemeClr val="bg1"/>
                  </a:solidFill>
                  <a:cs typeface="Times New Roman" pitchFamily="18" charset="0"/>
                </a:rPr>
                <a:t>2</a:t>
              </a:r>
              <a:endParaRPr lang="en-US" sz="1600" b="1" dirty="0">
                <a:solidFill>
                  <a:schemeClr val="bg1"/>
                </a:solidFill>
              </a:endParaRPr>
            </a:p>
          </p:txBody>
        </p:sp>
      </p:grpSp>
      <p:sp>
        <p:nvSpPr>
          <p:cNvPr id="133" name="TextBox 85"/>
          <p:cNvSpPr txBox="1">
            <a:spLocks noChangeArrowheads="1"/>
          </p:cNvSpPr>
          <p:nvPr/>
        </p:nvSpPr>
        <p:spPr bwMode="auto">
          <a:xfrm>
            <a:off x="2209800" y="1905000"/>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nvGrpSpPr>
          <p:cNvPr id="10" name="Group 66"/>
          <p:cNvGrpSpPr>
            <a:grpSpLocks/>
          </p:cNvGrpSpPr>
          <p:nvPr/>
        </p:nvGrpSpPr>
        <p:grpSpPr bwMode="auto">
          <a:xfrm flipH="1">
            <a:off x="3100505" y="2799095"/>
            <a:ext cx="422274" cy="242888"/>
            <a:chOff x="5219700" y="1749425"/>
            <a:chExt cx="322263" cy="242888"/>
          </a:xfrm>
        </p:grpSpPr>
        <p:sp>
          <p:nvSpPr>
            <p:cNvPr id="139"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140"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141"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142"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143"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11" name="Group 143"/>
          <p:cNvGrpSpPr/>
          <p:nvPr/>
        </p:nvGrpSpPr>
        <p:grpSpPr>
          <a:xfrm>
            <a:off x="4029176" y="3028876"/>
            <a:ext cx="427415" cy="242888"/>
            <a:chOff x="5549572" y="2119312"/>
            <a:chExt cx="427415" cy="242888"/>
          </a:xfrm>
        </p:grpSpPr>
        <p:sp>
          <p:nvSpPr>
            <p:cNvPr id="145"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146"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147"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148"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149"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sp>
        <p:nvSpPr>
          <p:cNvPr id="155" name="Content Placeholder 2"/>
          <p:cNvSpPr>
            <a:spLocks noGrp="1"/>
          </p:cNvSpPr>
          <p:nvPr>
            <p:ph idx="1"/>
          </p:nvPr>
        </p:nvSpPr>
        <p:spPr>
          <a:xfrm>
            <a:off x="381000" y="4279844"/>
            <a:ext cx="8534400" cy="901756"/>
          </a:xfrm>
        </p:spPr>
        <p:txBody>
          <a:bodyPr>
            <a:normAutofit fontScale="77500" lnSpcReduction="20000"/>
          </a:bodyPr>
          <a:lstStyle/>
          <a:p>
            <a:pPr lvl="0"/>
            <a:r>
              <a:rPr lang="en-US" dirty="0" smtClean="0"/>
              <a:t>MUBF sends </a:t>
            </a:r>
            <a:r>
              <a:rPr lang="en-US" smtClean="0"/>
              <a:t>the </a:t>
            </a:r>
            <a:r>
              <a:rPr lang="en-US" smtClean="0"/>
              <a:t>contents </a:t>
            </a:r>
            <a:r>
              <a:rPr lang="en-US" dirty="0" smtClean="0"/>
              <a:t>to both receivers at the </a:t>
            </a:r>
            <a:r>
              <a:rPr lang="en-US" dirty="0" smtClean="0">
                <a:solidFill>
                  <a:srgbClr val="008000"/>
                </a:solidFill>
              </a:rPr>
              <a:t>same time</a:t>
            </a:r>
          </a:p>
          <a:p>
            <a:pPr lvl="0"/>
            <a:r>
              <a:rPr lang="en-US" dirty="0" smtClean="0"/>
              <a:t>Each user’s data stream is </a:t>
            </a:r>
            <a:r>
              <a:rPr lang="en-US" dirty="0" smtClean="0">
                <a:solidFill>
                  <a:srgbClr val="008000"/>
                </a:solidFill>
              </a:rPr>
              <a:t>weighted</a:t>
            </a:r>
            <a:r>
              <a:rPr lang="en-US" dirty="0" smtClean="0"/>
              <a:t> at the transmitter</a:t>
            </a:r>
          </a:p>
        </p:txBody>
      </p:sp>
      <p:graphicFrame>
        <p:nvGraphicFramePr>
          <p:cNvPr id="26636" name="Object 12"/>
          <p:cNvGraphicFramePr>
            <a:graphicFrameLocks noChangeAspect="1"/>
          </p:cNvGraphicFramePr>
          <p:nvPr/>
        </p:nvGraphicFramePr>
        <p:xfrm>
          <a:off x="152400" y="2209800"/>
          <a:ext cx="838201" cy="904469"/>
        </p:xfrm>
        <a:graphic>
          <a:graphicData uri="http://schemas.openxmlformats.org/presentationml/2006/ole">
            <p:oleObj spid="_x0000_s109570" name="Equation" r:id="rId5" imgW="317500" imgH="406400" progId="Equation.3">
              <p:embed/>
            </p:oleObj>
          </a:graphicData>
        </a:graphic>
      </p:graphicFrame>
      <p:sp>
        <p:nvSpPr>
          <p:cNvPr id="71" name="TextBox 70"/>
          <p:cNvSpPr txBox="1"/>
          <p:nvPr/>
        </p:nvSpPr>
        <p:spPr bwMode="auto">
          <a:xfrm>
            <a:off x="914400" y="2057400"/>
            <a:ext cx="457200" cy="1145185"/>
          </a:xfrm>
          <a:prstGeom prst="rect">
            <a:avLst/>
          </a:prstGeom>
          <a:noFill/>
          <a:ln w="9525">
            <a:no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wrap="square" lIns="90488" tIns="137160" rIns="90488" bIns="44450" rtlCol="0">
            <a:spAutoFit/>
          </a:bodyPr>
          <a:lstStyle/>
          <a:p>
            <a:pPr algn="ctr">
              <a:spcBef>
                <a:spcPct val="50000"/>
              </a:spcBef>
            </a:pPr>
            <a:r>
              <a:rPr lang="en-US" sz="2500" dirty="0" smtClean="0">
                <a:latin typeface="Comic Sans MS" pitchFamily="66" charset="0"/>
                <a:cs typeface="Arial" pitchFamily="-112" charset="0"/>
              </a:rPr>
              <a:t>+</a:t>
            </a:r>
          </a:p>
          <a:p>
            <a:pPr algn="ctr">
              <a:spcBef>
                <a:spcPct val="50000"/>
              </a:spcBef>
            </a:pPr>
            <a:r>
              <a:rPr lang="en-US" sz="2500" dirty="0" smtClean="0">
                <a:latin typeface="Comic Sans MS" pitchFamily="66" charset="0"/>
                <a:cs typeface="Arial" pitchFamily="-112" charset="0"/>
              </a:rPr>
              <a:t>+</a:t>
            </a:r>
          </a:p>
        </p:txBody>
      </p:sp>
      <p:graphicFrame>
        <p:nvGraphicFramePr>
          <p:cNvPr id="26637" name="Object 13"/>
          <p:cNvGraphicFramePr>
            <a:graphicFrameLocks noChangeAspect="1"/>
          </p:cNvGraphicFramePr>
          <p:nvPr/>
        </p:nvGraphicFramePr>
        <p:xfrm>
          <a:off x="1382403" y="2229067"/>
          <a:ext cx="939800" cy="904875"/>
        </p:xfrm>
        <a:graphic>
          <a:graphicData uri="http://schemas.openxmlformats.org/presentationml/2006/ole">
            <p:oleObj spid="_x0000_s109571" name="Equation" r:id="rId6" imgW="355600" imgH="406400" progId="Equation.3">
              <p:embed/>
            </p:oleObj>
          </a:graphicData>
        </a:graphic>
      </p:graphicFrame>
      <p:graphicFrame>
        <p:nvGraphicFramePr>
          <p:cNvPr id="26638" name="Object 14"/>
          <p:cNvGraphicFramePr>
            <a:graphicFrameLocks noChangeAspect="1"/>
          </p:cNvGraphicFramePr>
          <p:nvPr/>
        </p:nvGraphicFramePr>
        <p:xfrm>
          <a:off x="5106988" y="2057400"/>
          <a:ext cx="3960812" cy="352425"/>
        </p:xfrm>
        <a:graphic>
          <a:graphicData uri="http://schemas.openxmlformats.org/presentationml/2006/ole">
            <p:oleObj spid="_x0000_s109572" name="Equation" r:id="rId7" imgW="1689100" imgH="177800" progId="Equation.3">
              <p:embed/>
            </p:oleObj>
          </a:graphicData>
        </a:graphic>
      </p:graphicFrame>
      <p:sp>
        <p:nvSpPr>
          <p:cNvPr id="74" name="TextBox 73"/>
          <p:cNvSpPr txBox="1"/>
          <p:nvPr/>
        </p:nvSpPr>
        <p:spPr>
          <a:xfrm>
            <a:off x="5634037" y="1447800"/>
            <a:ext cx="1676400" cy="369332"/>
          </a:xfrm>
          <a:prstGeom prst="rect">
            <a:avLst/>
          </a:prstGeom>
          <a:noFill/>
        </p:spPr>
        <p:txBody>
          <a:bodyPr wrap="square" rtlCol="0">
            <a:spAutoFit/>
          </a:bodyPr>
          <a:lstStyle/>
          <a:p>
            <a:r>
              <a:rPr lang="en-US" dirty="0" smtClean="0"/>
              <a:t>desired signal</a:t>
            </a:r>
            <a:endParaRPr lang="en-US" dirty="0"/>
          </a:p>
        </p:txBody>
      </p:sp>
      <p:sp>
        <p:nvSpPr>
          <p:cNvPr id="75" name="TextBox 74"/>
          <p:cNvSpPr txBox="1"/>
          <p:nvPr/>
        </p:nvSpPr>
        <p:spPr>
          <a:xfrm>
            <a:off x="6548437" y="2590800"/>
            <a:ext cx="2362200" cy="369332"/>
          </a:xfrm>
          <a:prstGeom prst="rect">
            <a:avLst/>
          </a:prstGeom>
          <a:noFill/>
        </p:spPr>
        <p:txBody>
          <a:bodyPr wrap="square" rtlCol="0">
            <a:spAutoFit/>
          </a:bodyPr>
          <a:lstStyle/>
          <a:p>
            <a:r>
              <a:rPr lang="en-US" dirty="0" smtClean="0"/>
              <a:t>inter-user interference</a:t>
            </a:r>
            <a:endParaRPr lang="en-US" dirty="0"/>
          </a:p>
        </p:txBody>
      </p:sp>
      <p:cxnSp>
        <p:nvCxnSpPr>
          <p:cNvPr id="86" name="Straight Arrow Connector 85"/>
          <p:cNvCxnSpPr/>
          <p:nvPr/>
        </p:nvCxnSpPr>
        <p:spPr>
          <a:xfrm rot="5400000" flipH="1" flipV="1">
            <a:off x="7484503" y="2502739"/>
            <a:ext cx="261469"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rot="5400000">
            <a:off x="6210867" y="1941993"/>
            <a:ext cx="286303"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4" name="Content Placeholder 2"/>
          <p:cNvSpPr txBox="1">
            <a:spLocks/>
          </p:cNvSpPr>
          <p:nvPr/>
        </p:nvSpPr>
        <p:spPr>
          <a:xfrm>
            <a:off x="381000" y="5010076"/>
            <a:ext cx="8534400" cy="914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Appropriate weights can </a:t>
            </a:r>
            <a:r>
              <a:rPr kumimoji="0" lang="en-US" sz="2500" b="0" i="0" u="none" strike="noStrike" kern="1200" cap="none" spc="0" normalizeH="0" baseline="0" noProof="0" dirty="0" smtClean="0">
                <a:ln>
                  <a:noFill/>
                </a:ln>
                <a:solidFill>
                  <a:srgbClr val="008000"/>
                </a:solidFill>
                <a:effectLst/>
                <a:uLnTx/>
                <a:uFillTx/>
                <a:latin typeface="+mn-lt"/>
                <a:ea typeface="+mn-ea"/>
                <a:cs typeface="+mn-cs"/>
              </a:rPr>
              <a:t>reduce</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500" b="0" i="0" u="none" strike="noStrike" kern="1200" cap="none" spc="0" normalizeH="0" baseline="0" noProof="0" dirty="0" smtClean="0">
                <a:ln>
                  <a:noFill/>
                </a:ln>
                <a:solidFill>
                  <a:srgbClr val="008000"/>
                </a:solidFill>
                <a:effectLst/>
                <a:uLnTx/>
                <a:uFillTx/>
                <a:latin typeface="+mn-lt"/>
                <a:ea typeface="+mn-ea"/>
                <a:cs typeface="+mn-cs"/>
              </a:rPr>
              <a:t>eliminate </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 amount of </a:t>
            </a:r>
            <a:r>
              <a:rPr kumimoji="0" lang="en-US" sz="2500" b="0" i="0" u="none" strike="noStrike" kern="1200" cap="none" spc="0" normalizeH="0" baseline="0" noProof="0" dirty="0" smtClean="0">
                <a:ln>
                  <a:noFill/>
                </a:ln>
                <a:solidFill>
                  <a:srgbClr val="008000"/>
                </a:solidFill>
                <a:effectLst/>
                <a:uLnTx/>
                <a:uFillTx/>
                <a:latin typeface="+mn-lt"/>
                <a:ea typeface="+mn-ea"/>
                <a:cs typeface="+mn-cs"/>
              </a:rPr>
              <a:t>inter-user interference</a:t>
            </a:r>
          </a:p>
        </p:txBody>
      </p:sp>
      <p:graphicFrame>
        <p:nvGraphicFramePr>
          <p:cNvPr id="109575" name="Object 7"/>
          <p:cNvGraphicFramePr>
            <a:graphicFrameLocks noChangeAspect="1"/>
          </p:cNvGraphicFramePr>
          <p:nvPr/>
        </p:nvGraphicFramePr>
        <p:xfrm>
          <a:off x="152400" y="1814512"/>
          <a:ext cx="503237" cy="395288"/>
        </p:xfrm>
        <a:graphic>
          <a:graphicData uri="http://schemas.openxmlformats.org/presentationml/2006/ole">
            <p:oleObj spid="_x0000_s109575" name="Equation" r:id="rId8" imgW="190500" imgH="177800" progId="Equation.3">
              <p:embed/>
            </p:oleObj>
          </a:graphicData>
        </a:graphic>
      </p:graphicFrame>
      <p:graphicFrame>
        <p:nvGraphicFramePr>
          <p:cNvPr id="109576" name="Object 8"/>
          <p:cNvGraphicFramePr>
            <a:graphicFrameLocks noChangeAspect="1"/>
          </p:cNvGraphicFramePr>
          <p:nvPr/>
        </p:nvGraphicFramePr>
        <p:xfrm>
          <a:off x="1366755" y="1828800"/>
          <a:ext cx="503238" cy="395288"/>
        </p:xfrm>
        <a:graphic>
          <a:graphicData uri="http://schemas.openxmlformats.org/presentationml/2006/ole">
            <p:oleObj spid="_x0000_s109576" name="Equation" r:id="rId9" imgW="190500" imgH="177800" progId="Equation.3">
              <p:embed/>
            </p:oleObj>
          </a:graphicData>
        </a:graphic>
      </p:graphicFrame>
      <p:sp>
        <p:nvSpPr>
          <p:cNvPr id="69" name="Rectangle 68"/>
          <p:cNvSpPr/>
          <p:nvPr/>
        </p:nvSpPr>
        <p:spPr>
          <a:xfrm>
            <a:off x="152400" y="2243193"/>
            <a:ext cx="503237" cy="1028571"/>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416034" y="2248029"/>
            <a:ext cx="503237" cy="1028571"/>
          </a:xfrm>
          <a:prstGeom prst="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Arrow Connector 75"/>
          <p:cNvCxnSpPr>
            <a:endCxn id="123" idx="0"/>
          </p:cNvCxnSpPr>
          <p:nvPr/>
        </p:nvCxnSpPr>
        <p:spPr>
          <a:xfrm flipV="1">
            <a:off x="3381328" y="2224088"/>
            <a:ext cx="789299" cy="366712"/>
          </a:xfrm>
          <a:prstGeom prst="straightConnector1">
            <a:avLst/>
          </a:prstGeom>
          <a:ln w="38100">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40" idx="0"/>
          </p:cNvCxnSpPr>
          <p:nvPr/>
        </p:nvCxnSpPr>
        <p:spPr>
          <a:xfrm rot="5400000" flipH="1" flipV="1">
            <a:off x="3445801" y="2312016"/>
            <a:ext cx="665494" cy="794440"/>
          </a:xfrm>
          <a:prstGeom prst="straightConnector1">
            <a:avLst/>
          </a:prstGeom>
          <a:ln w="38100">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aphicFrame>
        <p:nvGraphicFramePr>
          <p:cNvPr id="109577" name="Object 9"/>
          <p:cNvGraphicFramePr>
            <a:graphicFrameLocks noChangeAspect="1"/>
          </p:cNvGraphicFramePr>
          <p:nvPr/>
        </p:nvGraphicFramePr>
        <p:xfrm>
          <a:off x="3556000" y="2436813"/>
          <a:ext cx="436563" cy="395287"/>
        </p:xfrm>
        <a:graphic>
          <a:graphicData uri="http://schemas.openxmlformats.org/presentationml/2006/ole">
            <p:oleObj spid="_x0000_s109577" name="Equation" r:id="rId10" imgW="165100" imgH="177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5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5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5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000"/>
                                        <p:tgtEl>
                                          <p:spTgt spid="3"/>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childTnLst>
                                </p:cTn>
                              </p:par>
                              <p:par>
                                <p:cTn id="60" presetID="63" presetClass="path" presetSubtype="0" accel="50000" decel="50000" fill="hold" nodeType="withEffect">
                                  <p:stCondLst>
                                    <p:cond delay="500"/>
                                  </p:stCondLst>
                                  <p:childTnLst>
                                    <p:animMotion origin="layout" path="M -2.65763E-7 3.01712E-6 L 0.26246 0.09555 " pathEditMode="relative" rAng="0" ptsTypes="AA">
                                      <p:cBhvr>
                                        <p:cTn id="61" dur="3000" fill="hold"/>
                                        <p:tgtEl>
                                          <p:spTgt spid="9"/>
                                        </p:tgtEl>
                                        <p:attrNameLst>
                                          <p:attrName>ppt_x</p:attrName>
                                          <p:attrName>ppt_y</p:attrName>
                                        </p:attrNameLst>
                                      </p:cBhvr>
                                      <p:rCtr x="131" y="48"/>
                                    </p:animMotion>
                                  </p:childTnLst>
                                </p:cTn>
                              </p:par>
                              <p:par>
                                <p:cTn id="62" presetID="63" presetClass="path" presetSubtype="0" accel="50000" decel="50000" fill="hold" nodeType="withEffect">
                                  <p:stCondLst>
                                    <p:cond delay="500"/>
                                  </p:stCondLst>
                                  <p:childTnLst>
                                    <p:animMotion origin="layout" path="M 4.32489E-6 0.01157 L 0.26258 -0.09414 " pathEditMode="relative" rAng="0" ptsTypes="AA">
                                      <p:cBhvr>
                                        <p:cTn id="63" dur="3000" fill="hold"/>
                                        <p:tgtEl>
                                          <p:spTgt spid="8"/>
                                        </p:tgtEl>
                                        <p:attrNameLst>
                                          <p:attrName>ppt_x</p:attrName>
                                          <p:attrName>ppt_y</p:attrName>
                                        </p:attrNameLst>
                                      </p:cBhvr>
                                      <p:rCtr x="131"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uiExpand="1" build="p"/>
      <p:bldP spid="71" grpId="0"/>
      <p:bldP spid="74" grpId="0"/>
      <p:bldP spid="75" grpId="0"/>
      <p:bldP spid="64" grpId="0"/>
      <p:bldP spid="69" grpId="0" animBg="1"/>
      <p:bldP spid="7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53"/>
          <p:cNvGrpSpPr/>
          <p:nvPr/>
        </p:nvGrpSpPr>
        <p:grpSpPr>
          <a:xfrm rot="5400000">
            <a:off x="2386189" y="1595260"/>
            <a:ext cx="2942871" cy="2343151"/>
            <a:chOff x="4830658" y="1552759"/>
            <a:chExt cx="2942871" cy="2343151"/>
          </a:xfrm>
        </p:grpSpPr>
        <p:sp>
          <p:nvSpPr>
            <p:cNvPr id="54" name="Heart 53"/>
            <p:cNvSpPr/>
            <p:nvPr/>
          </p:nvSpPr>
          <p:spPr>
            <a:xfrm rot="2156577">
              <a:off x="6730857" y="1810258"/>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rot="2249839">
              <a:off x="7330881" y="1552759"/>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Heart 57"/>
            <p:cNvSpPr/>
            <p:nvPr/>
          </p:nvSpPr>
          <p:spPr>
            <a:xfrm rot="19353000">
              <a:off x="5503309" y="1843225"/>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rot="19365662">
              <a:off x="4989630" y="1651110"/>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rot="2477158" flipH="1">
              <a:off x="7008072" y="2400107"/>
              <a:ext cx="191893" cy="1240015"/>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Heart 60"/>
            <p:cNvSpPr/>
            <p:nvPr/>
          </p:nvSpPr>
          <p:spPr>
            <a:xfrm rot="2612259">
              <a:off x="6699719" y="2766088"/>
              <a:ext cx="196494" cy="1080341"/>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rot="2918976" flipH="1">
              <a:off x="7170919" y="2770910"/>
              <a:ext cx="164988" cy="60397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Heart 72"/>
            <p:cNvSpPr/>
            <p:nvPr/>
          </p:nvSpPr>
          <p:spPr>
            <a:xfrm rot="3085144">
              <a:off x="6786244" y="2900182"/>
              <a:ext cx="158384" cy="954356"/>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3925567" flipH="1">
              <a:off x="7232317" y="3017427"/>
              <a:ext cx="89219" cy="603973"/>
            </a:xfrm>
            <a:prstGeom prst="ellipse">
              <a:avLst/>
            </a:prstGeom>
            <a:solidFill>
              <a:srgbClr val="660066"/>
            </a:solidFill>
            <a:ln>
              <a:solidFill>
                <a:srgbClr val="660066"/>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Heart 81"/>
            <p:cNvSpPr/>
            <p:nvPr/>
          </p:nvSpPr>
          <p:spPr>
            <a:xfrm rot="3919512">
              <a:off x="6796642" y="3018554"/>
              <a:ext cx="138967" cy="954356"/>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Heart 83"/>
            <p:cNvSpPr/>
            <p:nvPr/>
          </p:nvSpPr>
          <p:spPr>
            <a:xfrm rot="18338151">
              <a:off x="5799187" y="2789681"/>
              <a:ext cx="221668" cy="1192789"/>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rot="18489517">
              <a:off x="5336624" y="2528220"/>
              <a:ext cx="251617"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Heart 86"/>
            <p:cNvSpPr/>
            <p:nvPr/>
          </p:nvSpPr>
          <p:spPr>
            <a:xfrm rot="17188359">
              <a:off x="5766222" y="2935982"/>
              <a:ext cx="142278"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rot="17310724">
              <a:off x="5300010" y="2849117"/>
              <a:ext cx="16107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108" name="Rectangle 107"/>
          <p:cNvSpPr/>
          <p:nvPr/>
        </p:nvSpPr>
        <p:spPr>
          <a:xfrm rot="5400000">
            <a:off x="2605599" y="2684420"/>
            <a:ext cx="1143000" cy="153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3"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4472105" y="1981219"/>
            <a:ext cx="901446" cy="533400"/>
          </a:xfrm>
          <a:prstGeom prst="rect">
            <a:avLst/>
          </a:prstGeom>
          <a:noFill/>
        </p:spPr>
      </p:pic>
      <p:pic>
        <p:nvPicPr>
          <p:cNvPr id="114" name="Picture 6" descr="http://www.lenovo.com/shop/americas/content/img_lib/products/splitter/notebooks/ThinkPad/T-Series/gallery/T410-410s-510-2L.jpg"/>
          <p:cNvPicPr>
            <a:picLocks noChangeAspect="1" noChangeArrowheads="1"/>
          </p:cNvPicPr>
          <p:nvPr/>
        </p:nvPicPr>
        <p:blipFill>
          <a:blip r:embed="rId4" cstate="print"/>
          <a:srcRect l="28085" b="15789"/>
          <a:stretch>
            <a:fillRect/>
          </a:stretch>
        </p:blipFill>
        <p:spPr bwMode="auto">
          <a:xfrm>
            <a:off x="4472105" y="3048019"/>
            <a:ext cx="901446" cy="533400"/>
          </a:xfrm>
          <a:prstGeom prst="rect">
            <a:avLst/>
          </a:prstGeom>
          <a:noFill/>
        </p:spPr>
      </p:pic>
      <p:grpSp>
        <p:nvGrpSpPr>
          <p:cNvPr id="6" name="Group 66"/>
          <p:cNvGrpSpPr>
            <a:grpSpLocks/>
          </p:cNvGrpSpPr>
          <p:nvPr/>
        </p:nvGrpSpPr>
        <p:grpSpPr bwMode="auto">
          <a:xfrm flipH="1">
            <a:off x="3252905" y="2294233"/>
            <a:ext cx="422274" cy="242888"/>
            <a:chOff x="5219700" y="1749425"/>
            <a:chExt cx="322263" cy="242888"/>
          </a:xfrm>
        </p:grpSpPr>
        <p:sp>
          <p:nvSpPr>
            <p:cNvPr id="116"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117"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118"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119"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120"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7" name="Group 120"/>
          <p:cNvGrpSpPr/>
          <p:nvPr/>
        </p:nvGrpSpPr>
        <p:grpSpPr>
          <a:xfrm>
            <a:off x="4181576" y="1981200"/>
            <a:ext cx="427415" cy="242888"/>
            <a:chOff x="5549572" y="2119312"/>
            <a:chExt cx="427415" cy="242888"/>
          </a:xfrm>
        </p:grpSpPr>
        <p:sp>
          <p:nvSpPr>
            <p:cNvPr id="122"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123"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124"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125"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126"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pSp>
        <p:nvGrpSpPr>
          <p:cNvPr id="8" name="Group 119"/>
          <p:cNvGrpSpPr/>
          <p:nvPr/>
        </p:nvGrpSpPr>
        <p:grpSpPr>
          <a:xfrm>
            <a:off x="2743200" y="2357735"/>
            <a:ext cx="582386" cy="461665"/>
            <a:chOff x="5197928" y="2901435"/>
            <a:chExt cx="582386" cy="461665"/>
          </a:xfrm>
        </p:grpSpPr>
        <p:sp>
          <p:nvSpPr>
            <p:cNvPr id="128" name="Rectangle 127"/>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29" name="Rectangle 128"/>
            <p:cNvSpPr/>
            <p:nvPr/>
          </p:nvSpPr>
          <p:spPr>
            <a:xfrm>
              <a:off x="5301093" y="2901435"/>
              <a:ext cx="425342" cy="461665"/>
            </a:xfrm>
            <a:prstGeom prst="rect">
              <a:avLst/>
            </a:prstGeom>
          </p:spPr>
          <p:txBody>
            <a:bodyPr wrap="none">
              <a:spAutoFit/>
            </a:bodyPr>
            <a:lstStyle/>
            <a:p>
              <a:r>
                <a:rPr lang="en-US" sz="2400" b="1" i="1" dirty="0" smtClean="0">
                  <a:solidFill>
                    <a:schemeClr val="bg1"/>
                  </a:solidFill>
                  <a:cs typeface="Times New Roman" pitchFamily="18" charset="0"/>
                </a:rPr>
                <a:t>s</a:t>
              </a:r>
              <a:r>
                <a:rPr lang="en-US" sz="1600" b="1" i="1" dirty="0" smtClean="0">
                  <a:solidFill>
                    <a:schemeClr val="bg1"/>
                  </a:solidFill>
                  <a:cs typeface="Times New Roman" pitchFamily="18" charset="0"/>
                </a:rPr>
                <a:t>1</a:t>
              </a:r>
              <a:endParaRPr lang="en-US" sz="1600" b="1" dirty="0">
                <a:solidFill>
                  <a:schemeClr val="bg1"/>
                </a:solidFill>
              </a:endParaRPr>
            </a:p>
          </p:txBody>
        </p:sp>
      </p:grpSp>
      <p:grpSp>
        <p:nvGrpSpPr>
          <p:cNvPr id="9" name="Group 119"/>
          <p:cNvGrpSpPr/>
          <p:nvPr/>
        </p:nvGrpSpPr>
        <p:grpSpPr>
          <a:xfrm>
            <a:off x="2743200" y="2619998"/>
            <a:ext cx="582386" cy="461665"/>
            <a:chOff x="5197928" y="2901435"/>
            <a:chExt cx="582386" cy="461665"/>
          </a:xfrm>
        </p:grpSpPr>
        <p:sp>
          <p:nvSpPr>
            <p:cNvPr id="131" name="Rectangle 130"/>
            <p:cNvSpPr/>
            <p:nvPr/>
          </p:nvSpPr>
          <p:spPr>
            <a:xfrm>
              <a:off x="5197928" y="3003550"/>
              <a:ext cx="582386" cy="265922"/>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32" name="Rectangle 131"/>
            <p:cNvSpPr/>
            <p:nvPr/>
          </p:nvSpPr>
          <p:spPr>
            <a:xfrm>
              <a:off x="5301093" y="2901435"/>
              <a:ext cx="425342" cy="461665"/>
            </a:xfrm>
            <a:prstGeom prst="rect">
              <a:avLst/>
            </a:prstGeom>
          </p:spPr>
          <p:txBody>
            <a:bodyPr wrap="none">
              <a:spAutoFit/>
            </a:bodyPr>
            <a:lstStyle/>
            <a:p>
              <a:r>
                <a:rPr lang="en-US" sz="2400" b="1" i="1" dirty="0" smtClean="0">
                  <a:solidFill>
                    <a:schemeClr val="bg1"/>
                  </a:solidFill>
                  <a:cs typeface="Times New Roman" pitchFamily="18" charset="0"/>
                </a:rPr>
                <a:t>s</a:t>
              </a:r>
              <a:r>
                <a:rPr lang="en-US" sz="1600" b="1" i="1" dirty="0" smtClean="0">
                  <a:solidFill>
                    <a:schemeClr val="bg1"/>
                  </a:solidFill>
                  <a:cs typeface="Times New Roman" pitchFamily="18" charset="0"/>
                </a:rPr>
                <a:t>2</a:t>
              </a:r>
              <a:endParaRPr lang="en-US" sz="1600" b="1" dirty="0">
                <a:solidFill>
                  <a:schemeClr val="bg1"/>
                </a:solidFill>
              </a:endParaRPr>
            </a:p>
          </p:txBody>
        </p:sp>
      </p:grpSp>
      <p:sp>
        <p:nvSpPr>
          <p:cNvPr id="133" name="TextBox 85"/>
          <p:cNvSpPr txBox="1">
            <a:spLocks noChangeArrowheads="1"/>
          </p:cNvSpPr>
          <p:nvPr/>
        </p:nvSpPr>
        <p:spPr bwMode="auto">
          <a:xfrm>
            <a:off x="2362200" y="1905000"/>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nvGrpSpPr>
          <p:cNvPr id="10" name="Group 66"/>
          <p:cNvGrpSpPr>
            <a:grpSpLocks/>
          </p:cNvGrpSpPr>
          <p:nvPr/>
        </p:nvGrpSpPr>
        <p:grpSpPr bwMode="auto">
          <a:xfrm flipH="1">
            <a:off x="3252905" y="2799095"/>
            <a:ext cx="422274" cy="242888"/>
            <a:chOff x="5219700" y="1749425"/>
            <a:chExt cx="322263" cy="242888"/>
          </a:xfrm>
        </p:grpSpPr>
        <p:sp>
          <p:nvSpPr>
            <p:cNvPr id="139" name="Line 76"/>
            <p:cNvSpPr>
              <a:spLocks noChangeShapeType="1"/>
            </p:cNvSpPr>
            <p:nvPr/>
          </p:nvSpPr>
          <p:spPr bwMode="auto">
            <a:xfrm flipH="1">
              <a:off x="5327650" y="1992313"/>
              <a:ext cx="214313" cy="0"/>
            </a:xfrm>
            <a:prstGeom prst="line">
              <a:avLst/>
            </a:prstGeom>
            <a:noFill/>
            <a:ln w="19050">
              <a:solidFill>
                <a:srgbClr val="000000"/>
              </a:solidFill>
              <a:round/>
              <a:headEnd/>
              <a:tailEnd/>
            </a:ln>
          </p:spPr>
          <p:txBody>
            <a:bodyPr wrap="none" anchor="ctr"/>
            <a:lstStyle/>
            <a:p>
              <a:endParaRPr lang="en-US"/>
            </a:p>
          </p:txBody>
        </p:sp>
        <p:sp>
          <p:nvSpPr>
            <p:cNvPr id="140" name="Line 77"/>
            <p:cNvSpPr>
              <a:spLocks noChangeShapeType="1"/>
            </p:cNvSpPr>
            <p:nvPr/>
          </p:nvSpPr>
          <p:spPr bwMode="auto">
            <a:xfrm flipV="1">
              <a:off x="5327650" y="1870075"/>
              <a:ext cx="0" cy="122238"/>
            </a:xfrm>
            <a:prstGeom prst="line">
              <a:avLst/>
            </a:prstGeom>
            <a:noFill/>
            <a:ln w="19050">
              <a:solidFill>
                <a:srgbClr val="000000"/>
              </a:solidFill>
              <a:round/>
              <a:headEnd/>
              <a:tailEnd/>
            </a:ln>
          </p:spPr>
          <p:txBody>
            <a:bodyPr wrap="none" anchor="ctr"/>
            <a:lstStyle/>
            <a:p>
              <a:endParaRPr lang="en-US"/>
            </a:p>
          </p:txBody>
        </p:sp>
        <p:sp>
          <p:nvSpPr>
            <p:cNvPr id="141" name="Line 78"/>
            <p:cNvSpPr>
              <a:spLocks noChangeShapeType="1"/>
            </p:cNvSpPr>
            <p:nvPr/>
          </p:nvSpPr>
          <p:spPr bwMode="auto">
            <a:xfrm flipV="1">
              <a:off x="5327650" y="1749425"/>
              <a:ext cx="107950" cy="120650"/>
            </a:xfrm>
            <a:prstGeom prst="line">
              <a:avLst/>
            </a:prstGeom>
            <a:noFill/>
            <a:ln w="19050">
              <a:solidFill>
                <a:srgbClr val="000000"/>
              </a:solidFill>
              <a:round/>
              <a:headEnd/>
              <a:tailEnd/>
            </a:ln>
          </p:spPr>
          <p:txBody>
            <a:bodyPr wrap="none" anchor="ctr"/>
            <a:lstStyle/>
            <a:p>
              <a:endParaRPr lang="en-US"/>
            </a:p>
          </p:txBody>
        </p:sp>
        <p:sp>
          <p:nvSpPr>
            <p:cNvPr id="142" name="Line 79"/>
            <p:cNvSpPr>
              <a:spLocks noChangeShapeType="1"/>
            </p:cNvSpPr>
            <p:nvPr/>
          </p:nvSpPr>
          <p:spPr bwMode="auto">
            <a:xfrm flipH="1" flipV="1">
              <a:off x="5219700" y="1749425"/>
              <a:ext cx="107950" cy="120650"/>
            </a:xfrm>
            <a:prstGeom prst="line">
              <a:avLst/>
            </a:prstGeom>
            <a:noFill/>
            <a:ln w="19050">
              <a:solidFill>
                <a:srgbClr val="000000"/>
              </a:solidFill>
              <a:round/>
              <a:headEnd/>
              <a:tailEnd/>
            </a:ln>
          </p:spPr>
          <p:txBody>
            <a:bodyPr wrap="none" anchor="ctr"/>
            <a:lstStyle/>
            <a:p>
              <a:endParaRPr lang="en-US"/>
            </a:p>
          </p:txBody>
        </p:sp>
        <p:sp>
          <p:nvSpPr>
            <p:cNvPr id="143" name="Line 80"/>
            <p:cNvSpPr>
              <a:spLocks noChangeShapeType="1"/>
            </p:cNvSpPr>
            <p:nvPr/>
          </p:nvSpPr>
          <p:spPr bwMode="auto">
            <a:xfrm>
              <a:off x="5219700" y="1749425"/>
              <a:ext cx="215900" cy="0"/>
            </a:xfrm>
            <a:prstGeom prst="line">
              <a:avLst/>
            </a:prstGeom>
            <a:noFill/>
            <a:ln w="19050">
              <a:solidFill>
                <a:srgbClr val="000000"/>
              </a:solidFill>
              <a:round/>
              <a:headEnd/>
              <a:tailEnd/>
            </a:ln>
          </p:spPr>
          <p:txBody>
            <a:bodyPr wrap="none" anchor="ctr"/>
            <a:lstStyle/>
            <a:p>
              <a:endParaRPr lang="en-US"/>
            </a:p>
          </p:txBody>
        </p:sp>
      </p:grpSp>
      <p:grpSp>
        <p:nvGrpSpPr>
          <p:cNvPr id="11" name="Group 143"/>
          <p:cNvGrpSpPr/>
          <p:nvPr/>
        </p:nvGrpSpPr>
        <p:grpSpPr>
          <a:xfrm>
            <a:off x="4181576" y="3028876"/>
            <a:ext cx="427415" cy="242888"/>
            <a:chOff x="5549572" y="2119312"/>
            <a:chExt cx="427415" cy="242888"/>
          </a:xfrm>
        </p:grpSpPr>
        <p:sp>
          <p:nvSpPr>
            <p:cNvPr id="145" name="Line 76"/>
            <p:cNvSpPr>
              <a:spLocks noChangeShapeType="1"/>
            </p:cNvSpPr>
            <p:nvPr/>
          </p:nvSpPr>
          <p:spPr bwMode="auto">
            <a:xfrm>
              <a:off x="5696164" y="2362200"/>
              <a:ext cx="280823" cy="0"/>
            </a:xfrm>
            <a:prstGeom prst="line">
              <a:avLst/>
            </a:prstGeom>
            <a:noFill/>
            <a:ln w="19050">
              <a:solidFill>
                <a:srgbClr val="000000"/>
              </a:solidFill>
              <a:round/>
              <a:headEnd/>
              <a:tailEnd/>
            </a:ln>
          </p:spPr>
          <p:txBody>
            <a:bodyPr wrap="none" anchor="ctr"/>
            <a:lstStyle/>
            <a:p>
              <a:endParaRPr lang="en-US"/>
            </a:p>
          </p:txBody>
        </p:sp>
        <p:sp>
          <p:nvSpPr>
            <p:cNvPr id="146" name="Line 77"/>
            <p:cNvSpPr>
              <a:spLocks noChangeShapeType="1"/>
            </p:cNvSpPr>
            <p:nvPr/>
          </p:nvSpPr>
          <p:spPr bwMode="auto">
            <a:xfrm flipH="1" flipV="1">
              <a:off x="5691023" y="2239962"/>
              <a:ext cx="0" cy="122238"/>
            </a:xfrm>
            <a:prstGeom prst="line">
              <a:avLst/>
            </a:prstGeom>
            <a:noFill/>
            <a:ln w="19050">
              <a:solidFill>
                <a:srgbClr val="000000"/>
              </a:solidFill>
              <a:round/>
              <a:headEnd/>
              <a:tailEnd/>
            </a:ln>
          </p:spPr>
          <p:txBody>
            <a:bodyPr wrap="none" anchor="ctr"/>
            <a:lstStyle/>
            <a:p>
              <a:endParaRPr lang="en-US"/>
            </a:p>
          </p:txBody>
        </p:sp>
        <p:sp>
          <p:nvSpPr>
            <p:cNvPr id="147" name="Line 78"/>
            <p:cNvSpPr>
              <a:spLocks noChangeShapeType="1"/>
            </p:cNvSpPr>
            <p:nvPr/>
          </p:nvSpPr>
          <p:spPr bwMode="auto">
            <a:xfrm flipH="1" flipV="1">
              <a:off x="5549572" y="2119312"/>
              <a:ext cx="141451" cy="120650"/>
            </a:xfrm>
            <a:prstGeom prst="line">
              <a:avLst/>
            </a:prstGeom>
            <a:noFill/>
            <a:ln w="19050">
              <a:solidFill>
                <a:srgbClr val="000000"/>
              </a:solidFill>
              <a:round/>
              <a:headEnd/>
              <a:tailEnd/>
            </a:ln>
          </p:spPr>
          <p:txBody>
            <a:bodyPr wrap="none" anchor="ctr"/>
            <a:lstStyle/>
            <a:p>
              <a:endParaRPr lang="en-US"/>
            </a:p>
          </p:txBody>
        </p:sp>
        <p:sp>
          <p:nvSpPr>
            <p:cNvPr id="148" name="Line 79"/>
            <p:cNvSpPr>
              <a:spLocks noChangeShapeType="1"/>
            </p:cNvSpPr>
            <p:nvPr/>
          </p:nvSpPr>
          <p:spPr bwMode="auto">
            <a:xfrm flipV="1">
              <a:off x="5691023" y="2119312"/>
              <a:ext cx="141451" cy="120650"/>
            </a:xfrm>
            <a:prstGeom prst="line">
              <a:avLst/>
            </a:prstGeom>
            <a:noFill/>
            <a:ln w="19050">
              <a:solidFill>
                <a:srgbClr val="000000"/>
              </a:solidFill>
              <a:round/>
              <a:headEnd/>
              <a:tailEnd/>
            </a:ln>
          </p:spPr>
          <p:txBody>
            <a:bodyPr wrap="none" anchor="ctr"/>
            <a:lstStyle/>
            <a:p>
              <a:endParaRPr lang="en-US"/>
            </a:p>
          </p:txBody>
        </p:sp>
        <p:sp>
          <p:nvSpPr>
            <p:cNvPr id="149" name="Line 80"/>
            <p:cNvSpPr>
              <a:spLocks noChangeShapeType="1"/>
            </p:cNvSpPr>
            <p:nvPr/>
          </p:nvSpPr>
          <p:spPr bwMode="auto">
            <a:xfrm flipH="1">
              <a:off x="5549572" y="2119312"/>
              <a:ext cx="282902" cy="0"/>
            </a:xfrm>
            <a:prstGeom prst="line">
              <a:avLst/>
            </a:prstGeom>
            <a:noFill/>
            <a:ln w="19050">
              <a:solidFill>
                <a:srgbClr val="000000"/>
              </a:solidFill>
              <a:round/>
              <a:headEnd/>
              <a:tailEnd/>
            </a:ln>
          </p:spPr>
          <p:txBody>
            <a:bodyPr wrap="none" anchor="ctr"/>
            <a:lstStyle/>
            <a:p>
              <a:endParaRPr lang="en-US"/>
            </a:p>
          </p:txBody>
        </p:sp>
      </p:grpSp>
      <p:graphicFrame>
        <p:nvGraphicFramePr>
          <p:cNvPr id="26636" name="Object 12"/>
          <p:cNvGraphicFramePr>
            <a:graphicFrameLocks noChangeAspect="1"/>
          </p:cNvGraphicFramePr>
          <p:nvPr/>
        </p:nvGraphicFramePr>
        <p:xfrm>
          <a:off x="152400" y="2209800"/>
          <a:ext cx="838201" cy="904469"/>
        </p:xfrm>
        <a:graphic>
          <a:graphicData uri="http://schemas.openxmlformats.org/presentationml/2006/ole">
            <p:oleObj spid="_x0000_s111618" name="Equation" r:id="rId5" imgW="317500" imgH="406400" progId="Equation.3">
              <p:embed/>
            </p:oleObj>
          </a:graphicData>
        </a:graphic>
      </p:graphicFrame>
      <p:sp>
        <p:nvSpPr>
          <p:cNvPr id="71" name="TextBox 70"/>
          <p:cNvSpPr txBox="1"/>
          <p:nvPr/>
        </p:nvSpPr>
        <p:spPr bwMode="auto">
          <a:xfrm>
            <a:off x="914401" y="2276069"/>
            <a:ext cx="457200" cy="675826"/>
          </a:xfrm>
          <a:prstGeom prst="rect">
            <a:avLst/>
          </a:prstGeom>
          <a:noFill/>
          <a:ln w="9525">
            <a:no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wrap="square" lIns="90488" tIns="137160" rIns="90488" bIns="44450" rtlCol="0">
            <a:spAutoFit/>
          </a:bodyPr>
          <a:lstStyle/>
          <a:p>
            <a:pPr algn="ctr">
              <a:spcBef>
                <a:spcPct val="50000"/>
              </a:spcBef>
            </a:pPr>
            <a:r>
              <a:rPr lang="en-US" sz="3200" dirty="0" smtClean="0">
                <a:latin typeface="Comic Sans MS" pitchFamily="66" charset="0"/>
                <a:cs typeface="Arial" pitchFamily="-112" charset="0"/>
              </a:rPr>
              <a:t>+</a:t>
            </a:r>
          </a:p>
        </p:txBody>
      </p:sp>
      <p:graphicFrame>
        <p:nvGraphicFramePr>
          <p:cNvPr id="26637" name="Object 13"/>
          <p:cNvGraphicFramePr>
            <a:graphicFrameLocks noChangeAspect="1"/>
          </p:cNvGraphicFramePr>
          <p:nvPr/>
        </p:nvGraphicFramePr>
        <p:xfrm>
          <a:off x="1382403" y="2229067"/>
          <a:ext cx="939800" cy="904875"/>
        </p:xfrm>
        <a:graphic>
          <a:graphicData uri="http://schemas.openxmlformats.org/presentationml/2006/ole">
            <p:oleObj spid="_x0000_s111619" name="Equation" r:id="rId6" imgW="355600" imgH="406400" progId="Equation.3">
              <p:embed/>
            </p:oleObj>
          </a:graphicData>
        </a:graphic>
      </p:graphicFrame>
      <p:graphicFrame>
        <p:nvGraphicFramePr>
          <p:cNvPr id="26638" name="Object 14"/>
          <p:cNvGraphicFramePr>
            <a:graphicFrameLocks noChangeAspect="1"/>
          </p:cNvGraphicFramePr>
          <p:nvPr/>
        </p:nvGraphicFramePr>
        <p:xfrm>
          <a:off x="5491163" y="2057400"/>
          <a:ext cx="3424237" cy="352425"/>
        </p:xfrm>
        <a:graphic>
          <a:graphicData uri="http://schemas.openxmlformats.org/presentationml/2006/ole">
            <p:oleObj spid="_x0000_s111620" name="Equation" r:id="rId7" imgW="1460500" imgH="177800" progId="Equation.3">
              <p:embed/>
            </p:oleObj>
          </a:graphicData>
        </a:graphic>
      </p:graphicFrame>
      <p:sp>
        <p:nvSpPr>
          <p:cNvPr id="74" name="TextBox 73"/>
          <p:cNvSpPr txBox="1"/>
          <p:nvPr/>
        </p:nvSpPr>
        <p:spPr>
          <a:xfrm>
            <a:off x="5867400" y="1447800"/>
            <a:ext cx="1676400" cy="369332"/>
          </a:xfrm>
          <a:prstGeom prst="rect">
            <a:avLst/>
          </a:prstGeom>
          <a:noFill/>
        </p:spPr>
        <p:txBody>
          <a:bodyPr wrap="square" rtlCol="0">
            <a:spAutoFit/>
          </a:bodyPr>
          <a:lstStyle/>
          <a:p>
            <a:r>
              <a:rPr lang="en-US" dirty="0" smtClean="0"/>
              <a:t>desired signal</a:t>
            </a:r>
            <a:endParaRPr lang="en-US" dirty="0"/>
          </a:p>
        </p:txBody>
      </p:sp>
      <p:sp>
        <p:nvSpPr>
          <p:cNvPr id="75" name="TextBox 74"/>
          <p:cNvSpPr txBox="1"/>
          <p:nvPr/>
        </p:nvSpPr>
        <p:spPr>
          <a:xfrm>
            <a:off x="6781800" y="2590800"/>
            <a:ext cx="2362200" cy="369332"/>
          </a:xfrm>
          <a:prstGeom prst="rect">
            <a:avLst/>
          </a:prstGeom>
          <a:noFill/>
        </p:spPr>
        <p:txBody>
          <a:bodyPr wrap="square" rtlCol="0">
            <a:spAutoFit/>
          </a:bodyPr>
          <a:lstStyle/>
          <a:p>
            <a:r>
              <a:rPr lang="en-US" dirty="0" smtClean="0"/>
              <a:t>inter-user interference</a:t>
            </a:r>
            <a:endParaRPr lang="en-US" dirty="0"/>
          </a:p>
        </p:txBody>
      </p:sp>
      <p:cxnSp>
        <p:nvCxnSpPr>
          <p:cNvPr id="86" name="Straight Arrow Connector 85"/>
          <p:cNvCxnSpPr/>
          <p:nvPr/>
        </p:nvCxnSpPr>
        <p:spPr>
          <a:xfrm rot="5400000" flipH="1" flipV="1">
            <a:off x="7717866" y="2502739"/>
            <a:ext cx="261469"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rot="5400000">
            <a:off x="6444230" y="1941993"/>
            <a:ext cx="286303"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6" name="Content Placeholder 2"/>
          <p:cNvSpPr>
            <a:spLocks noGrp="1"/>
          </p:cNvSpPr>
          <p:nvPr>
            <p:ph idx="1"/>
          </p:nvPr>
        </p:nvSpPr>
        <p:spPr>
          <a:xfrm>
            <a:off x="457200" y="4419600"/>
            <a:ext cx="8229600" cy="2286000"/>
          </a:xfrm>
        </p:spPr>
        <p:txBody>
          <a:bodyPr>
            <a:normAutofit/>
          </a:bodyPr>
          <a:lstStyle/>
          <a:p>
            <a:r>
              <a:rPr lang="en-US" b="1" dirty="0" smtClean="0">
                <a:solidFill>
                  <a:srgbClr val="008000"/>
                </a:solidFill>
              </a:rPr>
              <a:t>Zero-Forcing </a:t>
            </a:r>
            <a:r>
              <a:rPr lang="en-US" b="1" dirty="0" err="1" smtClean="0">
                <a:solidFill>
                  <a:srgbClr val="008000"/>
                </a:solidFill>
              </a:rPr>
              <a:t>beamforming</a:t>
            </a:r>
            <a:r>
              <a:rPr lang="en-US" b="1" dirty="0" smtClean="0">
                <a:solidFill>
                  <a:srgbClr val="008000"/>
                </a:solidFill>
              </a:rPr>
              <a:t> (ZFBF)</a:t>
            </a:r>
          </a:p>
          <a:p>
            <a:pPr lvl="1"/>
            <a:r>
              <a:rPr lang="en-US" dirty="0" smtClean="0"/>
              <a:t>weights are selected such that the amount of inter-user interference is zero</a:t>
            </a:r>
          </a:p>
          <a:p>
            <a:pPr>
              <a:buNone/>
            </a:pPr>
            <a:r>
              <a:rPr lang="en-US" dirty="0" smtClean="0"/>
              <a:t>		 </a:t>
            </a:r>
          </a:p>
          <a:p>
            <a:pPr lvl="1"/>
            <a:endParaRPr lang="en-US" dirty="0" smtClean="0"/>
          </a:p>
        </p:txBody>
      </p:sp>
      <p:sp>
        <p:nvSpPr>
          <p:cNvPr id="70" name="Title 1"/>
          <p:cNvSpPr>
            <a:spLocks noGrp="1"/>
          </p:cNvSpPr>
          <p:nvPr>
            <p:ph type="title"/>
          </p:nvPr>
        </p:nvSpPr>
        <p:spPr>
          <a:xfrm>
            <a:off x="609600" y="152400"/>
            <a:ext cx="7924800" cy="1143000"/>
          </a:xfrm>
        </p:spPr>
        <p:txBody>
          <a:bodyPr>
            <a:normAutofit fontScale="90000"/>
          </a:bodyPr>
          <a:lstStyle/>
          <a:p>
            <a:r>
              <a:rPr lang="en-US" dirty="0" smtClean="0"/>
              <a:t>Multi-User </a:t>
            </a:r>
            <a:r>
              <a:rPr lang="en-US" dirty="0" err="1" smtClean="0"/>
              <a:t>Beamforming</a:t>
            </a:r>
            <a:r>
              <a:rPr lang="en-US" dirty="0" smtClean="0"/>
              <a:t>: Throughput Increase    </a:t>
            </a:r>
            <a:endParaRPr lang="en-US" dirty="0"/>
          </a:p>
        </p:txBody>
      </p:sp>
      <p:cxnSp>
        <p:nvCxnSpPr>
          <p:cNvPr id="64" name="Straight Arrow Connector 63"/>
          <p:cNvCxnSpPr/>
          <p:nvPr/>
        </p:nvCxnSpPr>
        <p:spPr>
          <a:xfrm rot="5400000">
            <a:off x="7133181" y="2236095"/>
            <a:ext cx="1507039" cy="685800"/>
          </a:xfrm>
          <a:prstGeom prst="straightConnector1">
            <a:avLst/>
          </a:prstGeom>
          <a:ln w="38100">
            <a:solidFill>
              <a:srgbClr val="FF0000"/>
            </a:solidFill>
            <a:prstDash val="sysDash"/>
            <a:tailEnd type="arrow"/>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9" name="TextBox 85"/>
          <p:cNvSpPr txBox="1">
            <a:spLocks noChangeArrowheads="1"/>
          </p:cNvSpPr>
          <p:nvPr/>
        </p:nvSpPr>
        <p:spPr bwMode="auto">
          <a:xfrm>
            <a:off x="7162800" y="2971800"/>
            <a:ext cx="685800" cy="523220"/>
          </a:xfrm>
          <a:prstGeom prst="rect">
            <a:avLst/>
          </a:prstGeom>
          <a:noFill/>
          <a:ln w="9525">
            <a:noFill/>
            <a:miter lim="800000"/>
            <a:headEnd/>
            <a:tailEnd/>
          </a:ln>
        </p:spPr>
        <p:txBody>
          <a:bodyPr wrap="square">
            <a:spAutoFit/>
          </a:bodyPr>
          <a:lstStyle/>
          <a:p>
            <a:r>
              <a:rPr lang="en-US" sz="2800" b="1" dirty="0" smtClean="0">
                <a:solidFill>
                  <a:srgbClr val="FF0000"/>
                </a:solidFill>
              </a:rPr>
              <a:t>0</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Multi-User </a:t>
            </a:r>
            <a:r>
              <a:rPr lang="en-US" dirty="0" err="1" smtClean="0"/>
              <a:t>Beamforming</a:t>
            </a:r>
            <a:r>
              <a:rPr lang="en-US" dirty="0" smtClean="0"/>
              <a:t>: Interference Reduction</a:t>
            </a: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
        <p:nvSpPr>
          <p:cNvPr id="155" name="Content Placeholder 2"/>
          <p:cNvSpPr>
            <a:spLocks noGrp="1"/>
          </p:cNvSpPr>
          <p:nvPr>
            <p:ph idx="1"/>
          </p:nvPr>
        </p:nvSpPr>
        <p:spPr>
          <a:xfrm>
            <a:off x="304800" y="4724400"/>
            <a:ext cx="8534400" cy="990600"/>
          </a:xfrm>
        </p:spPr>
        <p:txBody>
          <a:bodyPr>
            <a:normAutofit lnSpcReduction="10000"/>
          </a:bodyPr>
          <a:lstStyle/>
          <a:p>
            <a:pPr lvl="0"/>
            <a:r>
              <a:rPr lang="en-US" dirty="0" smtClean="0"/>
              <a:t>A user can obtain an </a:t>
            </a:r>
            <a:r>
              <a:rPr lang="en-US" dirty="0" smtClean="0">
                <a:solidFill>
                  <a:srgbClr val="008000"/>
                </a:solidFill>
              </a:rPr>
              <a:t>interference-free channel </a:t>
            </a:r>
            <a:r>
              <a:rPr lang="en-US" dirty="0" smtClean="0"/>
              <a:t>by sharing its </a:t>
            </a:r>
            <a:r>
              <a:rPr lang="en-US" dirty="0" smtClean="0">
                <a:solidFill>
                  <a:srgbClr val="008000"/>
                </a:solidFill>
              </a:rPr>
              <a:t>channel information </a:t>
            </a:r>
          </a:p>
        </p:txBody>
      </p:sp>
      <p:sp>
        <p:nvSpPr>
          <p:cNvPr id="54" name="Heart 53"/>
          <p:cNvSpPr/>
          <p:nvPr/>
        </p:nvSpPr>
        <p:spPr>
          <a:xfrm rot="2156577">
            <a:off x="4882941" y="1810258"/>
            <a:ext cx="518521" cy="2052685"/>
          </a:xfrm>
          <a:prstGeom prst="hear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rot="2249839">
            <a:off x="5482965" y="1552759"/>
            <a:ext cx="442648" cy="102572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Heart 57"/>
          <p:cNvSpPr/>
          <p:nvPr/>
        </p:nvSpPr>
        <p:spPr>
          <a:xfrm rot="19353000">
            <a:off x="3655393" y="1843225"/>
            <a:ext cx="518521" cy="2052685"/>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rot="19365662">
            <a:off x="3141714" y="1651110"/>
            <a:ext cx="442648" cy="1025723"/>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4" name="Group 63"/>
          <p:cNvGrpSpPr/>
          <p:nvPr/>
        </p:nvGrpSpPr>
        <p:grpSpPr>
          <a:xfrm>
            <a:off x="4852863" y="2286000"/>
            <a:ext cx="557337" cy="1551762"/>
            <a:chOff x="6492942" y="2451625"/>
            <a:chExt cx="557337" cy="1551762"/>
          </a:xfrm>
        </p:grpSpPr>
        <p:sp>
          <p:nvSpPr>
            <p:cNvPr id="60" name="Oval 59"/>
            <p:cNvSpPr/>
            <p:nvPr/>
          </p:nvSpPr>
          <p:spPr>
            <a:xfrm rot="2477158" flipH="1">
              <a:off x="6868444" y="2451625"/>
              <a:ext cx="181835" cy="1240015"/>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Heart 60"/>
            <p:cNvSpPr/>
            <p:nvPr/>
          </p:nvSpPr>
          <p:spPr>
            <a:xfrm rot="2612259">
              <a:off x="6492942" y="2923046"/>
              <a:ext cx="196494" cy="1080341"/>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540342" y="2990403"/>
            <a:ext cx="1167141" cy="466149"/>
            <a:chOff x="4540342" y="2990403"/>
            <a:chExt cx="1167141" cy="466149"/>
          </a:xfrm>
        </p:grpSpPr>
        <p:sp>
          <p:nvSpPr>
            <p:cNvPr id="67" name="Oval 66"/>
            <p:cNvSpPr/>
            <p:nvPr/>
          </p:nvSpPr>
          <p:spPr>
            <a:xfrm rot="2918976" flipH="1">
              <a:off x="5323003" y="2770910"/>
              <a:ext cx="164988" cy="60397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Heart 72"/>
            <p:cNvSpPr/>
            <p:nvPr/>
          </p:nvSpPr>
          <p:spPr>
            <a:xfrm rot="3085144">
              <a:off x="4938328" y="2900182"/>
              <a:ext cx="158384" cy="954356"/>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3064626" y="2952302"/>
            <a:ext cx="1593873" cy="544608"/>
            <a:chOff x="3064626" y="2952302"/>
            <a:chExt cx="1593873" cy="544608"/>
          </a:xfrm>
        </p:grpSpPr>
        <p:sp>
          <p:nvSpPr>
            <p:cNvPr id="84" name="Heart 83"/>
            <p:cNvSpPr/>
            <p:nvPr/>
          </p:nvSpPr>
          <p:spPr>
            <a:xfrm rot="18338151">
              <a:off x="3951271" y="2789681"/>
              <a:ext cx="221668" cy="1192789"/>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rot="18489517">
              <a:off x="3488708" y="2528220"/>
              <a:ext cx="251617"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982742" y="3318469"/>
            <a:ext cx="1603097" cy="285047"/>
            <a:chOff x="2982742" y="3318469"/>
            <a:chExt cx="1603097" cy="285047"/>
          </a:xfrm>
        </p:grpSpPr>
        <p:sp>
          <p:nvSpPr>
            <p:cNvPr id="87" name="Heart 86"/>
            <p:cNvSpPr/>
            <p:nvPr/>
          </p:nvSpPr>
          <p:spPr>
            <a:xfrm rot="17188359">
              <a:off x="3918306" y="2935982"/>
              <a:ext cx="142278"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rot="17310724">
              <a:off x="3452094" y="2849117"/>
              <a:ext cx="16107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9" name="Straight Arrow Connector 98"/>
          <p:cNvCxnSpPr>
            <a:stCxn id="54" idx="1"/>
          </p:cNvCxnSpPr>
          <p:nvPr/>
        </p:nvCxnSpPr>
        <p:spPr>
          <a:xfrm rot="5400000" flipH="1" flipV="1">
            <a:off x="4334364" y="2433119"/>
            <a:ext cx="1439806" cy="102901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16200000" flipV="1">
            <a:off x="3270186" y="2354894"/>
            <a:ext cx="1427228" cy="1172885"/>
          </a:xfrm>
          <a:prstGeom prst="straightConnector1">
            <a:avLst/>
          </a:prstGeom>
          <a:ln w="38100">
            <a:solidFill>
              <a:schemeClr val="tx1">
                <a:lumMod val="50000"/>
                <a:lumOff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56"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2862213" y="1680053"/>
            <a:ext cx="901446" cy="533400"/>
          </a:xfrm>
          <a:prstGeom prst="rect">
            <a:avLst/>
          </a:prstGeom>
          <a:noFill/>
        </p:spPr>
      </p:pic>
      <p:pic>
        <p:nvPicPr>
          <p:cNvPr id="157"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5328967" y="1676400"/>
            <a:ext cx="901446" cy="533400"/>
          </a:xfrm>
          <a:prstGeom prst="rect">
            <a:avLst/>
          </a:prstGeom>
          <a:noFill/>
        </p:spPr>
      </p:pic>
      <p:pic>
        <p:nvPicPr>
          <p:cNvPr id="68" name="Picture 6" descr="http://www.lenovo.com/shop/americas/content/img_lib/products/splitter/notebooks/ThinkPad/T-Series/gallery/T410-410s-510-2L.jpg"/>
          <p:cNvPicPr>
            <a:picLocks noChangeAspect="1" noChangeArrowheads="1"/>
          </p:cNvPicPr>
          <p:nvPr/>
        </p:nvPicPr>
        <p:blipFill>
          <a:blip r:embed="rId3" cstate="print"/>
          <a:srcRect l="28085" b="15789"/>
          <a:stretch>
            <a:fillRect/>
          </a:stretch>
        </p:blipFill>
        <p:spPr bwMode="auto">
          <a:xfrm>
            <a:off x="6032754" y="2667000"/>
            <a:ext cx="901446" cy="533400"/>
          </a:xfrm>
          <a:prstGeom prst="rect">
            <a:avLst/>
          </a:prstGeom>
          <a:noFill/>
        </p:spPr>
      </p:pic>
      <p:sp>
        <p:nvSpPr>
          <p:cNvPr id="69" name="TextBox 68"/>
          <p:cNvSpPr txBox="1"/>
          <p:nvPr/>
        </p:nvSpPr>
        <p:spPr>
          <a:xfrm>
            <a:off x="6230413" y="1712456"/>
            <a:ext cx="894183" cy="369332"/>
          </a:xfrm>
          <a:prstGeom prst="rect">
            <a:avLst/>
          </a:prstGeom>
          <a:noFill/>
        </p:spPr>
        <p:txBody>
          <a:bodyPr wrap="none" rtlCol="0">
            <a:spAutoFit/>
          </a:bodyPr>
          <a:lstStyle/>
          <a:p>
            <a:r>
              <a:rPr lang="en-US" dirty="0" smtClean="0"/>
              <a:t>Client 1</a:t>
            </a:r>
            <a:endParaRPr lang="en-US" dirty="0"/>
          </a:p>
        </p:txBody>
      </p:sp>
      <p:sp>
        <p:nvSpPr>
          <p:cNvPr id="70" name="TextBox 69"/>
          <p:cNvSpPr txBox="1"/>
          <p:nvPr/>
        </p:nvSpPr>
        <p:spPr>
          <a:xfrm>
            <a:off x="2057400" y="1676400"/>
            <a:ext cx="894183" cy="369332"/>
          </a:xfrm>
          <a:prstGeom prst="rect">
            <a:avLst/>
          </a:prstGeom>
          <a:noFill/>
        </p:spPr>
        <p:txBody>
          <a:bodyPr wrap="none" rtlCol="0">
            <a:spAutoFit/>
          </a:bodyPr>
          <a:lstStyle/>
          <a:p>
            <a:r>
              <a:rPr lang="en-US" dirty="0" smtClean="0"/>
              <a:t>Client 2</a:t>
            </a:r>
            <a:endParaRPr lang="en-US" dirty="0"/>
          </a:p>
        </p:txBody>
      </p:sp>
      <p:sp>
        <p:nvSpPr>
          <p:cNvPr id="71" name="TextBox 70"/>
          <p:cNvSpPr txBox="1"/>
          <p:nvPr/>
        </p:nvSpPr>
        <p:spPr>
          <a:xfrm>
            <a:off x="6900619" y="2401669"/>
            <a:ext cx="2319581" cy="646331"/>
          </a:xfrm>
          <a:prstGeom prst="rect">
            <a:avLst/>
          </a:prstGeom>
          <a:noFill/>
        </p:spPr>
        <p:txBody>
          <a:bodyPr wrap="square" rtlCol="0">
            <a:spAutoFit/>
          </a:bodyPr>
          <a:lstStyle/>
          <a:p>
            <a:r>
              <a:rPr lang="en-US" dirty="0" smtClean="0"/>
              <a:t>User affected by AP’s</a:t>
            </a:r>
          </a:p>
          <a:p>
            <a:r>
              <a:rPr lang="en-US" dirty="0" smtClean="0"/>
              <a:t>interference</a:t>
            </a:r>
            <a:endParaRPr lang="en-US" dirty="0"/>
          </a:p>
        </p:txBody>
      </p:sp>
      <p:grpSp>
        <p:nvGrpSpPr>
          <p:cNvPr id="72" name="Group 71"/>
          <p:cNvGrpSpPr/>
          <p:nvPr/>
        </p:nvGrpSpPr>
        <p:grpSpPr>
          <a:xfrm rot="3099363">
            <a:off x="4648522" y="3569966"/>
            <a:ext cx="1167141" cy="466149"/>
            <a:chOff x="4540342" y="2990403"/>
            <a:chExt cx="1167141" cy="466149"/>
          </a:xfrm>
        </p:grpSpPr>
        <p:sp>
          <p:nvSpPr>
            <p:cNvPr id="74" name="Oval 73"/>
            <p:cNvSpPr/>
            <p:nvPr/>
          </p:nvSpPr>
          <p:spPr>
            <a:xfrm rot="2918976" flipH="1">
              <a:off x="5323003" y="2770910"/>
              <a:ext cx="164988" cy="603973"/>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Heart 74"/>
            <p:cNvSpPr/>
            <p:nvPr/>
          </p:nvSpPr>
          <p:spPr>
            <a:xfrm rot="3085144">
              <a:off x="4938328" y="2900182"/>
              <a:ext cx="158384" cy="954356"/>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rot="19020538">
            <a:off x="2929200" y="3509436"/>
            <a:ext cx="1593873" cy="544608"/>
            <a:chOff x="3064626" y="2952302"/>
            <a:chExt cx="1593873" cy="544608"/>
          </a:xfrm>
        </p:grpSpPr>
        <p:sp>
          <p:nvSpPr>
            <p:cNvPr id="89" name="Heart 88"/>
            <p:cNvSpPr/>
            <p:nvPr/>
          </p:nvSpPr>
          <p:spPr>
            <a:xfrm rot="18338151">
              <a:off x="3951271" y="2789681"/>
              <a:ext cx="221668" cy="1192789"/>
            </a:xfrm>
            <a:prstGeom prst="heart">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489517">
              <a:off x="3488708" y="2528220"/>
              <a:ext cx="251617" cy="1099782"/>
            </a:xfrm>
            <a:prstGeom prst="ellipse">
              <a:avLst/>
            </a:prstGeom>
            <a:solidFill>
              <a:srgbClr val="FFFF00"/>
            </a:solidFill>
            <a:ln>
              <a:solidFill>
                <a:srgbClr val="FFFF00"/>
              </a:solidFill>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8232493">
            <a:off x="4533231" y="3170768"/>
            <a:ext cx="1603097" cy="285047"/>
            <a:chOff x="2982742" y="3318469"/>
            <a:chExt cx="1603097" cy="285047"/>
          </a:xfrm>
        </p:grpSpPr>
        <p:sp>
          <p:nvSpPr>
            <p:cNvPr id="92" name="Heart 91"/>
            <p:cNvSpPr/>
            <p:nvPr/>
          </p:nvSpPr>
          <p:spPr>
            <a:xfrm rot="17188359">
              <a:off x="3918306" y="2935982"/>
              <a:ext cx="142278"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7310724">
              <a:off x="3452094" y="2849117"/>
              <a:ext cx="16107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p:cNvGrpSpPr/>
          <p:nvPr/>
        </p:nvGrpSpPr>
        <p:grpSpPr>
          <a:xfrm rot="18014956">
            <a:off x="3536465" y="3959659"/>
            <a:ext cx="1178213" cy="219951"/>
            <a:chOff x="2982742" y="3318469"/>
            <a:chExt cx="1603097" cy="285047"/>
          </a:xfrm>
        </p:grpSpPr>
        <p:sp>
          <p:nvSpPr>
            <p:cNvPr id="95" name="Heart 94"/>
            <p:cNvSpPr/>
            <p:nvPr/>
          </p:nvSpPr>
          <p:spPr>
            <a:xfrm rot="17188359">
              <a:off x="3918306" y="2935982"/>
              <a:ext cx="142278" cy="1192789"/>
            </a:xfrm>
            <a:prstGeom prst="heart">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rot="17310724">
              <a:off x="3452094" y="2849117"/>
              <a:ext cx="161077" cy="1099782"/>
            </a:xfrm>
            <a:prstGeom prst="ellipse">
              <a:avLst/>
            </a:prstGeom>
            <a:solidFill>
              <a:srgbClr val="660066"/>
            </a:solidFill>
            <a:ln>
              <a:solidFill>
                <a:srgbClr val="660066"/>
              </a:solidFill>
            </a:ln>
            <a:effectLst>
              <a:outerShdw blurRad="40000" dist="23000" dir="5400000" rotWithShape="0">
                <a:srgbClr val="660066">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081660" y="3200400"/>
            <a:ext cx="2128959" cy="369332"/>
            <a:chOff x="6081660" y="3200400"/>
            <a:chExt cx="2128959" cy="369332"/>
          </a:xfrm>
        </p:grpSpPr>
        <p:sp>
          <p:nvSpPr>
            <p:cNvPr id="97" name="TextBox 96"/>
            <p:cNvSpPr txBox="1"/>
            <p:nvPr/>
          </p:nvSpPr>
          <p:spPr>
            <a:xfrm>
              <a:off x="6096000" y="3200400"/>
              <a:ext cx="2114619" cy="369332"/>
            </a:xfrm>
            <a:prstGeom prst="rect">
              <a:avLst/>
            </a:prstGeom>
            <a:noFill/>
          </p:spPr>
          <p:txBody>
            <a:bodyPr wrap="none" rtlCol="0">
              <a:spAutoFit/>
            </a:bodyPr>
            <a:lstStyle/>
            <a:p>
              <a:r>
                <a:rPr lang="en-US" dirty="0" smtClean="0"/>
                <a:t>Channel Information</a:t>
              </a:r>
              <a:endParaRPr lang="en-US" dirty="0"/>
            </a:p>
          </p:txBody>
        </p:sp>
        <p:sp>
          <p:nvSpPr>
            <p:cNvPr id="98" name="Rectangle 97"/>
            <p:cNvSpPr/>
            <p:nvPr/>
          </p:nvSpPr>
          <p:spPr>
            <a:xfrm>
              <a:off x="6081660" y="3250751"/>
              <a:ext cx="2078106" cy="316380"/>
            </a:xfrm>
            <a:prstGeom prst="rect">
              <a:avLst/>
            </a:prstGeom>
            <a:solidFill>
              <a:schemeClr val="tx1">
                <a:alpha val="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352800" y="3276600"/>
            <a:ext cx="1828800" cy="523220"/>
            <a:chOff x="762000" y="2286000"/>
            <a:chExt cx="1828800" cy="523220"/>
          </a:xfrm>
        </p:grpSpPr>
        <p:sp>
          <p:nvSpPr>
            <p:cNvPr id="46" name="Line 77"/>
            <p:cNvSpPr>
              <a:spLocks noChangeShapeType="1"/>
            </p:cNvSpPr>
            <p:nvPr/>
          </p:nvSpPr>
          <p:spPr bwMode="auto">
            <a:xfrm flipH="1" flipV="1">
              <a:off x="1714313" y="2510135"/>
              <a:ext cx="0" cy="119926"/>
            </a:xfrm>
            <a:prstGeom prst="line">
              <a:avLst/>
            </a:prstGeom>
            <a:noFill/>
            <a:ln w="19050">
              <a:solidFill>
                <a:srgbClr val="000000"/>
              </a:solidFill>
              <a:round/>
              <a:headEnd/>
              <a:tailEnd/>
            </a:ln>
          </p:spPr>
          <p:txBody>
            <a:bodyPr wrap="none" anchor="ctr"/>
            <a:lstStyle/>
            <a:p>
              <a:endParaRPr lang="en-US"/>
            </a:p>
          </p:txBody>
        </p:sp>
        <p:sp>
          <p:nvSpPr>
            <p:cNvPr id="47" name="Line 78"/>
            <p:cNvSpPr>
              <a:spLocks noChangeShapeType="1"/>
            </p:cNvSpPr>
            <p:nvPr/>
          </p:nvSpPr>
          <p:spPr bwMode="auto">
            <a:xfrm flipH="1" flipV="1">
              <a:off x="1617143" y="2391767"/>
              <a:ext cx="97169" cy="118368"/>
            </a:xfrm>
            <a:prstGeom prst="line">
              <a:avLst/>
            </a:prstGeom>
            <a:noFill/>
            <a:ln w="19050">
              <a:solidFill>
                <a:srgbClr val="000000"/>
              </a:solidFill>
              <a:round/>
              <a:headEnd/>
              <a:tailEnd/>
            </a:ln>
          </p:spPr>
          <p:txBody>
            <a:bodyPr wrap="none" anchor="ctr"/>
            <a:lstStyle/>
            <a:p>
              <a:endParaRPr lang="en-US"/>
            </a:p>
          </p:txBody>
        </p:sp>
        <p:sp>
          <p:nvSpPr>
            <p:cNvPr id="48" name="Line 79"/>
            <p:cNvSpPr>
              <a:spLocks noChangeShapeType="1"/>
            </p:cNvSpPr>
            <p:nvPr/>
          </p:nvSpPr>
          <p:spPr bwMode="auto">
            <a:xfrm flipV="1">
              <a:off x="1714313" y="2391767"/>
              <a:ext cx="97169" cy="118368"/>
            </a:xfrm>
            <a:prstGeom prst="line">
              <a:avLst/>
            </a:prstGeom>
            <a:noFill/>
            <a:ln w="19050">
              <a:solidFill>
                <a:srgbClr val="000000"/>
              </a:solidFill>
              <a:round/>
              <a:headEnd/>
              <a:tailEnd/>
            </a:ln>
          </p:spPr>
          <p:txBody>
            <a:bodyPr wrap="none" anchor="ctr"/>
            <a:lstStyle/>
            <a:p>
              <a:endParaRPr lang="en-US"/>
            </a:p>
          </p:txBody>
        </p:sp>
        <p:sp>
          <p:nvSpPr>
            <p:cNvPr id="49" name="Line 80"/>
            <p:cNvSpPr>
              <a:spLocks noChangeShapeType="1"/>
            </p:cNvSpPr>
            <p:nvPr/>
          </p:nvSpPr>
          <p:spPr bwMode="auto">
            <a:xfrm flipH="1">
              <a:off x="1617143" y="2391767"/>
              <a:ext cx="194339" cy="0"/>
            </a:xfrm>
            <a:prstGeom prst="line">
              <a:avLst/>
            </a:prstGeom>
            <a:noFill/>
            <a:ln w="19050">
              <a:solidFill>
                <a:srgbClr val="000000"/>
              </a:solidFill>
              <a:round/>
              <a:headEnd/>
              <a:tailEnd/>
            </a:ln>
          </p:spPr>
          <p:txBody>
            <a:bodyPr wrap="none" anchor="ctr"/>
            <a:lstStyle/>
            <a:p>
              <a:endParaRPr lang="en-US"/>
            </a:p>
          </p:txBody>
        </p:sp>
        <p:sp>
          <p:nvSpPr>
            <p:cNvPr id="50" name="Rectangle 49"/>
            <p:cNvSpPr/>
            <p:nvPr/>
          </p:nvSpPr>
          <p:spPr>
            <a:xfrm>
              <a:off x="1447800" y="2613582"/>
              <a:ext cx="1143000" cy="153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Line 77"/>
            <p:cNvSpPr>
              <a:spLocks noChangeShapeType="1"/>
            </p:cNvSpPr>
            <p:nvPr/>
          </p:nvSpPr>
          <p:spPr bwMode="auto">
            <a:xfrm flipH="1" flipV="1">
              <a:off x="2324288" y="2502167"/>
              <a:ext cx="0" cy="119926"/>
            </a:xfrm>
            <a:prstGeom prst="line">
              <a:avLst/>
            </a:prstGeom>
            <a:noFill/>
            <a:ln w="19050">
              <a:solidFill>
                <a:srgbClr val="000000"/>
              </a:solidFill>
              <a:round/>
              <a:headEnd/>
              <a:tailEnd/>
            </a:ln>
          </p:spPr>
          <p:txBody>
            <a:bodyPr wrap="none" anchor="ctr"/>
            <a:lstStyle/>
            <a:p>
              <a:endParaRPr lang="en-US"/>
            </a:p>
          </p:txBody>
        </p:sp>
        <p:sp>
          <p:nvSpPr>
            <p:cNvPr id="52" name="Line 78"/>
            <p:cNvSpPr>
              <a:spLocks noChangeShapeType="1"/>
            </p:cNvSpPr>
            <p:nvPr/>
          </p:nvSpPr>
          <p:spPr bwMode="auto">
            <a:xfrm flipH="1" flipV="1">
              <a:off x="2227118" y="2383799"/>
              <a:ext cx="97169" cy="118368"/>
            </a:xfrm>
            <a:prstGeom prst="line">
              <a:avLst/>
            </a:prstGeom>
            <a:noFill/>
            <a:ln w="19050">
              <a:solidFill>
                <a:srgbClr val="000000"/>
              </a:solidFill>
              <a:round/>
              <a:headEnd/>
              <a:tailEnd/>
            </a:ln>
          </p:spPr>
          <p:txBody>
            <a:bodyPr wrap="none" anchor="ctr"/>
            <a:lstStyle/>
            <a:p>
              <a:endParaRPr lang="en-US"/>
            </a:p>
          </p:txBody>
        </p:sp>
        <p:sp>
          <p:nvSpPr>
            <p:cNvPr id="53" name="Line 79"/>
            <p:cNvSpPr>
              <a:spLocks noChangeShapeType="1"/>
            </p:cNvSpPr>
            <p:nvPr/>
          </p:nvSpPr>
          <p:spPr bwMode="auto">
            <a:xfrm flipV="1">
              <a:off x="2324288" y="2383799"/>
              <a:ext cx="97169" cy="118368"/>
            </a:xfrm>
            <a:prstGeom prst="line">
              <a:avLst/>
            </a:prstGeom>
            <a:noFill/>
            <a:ln w="19050">
              <a:solidFill>
                <a:srgbClr val="000000"/>
              </a:solidFill>
              <a:round/>
              <a:headEnd/>
              <a:tailEnd/>
            </a:ln>
          </p:spPr>
          <p:txBody>
            <a:bodyPr wrap="none" anchor="ctr"/>
            <a:lstStyle/>
            <a:p>
              <a:endParaRPr lang="en-US"/>
            </a:p>
          </p:txBody>
        </p:sp>
        <p:sp>
          <p:nvSpPr>
            <p:cNvPr id="56" name="Line 80"/>
            <p:cNvSpPr>
              <a:spLocks noChangeShapeType="1"/>
            </p:cNvSpPr>
            <p:nvPr/>
          </p:nvSpPr>
          <p:spPr bwMode="auto">
            <a:xfrm flipH="1">
              <a:off x="2227118" y="2383799"/>
              <a:ext cx="194339" cy="0"/>
            </a:xfrm>
            <a:prstGeom prst="line">
              <a:avLst/>
            </a:prstGeom>
            <a:noFill/>
            <a:ln w="19050">
              <a:solidFill>
                <a:srgbClr val="000000"/>
              </a:solidFill>
              <a:round/>
              <a:headEnd/>
              <a:tailEnd/>
            </a:ln>
          </p:spPr>
          <p:txBody>
            <a:bodyPr wrap="none" anchor="ctr"/>
            <a:lstStyle/>
            <a:p>
              <a:endParaRPr lang="en-US"/>
            </a:p>
          </p:txBody>
        </p:sp>
        <p:sp>
          <p:nvSpPr>
            <p:cNvPr id="80" name="Line 77"/>
            <p:cNvSpPr>
              <a:spLocks noChangeShapeType="1"/>
            </p:cNvSpPr>
            <p:nvPr/>
          </p:nvSpPr>
          <p:spPr bwMode="auto">
            <a:xfrm flipH="1" flipV="1">
              <a:off x="2009423" y="2509106"/>
              <a:ext cx="0" cy="119926"/>
            </a:xfrm>
            <a:prstGeom prst="line">
              <a:avLst/>
            </a:prstGeom>
            <a:noFill/>
            <a:ln w="19050">
              <a:solidFill>
                <a:srgbClr val="000000"/>
              </a:solidFill>
              <a:round/>
              <a:headEnd/>
              <a:tailEnd/>
            </a:ln>
          </p:spPr>
          <p:txBody>
            <a:bodyPr wrap="none" anchor="ctr"/>
            <a:lstStyle/>
            <a:p>
              <a:endParaRPr lang="en-US"/>
            </a:p>
          </p:txBody>
        </p:sp>
        <p:sp>
          <p:nvSpPr>
            <p:cNvPr id="81" name="Line 78"/>
            <p:cNvSpPr>
              <a:spLocks noChangeShapeType="1"/>
            </p:cNvSpPr>
            <p:nvPr/>
          </p:nvSpPr>
          <p:spPr bwMode="auto">
            <a:xfrm flipH="1" flipV="1">
              <a:off x="1912253" y="2390738"/>
              <a:ext cx="97169" cy="118368"/>
            </a:xfrm>
            <a:prstGeom prst="line">
              <a:avLst/>
            </a:prstGeom>
            <a:noFill/>
            <a:ln w="19050">
              <a:solidFill>
                <a:srgbClr val="000000"/>
              </a:solidFill>
              <a:round/>
              <a:headEnd/>
              <a:tailEnd/>
            </a:ln>
          </p:spPr>
          <p:txBody>
            <a:bodyPr wrap="none" anchor="ctr"/>
            <a:lstStyle/>
            <a:p>
              <a:endParaRPr lang="en-US"/>
            </a:p>
          </p:txBody>
        </p:sp>
        <p:sp>
          <p:nvSpPr>
            <p:cNvPr id="82" name="Line 79"/>
            <p:cNvSpPr>
              <a:spLocks noChangeShapeType="1"/>
            </p:cNvSpPr>
            <p:nvPr/>
          </p:nvSpPr>
          <p:spPr bwMode="auto">
            <a:xfrm flipV="1">
              <a:off x="2009423" y="2390738"/>
              <a:ext cx="97169" cy="118368"/>
            </a:xfrm>
            <a:prstGeom prst="line">
              <a:avLst/>
            </a:prstGeom>
            <a:noFill/>
            <a:ln w="19050">
              <a:solidFill>
                <a:srgbClr val="000000"/>
              </a:solidFill>
              <a:round/>
              <a:headEnd/>
              <a:tailEnd/>
            </a:ln>
          </p:spPr>
          <p:txBody>
            <a:bodyPr wrap="none" anchor="ctr"/>
            <a:lstStyle/>
            <a:p>
              <a:endParaRPr lang="en-US"/>
            </a:p>
          </p:txBody>
        </p:sp>
        <p:sp>
          <p:nvSpPr>
            <p:cNvPr id="83" name="Line 80"/>
            <p:cNvSpPr>
              <a:spLocks noChangeShapeType="1"/>
            </p:cNvSpPr>
            <p:nvPr/>
          </p:nvSpPr>
          <p:spPr bwMode="auto">
            <a:xfrm flipH="1">
              <a:off x="1912253" y="2390738"/>
              <a:ext cx="194339" cy="0"/>
            </a:xfrm>
            <a:prstGeom prst="line">
              <a:avLst/>
            </a:prstGeom>
            <a:noFill/>
            <a:ln w="19050">
              <a:solidFill>
                <a:srgbClr val="000000"/>
              </a:solidFill>
              <a:round/>
              <a:headEnd/>
              <a:tailEnd/>
            </a:ln>
          </p:spPr>
          <p:txBody>
            <a:bodyPr wrap="none" anchor="ctr"/>
            <a:lstStyle/>
            <a:p>
              <a:endParaRPr lang="en-US"/>
            </a:p>
          </p:txBody>
        </p:sp>
        <p:sp>
          <p:nvSpPr>
            <p:cNvPr id="102" name="TextBox 85"/>
            <p:cNvSpPr txBox="1">
              <a:spLocks noChangeArrowheads="1"/>
            </p:cNvSpPr>
            <p:nvPr/>
          </p:nvSpPr>
          <p:spPr bwMode="auto">
            <a:xfrm>
              <a:off x="762000" y="2286000"/>
              <a:ext cx="685800" cy="523220"/>
            </a:xfrm>
            <a:prstGeom prst="rect">
              <a:avLst/>
            </a:prstGeom>
            <a:noFill/>
            <a:ln w="9525">
              <a:noFill/>
              <a:miter lim="800000"/>
              <a:headEnd/>
              <a:tailEnd/>
            </a:ln>
          </p:spPr>
          <p:txBody>
            <a:bodyPr wrap="square">
              <a:spAutoFit/>
            </a:bodyPr>
            <a:lstStyle/>
            <a:p>
              <a:r>
                <a:rPr lang="en-US" sz="2800" b="1" dirty="0" smtClean="0"/>
                <a:t>AP</a:t>
              </a:r>
              <a:endParaRPr lang="en-US"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9.96182E-7 -3.01874E-6 L -0.2749 0.05552 " pathEditMode="relative" rAng="0" ptsTypes="AA">
                                      <p:cBhvr>
                                        <p:cTn id="10" dur="3000" fill="hold"/>
                                        <p:tgtEl>
                                          <p:spTgt spid="101"/>
                                        </p:tgtEl>
                                        <p:attrNameLst>
                                          <p:attrName>ppt_x</p:attrName>
                                          <p:attrName>ppt_y</p:attrName>
                                        </p:attrNameLst>
                                      </p:cBhvr>
                                      <p:rCtr x="-137" y="28"/>
                                    </p:animMotion>
                                  </p:childTnLst>
                                </p:cTn>
                              </p:par>
                            </p:childTnLst>
                          </p:cTn>
                        </p:par>
                        <p:par>
                          <p:cTn id="11" fill="hold">
                            <p:stCondLst>
                              <p:cond delay="5000"/>
                            </p:stCondLst>
                            <p:childTnLst>
                              <p:par>
                                <p:cTn id="12" presetID="1" presetClass="exit" presetSubtype="0" fill="hold" nodeType="afterEffect">
                                  <p:stCondLst>
                                    <p:cond delay="0"/>
                                  </p:stCondLst>
                                  <p:childTnLst>
                                    <p:set>
                                      <p:cBhvr>
                                        <p:cTn id="13" dur="1" fill="hold">
                                          <p:stCondLst>
                                            <p:cond delay="0"/>
                                          </p:stCondLst>
                                        </p:cTn>
                                        <p:tgtEl>
                                          <p:spTgt spid="101"/>
                                        </p:tgtEl>
                                        <p:attrNameLst>
                                          <p:attrName>style.visibility</p:attrName>
                                        </p:attrNameLst>
                                      </p:cBhvr>
                                      <p:to>
                                        <p:strVal val="hidden"/>
                                      </p:to>
                                    </p:set>
                                  </p:childTnLst>
                                </p:cTn>
                              </p:par>
                            </p:childTnLst>
                          </p:cTn>
                        </p:par>
                        <p:par>
                          <p:cTn id="14" fill="hold">
                            <p:stCondLst>
                              <p:cond delay="5000"/>
                            </p:stCondLst>
                            <p:childTnLst>
                              <p:par>
                                <p:cTn id="15" presetID="10" presetClass="exit" presetSubtype="0" fill="hold" nodeType="afterEffect">
                                  <p:stCondLst>
                                    <p:cond delay="0"/>
                                  </p:stCondLst>
                                  <p:childTnLst>
                                    <p:animEffect transition="out" filter="fade">
                                      <p:cBhvr>
                                        <p:cTn id="16" dur="2000"/>
                                        <p:tgtEl>
                                          <p:spTgt spid="63"/>
                                        </p:tgtEl>
                                      </p:cBhvr>
                                    </p:animEffect>
                                    <p:set>
                                      <p:cBhvr>
                                        <p:cTn id="17" dur="1" fill="hold">
                                          <p:stCondLst>
                                            <p:cond delay="1999"/>
                                          </p:stCondLst>
                                        </p:cTn>
                                        <p:tgtEl>
                                          <p:spTgt spid="6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91"/>
                                        </p:tgtEl>
                                      </p:cBhvr>
                                    </p:animEffect>
                                    <p:set>
                                      <p:cBhvr>
                                        <p:cTn id="20" dur="1" fill="hold">
                                          <p:stCondLst>
                                            <p:cond delay="1999"/>
                                          </p:stCondLst>
                                        </p:cTn>
                                        <p:tgtEl>
                                          <p:spTgt spid="9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64"/>
                                        </p:tgtEl>
                                      </p:cBhvr>
                                    </p:animEffect>
                                    <p:set>
                                      <p:cBhvr>
                                        <p:cTn id="23" dur="1" fill="hold">
                                          <p:stCondLst>
                                            <p:cond delay="1999"/>
                                          </p:stCondLst>
                                        </p:cTn>
                                        <p:tgtEl>
                                          <p:spTgt spid="6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65"/>
                                        </p:tgtEl>
                                      </p:cBhvr>
                                    </p:animEffect>
                                    <p:set>
                                      <p:cBhvr>
                                        <p:cTn id="26" dur="1" fill="hold">
                                          <p:stCondLst>
                                            <p:cond delay="1999"/>
                                          </p:stCondLst>
                                        </p:cTn>
                                        <p:tgtEl>
                                          <p:spTgt spid="6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66"/>
                                        </p:tgtEl>
                                      </p:cBhvr>
                                    </p:animEffect>
                                    <p:set>
                                      <p:cBhvr>
                                        <p:cTn id="29" dur="1" fill="hold">
                                          <p:stCondLst>
                                            <p:cond delay="1999"/>
                                          </p:stCondLst>
                                        </p:cTn>
                                        <p:tgtEl>
                                          <p:spTgt spid="66"/>
                                        </p:tgtEl>
                                        <p:attrNameLst>
                                          <p:attrName>style.visibility</p:attrName>
                                        </p:attrNameLst>
                                      </p:cBhvr>
                                      <p:to>
                                        <p:strVal val="hidden"/>
                                      </p:to>
                                    </p:set>
                                  </p:childTnLst>
                                </p:cTn>
                              </p:par>
                            </p:childTnLst>
                          </p:cTn>
                        </p:par>
                        <p:par>
                          <p:cTn id="30" fill="hold">
                            <p:stCondLst>
                              <p:cond delay="7000"/>
                            </p:stCondLst>
                            <p:childTnLst>
                              <p:par>
                                <p:cTn id="31" presetID="10" presetClass="entr" presetSubtype="0"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20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2000"/>
                                        <p:tgtEl>
                                          <p:spTgt spid="86"/>
                                        </p:tgtEl>
                                      </p:cBhvr>
                                    </p:animEffect>
                                  </p:childTnLst>
                                </p:cTn>
                              </p:par>
                              <p:par>
                                <p:cTn id="37" presetID="10"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000"/>
                                        <p:tgtEl>
                                          <p:spTgt spid="9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Background</a:t>
            </a:r>
          </a:p>
          <a:p>
            <a:endParaRPr lang="en-US" dirty="0" smtClean="0"/>
          </a:p>
          <a:p>
            <a:r>
              <a:rPr lang="en-US" dirty="0" smtClean="0"/>
              <a:t>System Implementation</a:t>
            </a:r>
          </a:p>
          <a:p>
            <a:endParaRPr lang="en-US" dirty="0" smtClean="0"/>
          </a:p>
          <a:p>
            <a:r>
              <a:rPr lang="en-US" dirty="0" smtClean="0"/>
              <a:t>Experimental Evaluation</a:t>
            </a:r>
          </a:p>
          <a:p>
            <a:endParaRPr lang="en-US" dirty="0" smtClean="0"/>
          </a:p>
          <a:p>
            <a:r>
              <a:rPr lang="en-US" dirty="0" smtClean="0"/>
              <a:t>Conclusion</a:t>
            </a:r>
          </a:p>
          <a:p>
            <a:pPr>
              <a:buNone/>
            </a:pPr>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Unified Implementation Platform</a:t>
            </a:r>
          </a:p>
          <a:p>
            <a:pPr lvl="1"/>
            <a:r>
              <a:rPr lang="en-US" dirty="0" smtClean="0"/>
              <a:t>First Implementation and experimental evaluation of different </a:t>
            </a:r>
            <a:r>
              <a:rPr lang="en-US" dirty="0" err="1" smtClean="0"/>
              <a:t>beamforming</a:t>
            </a:r>
            <a:r>
              <a:rPr lang="en-US" dirty="0" smtClean="0"/>
              <a:t> algorithms on a common platform</a:t>
            </a:r>
          </a:p>
          <a:p>
            <a:pPr lvl="1"/>
            <a:endParaRPr lang="en-US" dirty="0" smtClean="0"/>
          </a:p>
          <a:p>
            <a:r>
              <a:rPr lang="en-US" dirty="0" smtClean="0"/>
              <a:t>Experimental Characterization of System Performance</a:t>
            </a:r>
          </a:p>
          <a:p>
            <a:pPr lvl="1"/>
            <a:r>
              <a:rPr lang="en-US" dirty="0" smtClean="0"/>
              <a:t>Compare against </a:t>
            </a:r>
            <a:r>
              <a:rPr lang="en-US" dirty="0" smtClean="0">
                <a:solidFill>
                  <a:srgbClr val="008000"/>
                </a:solidFill>
              </a:rPr>
              <a:t>single-user TDMA </a:t>
            </a:r>
            <a:r>
              <a:rPr lang="en-US" dirty="0" smtClean="0"/>
              <a:t>schemes</a:t>
            </a:r>
          </a:p>
          <a:p>
            <a:pPr lvl="1"/>
            <a:r>
              <a:rPr lang="en-US" dirty="0" smtClean="0"/>
              <a:t>Use </a:t>
            </a:r>
            <a:r>
              <a:rPr lang="en-US" dirty="0" smtClean="0">
                <a:solidFill>
                  <a:srgbClr val="008000"/>
                </a:solidFill>
              </a:rPr>
              <a:t>repeatable</a:t>
            </a:r>
            <a:r>
              <a:rPr lang="en-US" dirty="0" smtClean="0"/>
              <a:t> controlled channels and</a:t>
            </a:r>
          </a:p>
          <a:p>
            <a:pPr lvl="1"/>
            <a:r>
              <a:rPr lang="en-US" dirty="0" smtClean="0">
                <a:solidFill>
                  <a:srgbClr val="008000"/>
                </a:solidFill>
              </a:rPr>
              <a:t>Real-time indoor </a:t>
            </a:r>
            <a:r>
              <a:rPr lang="en-US" dirty="0" smtClean="0"/>
              <a:t>channels</a:t>
            </a:r>
          </a:p>
          <a:p>
            <a:endParaRPr lang="en-US" dirty="0" smtClean="0"/>
          </a:p>
          <a:p>
            <a:r>
              <a:rPr lang="en-US" dirty="0" smtClean="0"/>
              <a:t>Evaluation Metric</a:t>
            </a:r>
          </a:p>
          <a:p>
            <a:pPr lvl="1"/>
            <a:r>
              <a:rPr lang="en-US" dirty="0" smtClean="0"/>
              <a:t>SNR or the corresponding Shannon capacity</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Ehsan Aryafar</a:t>
            </a:r>
            <a:endParaRPr lang="en-US" dirty="0"/>
          </a:p>
        </p:txBody>
      </p:sp>
      <p:sp>
        <p:nvSpPr>
          <p:cNvPr id="5" name="Slide Number Placeholder 4"/>
          <p:cNvSpPr>
            <a:spLocks noGrp="1"/>
          </p:cNvSpPr>
          <p:nvPr>
            <p:ph type="sldNum" sz="quarter" idx="12"/>
          </p:nvPr>
        </p:nvSpPr>
        <p:spPr/>
        <p:txBody>
          <a:bodyPr/>
          <a:lstStyle/>
          <a:p>
            <a:r>
              <a:rPr lang="en-US" smtClean="0"/>
              <a:t>Rice Networks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solidFill>
          <a:srgbClr val="000099"/>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a:spPr>
      <a:bodyPr lIns="90488" tIns="137160" rIns="90488" bIns="44450"/>
      <a:lstStyle>
        <a:defPPr algn="ctr">
          <a:spcBef>
            <a:spcPct val="50000"/>
          </a:spcBef>
          <a:defRPr sz="3200" dirty="0" smtClean="0">
            <a:solidFill>
              <a:schemeClr val="bg1"/>
            </a:solidFill>
            <a:latin typeface="Comic Sans MS" pitchFamily="66" charset="0"/>
            <a:cs typeface="Arial" pitchFamily="-11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5066</TotalTime>
  <Words>3792</Words>
  <Application>Microsoft Macintosh PowerPoint</Application>
  <PresentationFormat>On-screen Show (4:3)</PresentationFormat>
  <Paragraphs>474</Paragraphs>
  <Slides>39</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Design and Experimental Evaluation of Multi-User Beamforming in Wireless LANs</vt:lpstr>
      <vt:lpstr>MIMO LANs</vt:lpstr>
      <vt:lpstr>Crash Course on Beamforming</vt:lpstr>
      <vt:lpstr>Crash Course on Beamforming</vt:lpstr>
      <vt:lpstr>Multi-User Beamforming: Throughput Increase    </vt:lpstr>
      <vt:lpstr>Multi-User Beamforming: Throughput Increase    </vt:lpstr>
      <vt:lpstr>Multi-User Beamforming: Interference Reduction</vt:lpstr>
      <vt:lpstr>Outline</vt:lpstr>
      <vt:lpstr>Methodology</vt:lpstr>
      <vt:lpstr>WARPLab Research Framework</vt:lpstr>
      <vt:lpstr>Implementation</vt:lpstr>
      <vt:lpstr>Experimental Design</vt:lpstr>
      <vt:lpstr>Impact of Receiver Separation</vt:lpstr>
      <vt:lpstr>Impact of Receiver Separation</vt:lpstr>
      <vt:lpstr>Impact of Receiver Separation</vt:lpstr>
      <vt:lpstr>Experimental Design</vt:lpstr>
      <vt:lpstr>User Mobility</vt:lpstr>
      <vt:lpstr>User Mobility</vt:lpstr>
      <vt:lpstr>Experimental Design</vt:lpstr>
      <vt:lpstr>Multi-Point Interference Reduction</vt:lpstr>
      <vt:lpstr>Multi-Point Interference Reduction</vt:lpstr>
      <vt:lpstr>Multi-Point Interference Reduction</vt:lpstr>
      <vt:lpstr>Prior Work</vt:lpstr>
      <vt:lpstr>In Summary</vt:lpstr>
      <vt:lpstr>Back Up</vt:lpstr>
      <vt:lpstr>iburst</vt:lpstr>
      <vt:lpstr>Crash Course on Beamforming</vt:lpstr>
      <vt:lpstr>Weight Selection Algorithms</vt:lpstr>
      <vt:lpstr>Multi-Point Interference Reduction</vt:lpstr>
      <vt:lpstr>Weight Selection  Zero Forcing Beamforming (ZFBF)</vt:lpstr>
      <vt:lpstr>Implementation - WARPLab</vt:lpstr>
      <vt:lpstr>User Population Size</vt:lpstr>
      <vt:lpstr>User Selection (Link Quality Difference)</vt:lpstr>
      <vt:lpstr>Environmental Variation</vt:lpstr>
      <vt:lpstr>Interference Reduction (Location)</vt:lpstr>
      <vt:lpstr>Channel Variation</vt:lpstr>
      <vt:lpstr>Testbed</vt:lpstr>
      <vt:lpstr>Channel Estimation</vt:lpstr>
      <vt:lpstr>Network Throughput</vt:lpstr>
    </vt:vector>
  </TitlesOfParts>
  <Company>Rice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RNG</dc:creator>
  <cp:lastModifiedBy>RNG</cp:lastModifiedBy>
  <cp:revision>218</cp:revision>
  <dcterms:created xsi:type="dcterms:W3CDTF">2010-12-16T21:31:01Z</dcterms:created>
  <dcterms:modified xsi:type="dcterms:W3CDTF">2010-12-16T21:31:15Z</dcterms:modified>
</cp:coreProperties>
</file>