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9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40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41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42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3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44.xml" ContentType="application/vnd.openxmlformats-officedocument.theme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theme/theme45.xml" ContentType="application/vnd.openxmlformats-officedocument.theme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theme/theme46.xml" ContentType="application/vnd.openxmlformats-officedocument.theme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theme/theme47.xml" ContentType="application/vnd.openxmlformats-officedocument.theme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theme/theme48.xml" ContentType="application/vnd.openxmlformats-officedocument.theme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theme/theme49.xml" ContentType="application/vnd.openxmlformats-officedocument.theme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theme/theme50.xml" ContentType="application/vnd.openxmlformats-officedocument.theme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theme/theme51.xml" ContentType="application/vnd.openxmlformats-officedocument.theme+xml"/>
  <Override PartName="/ppt/theme/theme5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5.xml" ContentType="application/vnd.openxmlformats-officedocument.presentationml.tags+xml"/>
  <Override PartName="/ppt/notesSlides/notesSlide20.xml" ContentType="application/vnd.openxmlformats-officedocument.presentationml.notesSlide+xml"/>
  <Override PartName="/ppt/tags/tag6.xml" ContentType="application/vnd.openxmlformats-officedocument.presentationml.tags+xml"/>
  <Override PartName="/ppt/notesSlides/notesSlide2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7.xml" ContentType="application/vnd.openxmlformats-officedocument.presentationml.notesSlide+xml"/>
  <Override PartName="/ppt/tags/tag18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0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1.xml" ContentType="application/vnd.openxmlformats-officedocument.presentationml.notesSlide+xml"/>
  <Override PartName="/ppt/tags/tag22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  <p:sldMasterId id="2147483900" r:id="rId21"/>
    <p:sldMasterId id="2147483912" r:id="rId22"/>
    <p:sldMasterId id="2147483924" r:id="rId23"/>
    <p:sldMasterId id="2147483936" r:id="rId24"/>
    <p:sldMasterId id="2147483948" r:id="rId25"/>
    <p:sldMasterId id="2147483960" r:id="rId26"/>
    <p:sldMasterId id="2147483972" r:id="rId27"/>
    <p:sldMasterId id="2147483984" r:id="rId28"/>
    <p:sldMasterId id="2147483996" r:id="rId29"/>
    <p:sldMasterId id="2147484008" r:id="rId30"/>
    <p:sldMasterId id="2147484020" r:id="rId31"/>
    <p:sldMasterId id="2147484032" r:id="rId32"/>
    <p:sldMasterId id="2147484044" r:id="rId33"/>
    <p:sldMasterId id="2147484056" r:id="rId34"/>
    <p:sldMasterId id="2147484068" r:id="rId35"/>
    <p:sldMasterId id="2147484080" r:id="rId36"/>
    <p:sldMasterId id="2147484092" r:id="rId37"/>
    <p:sldMasterId id="2147484104" r:id="rId38"/>
    <p:sldMasterId id="2147484116" r:id="rId39"/>
    <p:sldMasterId id="2147484128" r:id="rId40"/>
    <p:sldMasterId id="2147484140" r:id="rId41"/>
    <p:sldMasterId id="2147484152" r:id="rId42"/>
    <p:sldMasterId id="2147484164" r:id="rId43"/>
    <p:sldMasterId id="2147484176" r:id="rId44"/>
    <p:sldMasterId id="2147484188" r:id="rId45"/>
    <p:sldMasterId id="2147484200" r:id="rId46"/>
    <p:sldMasterId id="2147484212" r:id="rId47"/>
    <p:sldMasterId id="2147484224" r:id="rId48"/>
    <p:sldMasterId id="2147484236" r:id="rId49"/>
    <p:sldMasterId id="2147484248" r:id="rId50"/>
    <p:sldMasterId id="2147484260" r:id="rId51"/>
  </p:sldMasterIdLst>
  <p:notesMasterIdLst>
    <p:notesMasterId r:id="rId103"/>
  </p:notesMasterIdLst>
  <p:sldIdLst>
    <p:sldId id="256" r:id="rId52"/>
    <p:sldId id="257" r:id="rId53"/>
    <p:sldId id="258" r:id="rId54"/>
    <p:sldId id="259" r:id="rId55"/>
    <p:sldId id="260" r:id="rId56"/>
    <p:sldId id="261" r:id="rId57"/>
    <p:sldId id="262" r:id="rId58"/>
    <p:sldId id="263" r:id="rId59"/>
    <p:sldId id="264" r:id="rId60"/>
    <p:sldId id="265" r:id="rId61"/>
    <p:sldId id="266" r:id="rId62"/>
    <p:sldId id="267" r:id="rId63"/>
    <p:sldId id="268" r:id="rId64"/>
    <p:sldId id="269" r:id="rId65"/>
    <p:sldId id="270" r:id="rId66"/>
    <p:sldId id="271" r:id="rId67"/>
    <p:sldId id="272" r:id="rId68"/>
    <p:sldId id="273" r:id="rId69"/>
    <p:sldId id="274" r:id="rId70"/>
    <p:sldId id="275" r:id="rId71"/>
    <p:sldId id="276" r:id="rId72"/>
    <p:sldId id="277" r:id="rId73"/>
    <p:sldId id="278" r:id="rId74"/>
    <p:sldId id="279" r:id="rId75"/>
    <p:sldId id="280" r:id="rId76"/>
    <p:sldId id="281" r:id="rId77"/>
    <p:sldId id="282" r:id="rId78"/>
    <p:sldId id="283" r:id="rId79"/>
    <p:sldId id="284" r:id="rId80"/>
    <p:sldId id="285" r:id="rId81"/>
    <p:sldId id="286" r:id="rId82"/>
    <p:sldId id="287" r:id="rId83"/>
    <p:sldId id="288" r:id="rId84"/>
    <p:sldId id="289" r:id="rId85"/>
    <p:sldId id="290" r:id="rId86"/>
    <p:sldId id="291" r:id="rId87"/>
    <p:sldId id="292" r:id="rId88"/>
    <p:sldId id="293" r:id="rId89"/>
    <p:sldId id="294" r:id="rId90"/>
    <p:sldId id="295" r:id="rId91"/>
    <p:sldId id="296" r:id="rId92"/>
    <p:sldId id="297" r:id="rId93"/>
    <p:sldId id="298" r:id="rId94"/>
    <p:sldId id="299" r:id="rId95"/>
    <p:sldId id="300" r:id="rId96"/>
    <p:sldId id="301" r:id="rId97"/>
    <p:sldId id="302" r:id="rId98"/>
    <p:sldId id="303" r:id="rId99"/>
    <p:sldId id="304" r:id="rId100"/>
    <p:sldId id="305" r:id="rId101"/>
    <p:sldId id="306" r:id="rId102"/>
  </p:sldIdLst>
  <p:sldSz cx="9144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preferSingleView="1"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3276" y="16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12.xml"/><Relationship Id="rId68" Type="http://schemas.openxmlformats.org/officeDocument/2006/relationships/slide" Target="slides/slide17.xml"/><Relationship Id="rId84" Type="http://schemas.openxmlformats.org/officeDocument/2006/relationships/slide" Target="slides/slide33.xml"/><Relationship Id="rId89" Type="http://schemas.openxmlformats.org/officeDocument/2006/relationships/slide" Target="slides/slide3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0.xml"/><Relationship Id="rId92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07" Type="http://schemas.openxmlformats.org/officeDocument/2006/relationships/tableStyles" Target="tableStyles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2.xml"/><Relationship Id="rId58" Type="http://schemas.openxmlformats.org/officeDocument/2006/relationships/slide" Target="slides/slide7.xml"/><Relationship Id="rId66" Type="http://schemas.openxmlformats.org/officeDocument/2006/relationships/slide" Target="slides/slide15.xml"/><Relationship Id="rId74" Type="http://schemas.openxmlformats.org/officeDocument/2006/relationships/slide" Target="slides/slide23.xml"/><Relationship Id="rId79" Type="http://schemas.openxmlformats.org/officeDocument/2006/relationships/slide" Target="slides/slide28.xml"/><Relationship Id="rId87" Type="http://schemas.openxmlformats.org/officeDocument/2006/relationships/slide" Target="slides/slide36.xml"/><Relationship Id="rId102" Type="http://schemas.openxmlformats.org/officeDocument/2006/relationships/slide" Target="slides/slide5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10.xml"/><Relationship Id="rId82" Type="http://schemas.openxmlformats.org/officeDocument/2006/relationships/slide" Target="slides/slide31.xml"/><Relationship Id="rId90" Type="http://schemas.openxmlformats.org/officeDocument/2006/relationships/slide" Target="slides/slide39.xml"/><Relationship Id="rId95" Type="http://schemas.openxmlformats.org/officeDocument/2006/relationships/slide" Target="slides/slide44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5.xml"/><Relationship Id="rId64" Type="http://schemas.openxmlformats.org/officeDocument/2006/relationships/slide" Target="slides/slide13.xml"/><Relationship Id="rId69" Type="http://schemas.openxmlformats.org/officeDocument/2006/relationships/slide" Target="slides/slide18.xml"/><Relationship Id="rId77" Type="http://schemas.openxmlformats.org/officeDocument/2006/relationships/slide" Target="slides/slide26.xml"/><Relationship Id="rId100" Type="http://schemas.openxmlformats.org/officeDocument/2006/relationships/slide" Target="slides/slide49.xml"/><Relationship Id="rId10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21.xml"/><Relationship Id="rId80" Type="http://schemas.openxmlformats.org/officeDocument/2006/relationships/slide" Target="slides/slide29.xml"/><Relationship Id="rId85" Type="http://schemas.openxmlformats.org/officeDocument/2006/relationships/slide" Target="slides/slide34.xml"/><Relationship Id="rId93" Type="http://schemas.openxmlformats.org/officeDocument/2006/relationships/slide" Target="slides/slide42.xml"/><Relationship Id="rId98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8.xml"/><Relationship Id="rId67" Type="http://schemas.openxmlformats.org/officeDocument/2006/relationships/slide" Target="slides/slide16.xml"/><Relationship Id="rId103" Type="http://schemas.openxmlformats.org/officeDocument/2006/relationships/notesMaster" Target="notesMasters/notesMaster1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3.xml"/><Relationship Id="rId62" Type="http://schemas.openxmlformats.org/officeDocument/2006/relationships/slide" Target="slides/slide11.xml"/><Relationship Id="rId70" Type="http://schemas.openxmlformats.org/officeDocument/2006/relationships/slide" Target="slides/slide19.xml"/><Relationship Id="rId75" Type="http://schemas.openxmlformats.org/officeDocument/2006/relationships/slide" Target="slides/slide24.xml"/><Relationship Id="rId83" Type="http://schemas.openxmlformats.org/officeDocument/2006/relationships/slide" Target="slides/slide32.xml"/><Relationship Id="rId88" Type="http://schemas.openxmlformats.org/officeDocument/2006/relationships/slide" Target="slides/slide37.xml"/><Relationship Id="rId91" Type="http://schemas.openxmlformats.org/officeDocument/2006/relationships/slide" Target="slides/slide40.xml"/><Relationship Id="rId96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6.xml"/><Relationship Id="rId10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1.xml"/><Relationship Id="rId60" Type="http://schemas.openxmlformats.org/officeDocument/2006/relationships/slide" Target="slides/slide9.xml"/><Relationship Id="rId65" Type="http://schemas.openxmlformats.org/officeDocument/2006/relationships/slide" Target="slides/slide14.xml"/><Relationship Id="rId73" Type="http://schemas.openxmlformats.org/officeDocument/2006/relationships/slide" Target="slides/slide22.xml"/><Relationship Id="rId78" Type="http://schemas.openxmlformats.org/officeDocument/2006/relationships/slide" Target="slides/slide27.xml"/><Relationship Id="rId81" Type="http://schemas.openxmlformats.org/officeDocument/2006/relationships/slide" Target="slides/slide30.xml"/><Relationship Id="rId86" Type="http://schemas.openxmlformats.org/officeDocument/2006/relationships/slide" Target="slides/slide35.xml"/><Relationship Id="rId94" Type="http://schemas.openxmlformats.org/officeDocument/2006/relationships/slide" Target="slides/slide43.xml"/><Relationship Id="rId99" Type="http://schemas.openxmlformats.org/officeDocument/2006/relationships/slide" Target="slides/slide48.xml"/><Relationship Id="rId101" Type="http://schemas.openxmlformats.org/officeDocument/2006/relationships/slide" Target="slides/slide5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" Target="slides/slide4.xml"/><Relationship Id="rId76" Type="http://schemas.openxmlformats.org/officeDocument/2006/relationships/slide" Target="slides/slide25.xml"/><Relationship Id="rId97" Type="http://schemas.openxmlformats.org/officeDocument/2006/relationships/slide" Target="slides/slide46.xml"/><Relationship Id="rId10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868FF-EB32-41EE-B7CD-8772DCAE23EE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334F42D-7606-4A45-A8CF-C6AA7688679B}">
      <dgm:prSet phldrT="[Text]" custT="1"/>
      <dgm:spPr>
        <a:gradFill rotWithShape="0">
          <a:gsLst>
            <a:gs pos="0">
              <a:srgbClr val="FF6D6D"/>
            </a:gs>
            <a:gs pos="50000">
              <a:srgbClr val="FF0000"/>
            </a:gs>
            <a:gs pos="100000">
              <a:srgbClr val="C00000"/>
            </a:gs>
          </a:gsLst>
        </a:gradFill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PUMA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E733DB-2652-4343-B561-891D02405C05}" type="parTrans" cxnId="{2CF00F26-C69D-4590-8337-8585F580C41E}">
      <dgm:prSet/>
      <dgm:spPr/>
      <dgm:t>
        <a:bodyPr/>
        <a:lstStyle/>
        <a:p>
          <a:endParaRPr lang="en-US" sz="2400"/>
        </a:p>
      </dgm:t>
    </dgm:pt>
    <dgm:pt modelId="{EF9E03FD-467D-40BE-8A4F-3CD3EE2B85DE}" type="sibTrans" cxnId="{2CF00F26-C69D-4590-8337-8585F580C41E}">
      <dgm:prSet/>
      <dgm:spPr/>
      <dgm:t>
        <a:bodyPr/>
        <a:lstStyle/>
        <a:p>
          <a:endParaRPr lang="en-US" sz="2400"/>
        </a:p>
      </dgm:t>
    </dgm:pt>
    <dgm:pt modelId="{3A32BA44-B140-4E8C-8BC8-7103FDA360B8}">
      <dgm:prSet phldrT="[Text]" custT="1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</a:gradFill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FROZEN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7EAD76-E173-4946-ADCF-20F1F51876E9}" type="parTrans" cxnId="{D688E09F-5048-4D57-8087-277F9D0A4F88}">
      <dgm:prSet/>
      <dgm:spPr/>
      <dgm:t>
        <a:bodyPr/>
        <a:lstStyle/>
        <a:p>
          <a:endParaRPr lang="en-US" sz="2400"/>
        </a:p>
      </dgm:t>
    </dgm:pt>
    <dgm:pt modelId="{4158B5D6-6FB0-4B1F-984A-830C1298B824}" type="sibTrans" cxnId="{D688E09F-5048-4D57-8087-277F9D0A4F88}">
      <dgm:prSet/>
      <dgm:spPr/>
      <dgm:t>
        <a:bodyPr/>
        <a:lstStyle/>
        <a:p>
          <a:endParaRPr lang="en-US" sz="2400"/>
        </a:p>
      </dgm:t>
    </dgm:pt>
    <dgm:pt modelId="{C77623CE-383B-4BA7-83AD-398A718AEA12}">
      <dgm:prSet phldrT="[Text]" custT="1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</a:gradFill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Implementation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A7640C-AD8A-46EA-8590-A41642C56567}" type="parTrans" cxnId="{68E03562-9A3B-49E0-97DA-9B641A2E91D0}">
      <dgm:prSet/>
      <dgm:spPr/>
      <dgm:t>
        <a:bodyPr/>
        <a:lstStyle/>
        <a:p>
          <a:endParaRPr lang="en-US" sz="2400"/>
        </a:p>
      </dgm:t>
    </dgm:pt>
    <dgm:pt modelId="{E331F5A7-27AB-41C9-8DEC-233596FC38A8}" type="sibTrans" cxnId="{68E03562-9A3B-49E0-97DA-9B641A2E91D0}">
      <dgm:prSet/>
      <dgm:spPr/>
      <dgm:t>
        <a:bodyPr/>
        <a:lstStyle/>
        <a:p>
          <a:endParaRPr lang="en-US" sz="2400"/>
        </a:p>
      </dgm:t>
    </dgm:pt>
    <dgm:pt modelId="{A90311DD-88D4-4871-9CB3-2854CDA2CE5A}">
      <dgm:prSet phldrT="[Text]" custT="1"/>
      <dgm:spPr>
        <a:gradFill rotWithShape="0">
          <a:gsLst>
            <a:gs pos="0">
              <a:srgbClr val="C0E399"/>
            </a:gs>
            <a:gs pos="50000">
              <a:srgbClr val="92D050"/>
            </a:gs>
            <a:gs pos="100000">
              <a:srgbClr val="517D21"/>
            </a:gs>
          </a:gsLst>
        </a:gradFill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Evaluation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707B4B-401B-402C-A6AA-FDE02A3B4D34}" type="parTrans" cxnId="{12B756AF-0BB6-4A1F-805A-4B2DE3D111D9}">
      <dgm:prSet/>
      <dgm:spPr/>
      <dgm:t>
        <a:bodyPr/>
        <a:lstStyle/>
        <a:p>
          <a:endParaRPr lang="en-US" sz="2400"/>
        </a:p>
      </dgm:t>
    </dgm:pt>
    <dgm:pt modelId="{EEC15C77-E861-439D-9DE3-EE4F14584BB2}" type="sibTrans" cxnId="{12B756AF-0BB6-4A1F-805A-4B2DE3D111D9}">
      <dgm:prSet/>
      <dgm:spPr/>
      <dgm:t>
        <a:bodyPr/>
        <a:lstStyle/>
        <a:p>
          <a:endParaRPr lang="en-US" sz="2400"/>
        </a:p>
      </dgm:t>
    </dgm:pt>
    <dgm:pt modelId="{0C07577E-22BE-41E1-9D9B-3B1FE096F805}">
      <dgm:prSet phldrT="[Text]" custT="1"/>
      <dgm:spPr>
        <a:noFill/>
        <a:ln w="38100">
          <a:solidFill>
            <a:srgbClr val="517D21"/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chemeClr val="accent6">
                  <a:lumMod val="50000"/>
                </a:schemeClr>
              </a:solidFill>
            </a:rPr>
            <a:t>MU-MIMO Measurement Study</a:t>
          </a:r>
          <a:endParaRPr lang="en-US" sz="1800" dirty="0">
            <a:solidFill>
              <a:schemeClr val="accent6">
                <a:lumMod val="50000"/>
              </a:schemeClr>
            </a:solidFill>
          </a:endParaRPr>
        </a:p>
      </dgm:t>
    </dgm:pt>
    <dgm:pt modelId="{AE283909-ABB7-4641-919D-1BA97AE6BC33}" type="parTrans" cxnId="{9CF492AA-71B3-4C6B-92CD-9951692D7EEC}">
      <dgm:prSet/>
      <dgm:spPr/>
      <dgm:t>
        <a:bodyPr/>
        <a:lstStyle/>
        <a:p>
          <a:endParaRPr lang="en-US" sz="2400"/>
        </a:p>
      </dgm:t>
    </dgm:pt>
    <dgm:pt modelId="{9FEA46AC-8BF9-46ED-9BF5-904EE79721B0}" type="sibTrans" cxnId="{9CF492AA-71B3-4C6B-92CD-9951692D7EEC}">
      <dgm:prSet/>
      <dgm:spPr/>
      <dgm:t>
        <a:bodyPr/>
        <a:lstStyle/>
        <a:p>
          <a:endParaRPr lang="en-US" sz="2400"/>
        </a:p>
      </dgm:t>
    </dgm:pt>
    <dgm:pt modelId="{DE91F22C-45A8-49B1-A564-DEFFBA3D29E8}">
      <dgm:prSet phldrT="[Text]" custT="1"/>
      <dgm:spPr>
        <a:noFill/>
        <a:ln w="38100">
          <a:solidFill>
            <a:srgbClr val="517D21"/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rgbClr val="C00000"/>
              </a:solidFill>
            </a:rPr>
            <a:t>PUMA</a:t>
          </a:r>
          <a:endParaRPr lang="en-US" sz="1800" dirty="0">
            <a:solidFill>
              <a:srgbClr val="C00000"/>
            </a:solidFill>
          </a:endParaRPr>
        </a:p>
      </dgm:t>
    </dgm:pt>
    <dgm:pt modelId="{121388EC-6033-4E83-BCB1-E88E9682F830}" type="parTrans" cxnId="{8796DBC8-FC13-4DA0-A29D-2CCA88402EC6}">
      <dgm:prSet/>
      <dgm:spPr/>
      <dgm:t>
        <a:bodyPr/>
        <a:lstStyle/>
        <a:p>
          <a:endParaRPr lang="en-US" sz="2400"/>
        </a:p>
      </dgm:t>
    </dgm:pt>
    <dgm:pt modelId="{F2E72FB7-8DDF-4E25-89FA-9263F4D2ABC1}" type="sibTrans" cxnId="{8796DBC8-FC13-4DA0-A29D-2CCA88402EC6}">
      <dgm:prSet/>
      <dgm:spPr/>
      <dgm:t>
        <a:bodyPr/>
        <a:lstStyle/>
        <a:p>
          <a:endParaRPr lang="en-US" sz="2400"/>
        </a:p>
      </dgm:t>
    </dgm:pt>
    <dgm:pt modelId="{0C60AD39-4FA2-435F-9CCF-3747A9B3F8DD}">
      <dgm:prSet phldrT="[Text]" custT="1"/>
      <dgm:spPr>
        <a:noFill/>
        <a:ln w="38100">
          <a:solidFill>
            <a:srgbClr val="517D21"/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chemeClr val="accent5">
                  <a:lumMod val="50000"/>
                </a:schemeClr>
              </a:solidFill>
            </a:rPr>
            <a:t>FROZEN</a:t>
          </a:r>
          <a:endParaRPr lang="en-US" sz="1800" dirty="0">
            <a:solidFill>
              <a:schemeClr val="accent5">
                <a:lumMod val="50000"/>
              </a:schemeClr>
            </a:solidFill>
          </a:endParaRPr>
        </a:p>
      </dgm:t>
    </dgm:pt>
    <dgm:pt modelId="{3BB9028A-6842-43BA-8DB9-61BC09E64A4F}" type="parTrans" cxnId="{7C3A48CD-23F3-434A-A25D-616E44C33DE5}">
      <dgm:prSet/>
      <dgm:spPr/>
      <dgm:t>
        <a:bodyPr/>
        <a:lstStyle/>
        <a:p>
          <a:endParaRPr lang="en-US" sz="2400"/>
        </a:p>
      </dgm:t>
    </dgm:pt>
    <dgm:pt modelId="{A14D1358-94C3-4F0E-884F-67D2A3A251B7}" type="sibTrans" cxnId="{7C3A48CD-23F3-434A-A25D-616E44C33DE5}">
      <dgm:prSet/>
      <dgm:spPr/>
      <dgm:t>
        <a:bodyPr/>
        <a:lstStyle/>
        <a:p>
          <a:endParaRPr lang="en-US" sz="2400"/>
        </a:p>
      </dgm:t>
    </dgm:pt>
    <dgm:pt modelId="{46A1A7D3-44E8-4E8D-A59E-3FDB6F9BBB22}">
      <dgm:prSet phldrT="[Text]" custT="1"/>
      <dgm:spPr>
        <a:noFill/>
        <a:ln w="38100">
          <a:solidFill>
            <a:schemeClr val="tx2">
              <a:lumMod val="75000"/>
            </a:schemeClr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chemeClr val="tx2">
                  <a:lumMod val="75000"/>
                </a:schemeClr>
              </a:solidFill>
            </a:rPr>
            <a:t>WURC Array</a:t>
          </a:r>
          <a:endParaRPr lang="en-US" sz="1800" dirty="0">
            <a:solidFill>
              <a:schemeClr val="tx2">
                <a:lumMod val="75000"/>
              </a:schemeClr>
            </a:solidFill>
          </a:endParaRPr>
        </a:p>
      </dgm:t>
    </dgm:pt>
    <dgm:pt modelId="{50430FCC-846E-44CE-B5A9-4AA0AB578D44}" type="parTrans" cxnId="{2DEC6119-13E0-4EA0-A8E6-698FA3C6753D}">
      <dgm:prSet/>
      <dgm:spPr/>
      <dgm:t>
        <a:bodyPr/>
        <a:lstStyle/>
        <a:p>
          <a:endParaRPr lang="en-US" sz="2400"/>
        </a:p>
      </dgm:t>
    </dgm:pt>
    <dgm:pt modelId="{5E67A332-0F0C-4DF6-A73D-1212C92564BC}" type="sibTrans" cxnId="{2DEC6119-13E0-4EA0-A8E6-698FA3C6753D}">
      <dgm:prSet/>
      <dgm:spPr/>
      <dgm:t>
        <a:bodyPr/>
        <a:lstStyle/>
        <a:p>
          <a:endParaRPr lang="en-US" sz="2400"/>
        </a:p>
      </dgm:t>
    </dgm:pt>
    <dgm:pt modelId="{7BBD91D3-B6A8-476A-BF7D-4FE570517DF1}">
      <dgm:prSet phldrT="[Text]" custT="1"/>
      <dgm:spPr>
        <a:noFill/>
        <a:ln w="38100">
          <a:solidFill>
            <a:schemeClr val="tx2">
              <a:lumMod val="75000"/>
            </a:schemeClr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chemeClr val="tx2">
                  <a:lumMod val="75000"/>
                </a:schemeClr>
              </a:solidFill>
            </a:rPr>
            <a:t>Software Frameworks</a:t>
          </a:r>
          <a:endParaRPr lang="en-US" sz="1800" dirty="0">
            <a:solidFill>
              <a:schemeClr val="tx2">
                <a:lumMod val="75000"/>
              </a:schemeClr>
            </a:solidFill>
          </a:endParaRPr>
        </a:p>
      </dgm:t>
    </dgm:pt>
    <dgm:pt modelId="{4C6E8A3F-A65D-4FBD-B111-ED81DF96AB01}" type="parTrans" cxnId="{2861DC5F-BB9B-4CBD-A0DB-EA21DAF06575}">
      <dgm:prSet/>
      <dgm:spPr/>
      <dgm:t>
        <a:bodyPr/>
        <a:lstStyle/>
        <a:p>
          <a:endParaRPr lang="en-US" sz="2400"/>
        </a:p>
      </dgm:t>
    </dgm:pt>
    <dgm:pt modelId="{B0480690-0CDF-44E1-8F34-B7B4756D577C}" type="sibTrans" cxnId="{2861DC5F-BB9B-4CBD-A0DB-EA21DAF06575}">
      <dgm:prSet/>
      <dgm:spPr/>
      <dgm:t>
        <a:bodyPr/>
        <a:lstStyle/>
        <a:p>
          <a:endParaRPr lang="en-US" sz="2400"/>
        </a:p>
      </dgm:t>
    </dgm:pt>
    <dgm:pt modelId="{07386522-76C4-4190-B967-8412EE026E2E}">
      <dgm:prSet phldrT="[Text]" custT="1"/>
      <dgm:spPr>
        <a:noFill/>
        <a:ln w="38100">
          <a:solidFill>
            <a:srgbClr val="C00000"/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rgbClr val="C00000"/>
              </a:solidFill>
            </a:rPr>
            <a:t>Easily separable, highly variable scenarios</a:t>
          </a:r>
          <a:endParaRPr lang="en-US" sz="1800" dirty="0">
            <a:solidFill>
              <a:srgbClr val="C00000"/>
            </a:solidFill>
          </a:endParaRPr>
        </a:p>
      </dgm:t>
    </dgm:pt>
    <dgm:pt modelId="{E8346970-8C3C-491D-9778-046FAB3E4516}" type="parTrans" cxnId="{C21D8875-21AD-42BC-8733-822C430FE00E}">
      <dgm:prSet/>
      <dgm:spPr/>
      <dgm:t>
        <a:bodyPr/>
        <a:lstStyle/>
        <a:p>
          <a:endParaRPr lang="en-US" sz="2400"/>
        </a:p>
      </dgm:t>
    </dgm:pt>
    <dgm:pt modelId="{CA1E3E2C-3BA2-4557-822F-864A42E12E8D}" type="sibTrans" cxnId="{C21D8875-21AD-42BC-8733-822C430FE00E}">
      <dgm:prSet/>
      <dgm:spPr/>
      <dgm:t>
        <a:bodyPr/>
        <a:lstStyle/>
        <a:p>
          <a:endParaRPr lang="en-US" sz="2400"/>
        </a:p>
      </dgm:t>
    </dgm:pt>
    <dgm:pt modelId="{74927003-81C5-4596-AB65-CCAF8CC50243}">
      <dgm:prSet phldrT="[Text]" custT="1"/>
      <dgm:spPr>
        <a:noFill/>
        <a:ln w="38100">
          <a:solidFill>
            <a:schemeClr val="accent1">
              <a:lumMod val="50000"/>
            </a:schemeClr>
          </a:solidFill>
        </a:ln>
        <a:effectLst/>
      </dgm:spPr>
      <dgm:t>
        <a:bodyPr lIns="548640" rIns="0" bIns="91440"/>
        <a:lstStyle/>
        <a:p>
          <a:r>
            <a:rPr lang="en-US" sz="1800" dirty="0" smtClean="0">
              <a:solidFill>
                <a:schemeClr val="accent1">
                  <a:lumMod val="50000"/>
                </a:schemeClr>
              </a:solidFill>
            </a:rPr>
            <a:t>Minimally variable scenarios</a:t>
          </a:r>
          <a:endParaRPr lang="en-US" sz="1800" dirty="0">
            <a:solidFill>
              <a:schemeClr val="accent1">
                <a:lumMod val="50000"/>
              </a:schemeClr>
            </a:solidFill>
          </a:endParaRPr>
        </a:p>
      </dgm:t>
    </dgm:pt>
    <dgm:pt modelId="{7260EC9E-33F6-4129-8C50-2307BFD0CEE0}" type="parTrans" cxnId="{2E9F2B29-8F10-4BB1-B359-72826765714D}">
      <dgm:prSet/>
      <dgm:spPr/>
      <dgm:t>
        <a:bodyPr/>
        <a:lstStyle/>
        <a:p>
          <a:endParaRPr lang="en-US" sz="2400"/>
        </a:p>
      </dgm:t>
    </dgm:pt>
    <dgm:pt modelId="{88F0F02C-17B4-4527-9493-3B4CB4B313B3}" type="sibTrans" cxnId="{2E9F2B29-8F10-4BB1-B359-72826765714D}">
      <dgm:prSet/>
      <dgm:spPr/>
      <dgm:t>
        <a:bodyPr/>
        <a:lstStyle/>
        <a:p>
          <a:endParaRPr lang="en-US" sz="2400"/>
        </a:p>
      </dgm:t>
    </dgm:pt>
    <dgm:pt modelId="{D61241EF-AD1E-44C6-9378-12DFA4DA91E0}" type="pres">
      <dgm:prSet presAssocID="{8F0868FF-EB32-41EE-B7CD-8772DCAE23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B4A971-8046-4E0C-A08E-6EB74F1B4AAD}" type="pres">
      <dgm:prSet presAssocID="{A334F42D-7606-4A45-A8CF-C6AA7688679B}" presName="parentLin" presStyleCnt="0"/>
      <dgm:spPr/>
    </dgm:pt>
    <dgm:pt modelId="{777932BD-0E78-4792-8502-D997C38DF844}" type="pres">
      <dgm:prSet presAssocID="{A334F42D-7606-4A45-A8CF-C6AA7688679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FB3FBE2-7C61-41E9-BA33-DEA6D94F9293}" type="pres">
      <dgm:prSet presAssocID="{A334F42D-7606-4A45-A8CF-C6AA7688679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E9A47-EF07-458C-A83E-0CFB66FBDAE3}" type="pres">
      <dgm:prSet presAssocID="{A334F42D-7606-4A45-A8CF-C6AA7688679B}" presName="negativeSpace" presStyleCnt="0"/>
      <dgm:spPr/>
    </dgm:pt>
    <dgm:pt modelId="{2D3B6E71-E516-4220-B57F-218B4415E25E}" type="pres">
      <dgm:prSet presAssocID="{A334F42D-7606-4A45-A8CF-C6AA7688679B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580C6-490B-47A1-A325-BEAFA77D66B2}" type="pres">
      <dgm:prSet presAssocID="{EF9E03FD-467D-40BE-8A4F-3CD3EE2B85DE}" presName="spaceBetweenRectangles" presStyleCnt="0"/>
      <dgm:spPr/>
    </dgm:pt>
    <dgm:pt modelId="{F8388824-8F60-44AA-BCB6-30C4AF889013}" type="pres">
      <dgm:prSet presAssocID="{3A32BA44-B140-4E8C-8BC8-7103FDA360B8}" presName="parentLin" presStyleCnt="0"/>
      <dgm:spPr/>
    </dgm:pt>
    <dgm:pt modelId="{D8EC8F9B-F6A4-4620-9B7E-FD8CF160A36E}" type="pres">
      <dgm:prSet presAssocID="{3A32BA44-B140-4E8C-8BC8-7103FDA360B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2584784-77F5-4704-992C-EA7200964177}" type="pres">
      <dgm:prSet presAssocID="{3A32BA44-B140-4E8C-8BC8-7103FDA360B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4614A-2238-4AF2-9A51-00A7A9844F9F}" type="pres">
      <dgm:prSet presAssocID="{3A32BA44-B140-4E8C-8BC8-7103FDA360B8}" presName="negativeSpace" presStyleCnt="0"/>
      <dgm:spPr/>
    </dgm:pt>
    <dgm:pt modelId="{8CB54644-ABDA-42BC-BCE9-E972D82F116E}" type="pres">
      <dgm:prSet presAssocID="{3A32BA44-B140-4E8C-8BC8-7103FDA360B8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6A7DE3-3899-4B8C-9988-F3146DA3F739}" type="pres">
      <dgm:prSet presAssocID="{4158B5D6-6FB0-4B1F-984A-830C1298B824}" presName="spaceBetweenRectangles" presStyleCnt="0"/>
      <dgm:spPr/>
    </dgm:pt>
    <dgm:pt modelId="{6E8E97CE-3F0C-4A51-B9C5-A381B962CB08}" type="pres">
      <dgm:prSet presAssocID="{C77623CE-383B-4BA7-83AD-398A718AEA12}" presName="parentLin" presStyleCnt="0"/>
      <dgm:spPr/>
    </dgm:pt>
    <dgm:pt modelId="{CF18CACC-FFA8-477A-BA6E-0D2331887B45}" type="pres">
      <dgm:prSet presAssocID="{C77623CE-383B-4BA7-83AD-398A718AEA12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755474F8-B496-46C5-BAF6-A1A8C17C041E}" type="pres">
      <dgm:prSet presAssocID="{C77623CE-383B-4BA7-83AD-398A718AEA1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00CBD1-32AD-4A08-A079-CCA32F2DA643}" type="pres">
      <dgm:prSet presAssocID="{C77623CE-383B-4BA7-83AD-398A718AEA12}" presName="negativeSpace" presStyleCnt="0"/>
      <dgm:spPr/>
    </dgm:pt>
    <dgm:pt modelId="{A21956A5-FB47-483A-86D4-F432A98C3E60}" type="pres">
      <dgm:prSet presAssocID="{C77623CE-383B-4BA7-83AD-398A718AEA1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31886F-D6BB-45D1-9686-33F6DC36101D}" type="pres">
      <dgm:prSet presAssocID="{E331F5A7-27AB-41C9-8DEC-233596FC38A8}" presName="spaceBetweenRectangles" presStyleCnt="0"/>
      <dgm:spPr/>
    </dgm:pt>
    <dgm:pt modelId="{BABF96F6-F453-4765-989F-0F7492D5224C}" type="pres">
      <dgm:prSet presAssocID="{A90311DD-88D4-4871-9CB3-2854CDA2CE5A}" presName="parentLin" presStyleCnt="0"/>
      <dgm:spPr/>
    </dgm:pt>
    <dgm:pt modelId="{D596753E-DB5E-4EC4-89C7-7ACFEC409139}" type="pres">
      <dgm:prSet presAssocID="{A90311DD-88D4-4871-9CB3-2854CDA2CE5A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5ACB7FB9-037E-4DDC-BD16-8E3ED06D1935}" type="pres">
      <dgm:prSet presAssocID="{A90311DD-88D4-4871-9CB3-2854CDA2CE5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6705A-1CD8-47ED-A901-FA7B2083078D}" type="pres">
      <dgm:prSet presAssocID="{A90311DD-88D4-4871-9CB3-2854CDA2CE5A}" presName="negativeSpace" presStyleCnt="0"/>
      <dgm:spPr/>
    </dgm:pt>
    <dgm:pt modelId="{FD9F59C1-3BEA-4EB9-9D4B-85FFEC5D5269}" type="pres">
      <dgm:prSet presAssocID="{A90311DD-88D4-4871-9CB3-2854CDA2CE5A}" presName="childText" presStyleLbl="conFgAcc1" presStyleIdx="3" presStyleCnt="4" custLinFactNeighborX="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96DBC8-FC13-4DA0-A29D-2CCA88402EC6}" srcId="{A90311DD-88D4-4871-9CB3-2854CDA2CE5A}" destId="{DE91F22C-45A8-49B1-A564-DEFFBA3D29E8}" srcOrd="1" destOrd="0" parTransId="{121388EC-6033-4E83-BCB1-E88E9682F830}" sibTransId="{F2E72FB7-8DDF-4E25-89FA-9263F4D2ABC1}"/>
    <dgm:cxn modelId="{1DF9BB7A-4F34-4646-97A2-4C5ADA26A13B}" type="presOf" srcId="{3A32BA44-B140-4E8C-8BC8-7103FDA360B8}" destId="{D8EC8F9B-F6A4-4620-9B7E-FD8CF160A36E}" srcOrd="0" destOrd="0" presId="urn:microsoft.com/office/officeart/2005/8/layout/list1"/>
    <dgm:cxn modelId="{7C3A48CD-23F3-434A-A25D-616E44C33DE5}" srcId="{A90311DD-88D4-4871-9CB3-2854CDA2CE5A}" destId="{0C60AD39-4FA2-435F-9CCF-3747A9B3F8DD}" srcOrd="2" destOrd="0" parTransId="{3BB9028A-6842-43BA-8DB9-61BC09E64A4F}" sibTransId="{A14D1358-94C3-4F0E-884F-67D2A3A251B7}"/>
    <dgm:cxn modelId="{4E35DCDA-CFCA-44CB-89F4-6B3407F5F5B6}" type="presOf" srcId="{07386522-76C4-4190-B967-8412EE026E2E}" destId="{2D3B6E71-E516-4220-B57F-218B4415E25E}" srcOrd="0" destOrd="0" presId="urn:microsoft.com/office/officeart/2005/8/layout/list1"/>
    <dgm:cxn modelId="{B3041A0A-1CCD-4F26-99FE-345F39A9E074}" type="presOf" srcId="{8F0868FF-EB32-41EE-B7CD-8772DCAE23EE}" destId="{D61241EF-AD1E-44C6-9378-12DFA4DA91E0}" srcOrd="0" destOrd="0" presId="urn:microsoft.com/office/officeart/2005/8/layout/list1"/>
    <dgm:cxn modelId="{DB5965B0-9EAA-4DEA-98C6-4620CA09C073}" type="presOf" srcId="{DE91F22C-45A8-49B1-A564-DEFFBA3D29E8}" destId="{FD9F59C1-3BEA-4EB9-9D4B-85FFEC5D5269}" srcOrd="0" destOrd="1" presId="urn:microsoft.com/office/officeart/2005/8/layout/list1"/>
    <dgm:cxn modelId="{2861DC5F-BB9B-4CBD-A0DB-EA21DAF06575}" srcId="{C77623CE-383B-4BA7-83AD-398A718AEA12}" destId="{7BBD91D3-B6A8-476A-BF7D-4FE570517DF1}" srcOrd="1" destOrd="0" parTransId="{4C6E8A3F-A65D-4FBD-B111-ED81DF96AB01}" sibTransId="{B0480690-0CDF-44E1-8F34-B7B4756D577C}"/>
    <dgm:cxn modelId="{C51BEC20-30B9-4467-B009-F12D00A543BD}" type="presOf" srcId="{3A32BA44-B140-4E8C-8BC8-7103FDA360B8}" destId="{42584784-77F5-4704-992C-EA7200964177}" srcOrd="1" destOrd="0" presId="urn:microsoft.com/office/officeart/2005/8/layout/list1"/>
    <dgm:cxn modelId="{7769E052-4A0F-41E9-9A14-E4BE9C775075}" type="presOf" srcId="{74927003-81C5-4596-AB65-CCAF8CC50243}" destId="{8CB54644-ABDA-42BC-BCE9-E972D82F116E}" srcOrd="0" destOrd="0" presId="urn:microsoft.com/office/officeart/2005/8/layout/list1"/>
    <dgm:cxn modelId="{D688E09F-5048-4D57-8087-277F9D0A4F88}" srcId="{8F0868FF-EB32-41EE-B7CD-8772DCAE23EE}" destId="{3A32BA44-B140-4E8C-8BC8-7103FDA360B8}" srcOrd="1" destOrd="0" parTransId="{0B7EAD76-E173-4946-ADCF-20F1F51876E9}" sibTransId="{4158B5D6-6FB0-4B1F-984A-830C1298B824}"/>
    <dgm:cxn modelId="{30823C6A-0EDD-450B-BDC9-9494EE2E19BB}" type="presOf" srcId="{A334F42D-7606-4A45-A8CF-C6AA7688679B}" destId="{EFB3FBE2-7C61-41E9-BA33-DEA6D94F9293}" srcOrd="1" destOrd="0" presId="urn:microsoft.com/office/officeart/2005/8/layout/list1"/>
    <dgm:cxn modelId="{9CF492AA-71B3-4C6B-92CD-9951692D7EEC}" srcId="{A90311DD-88D4-4871-9CB3-2854CDA2CE5A}" destId="{0C07577E-22BE-41E1-9D9B-3B1FE096F805}" srcOrd="0" destOrd="0" parTransId="{AE283909-ABB7-4641-919D-1BA97AE6BC33}" sibTransId="{9FEA46AC-8BF9-46ED-9BF5-904EE79721B0}"/>
    <dgm:cxn modelId="{8C341B79-9E4A-4B27-9CB2-FE7B43FE4B49}" type="presOf" srcId="{A90311DD-88D4-4871-9CB3-2854CDA2CE5A}" destId="{D596753E-DB5E-4EC4-89C7-7ACFEC409139}" srcOrd="0" destOrd="0" presId="urn:microsoft.com/office/officeart/2005/8/layout/list1"/>
    <dgm:cxn modelId="{063FC6E2-BD73-46E0-AA8C-83FEEF8A2F95}" type="presOf" srcId="{46A1A7D3-44E8-4E8D-A59E-3FDB6F9BBB22}" destId="{A21956A5-FB47-483A-86D4-F432A98C3E60}" srcOrd="0" destOrd="0" presId="urn:microsoft.com/office/officeart/2005/8/layout/list1"/>
    <dgm:cxn modelId="{2CF00F26-C69D-4590-8337-8585F580C41E}" srcId="{8F0868FF-EB32-41EE-B7CD-8772DCAE23EE}" destId="{A334F42D-7606-4A45-A8CF-C6AA7688679B}" srcOrd="0" destOrd="0" parTransId="{39E733DB-2652-4343-B561-891D02405C05}" sibTransId="{EF9E03FD-467D-40BE-8A4F-3CD3EE2B85DE}"/>
    <dgm:cxn modelId="{C21D8875-21AD-42BC-8733-822C430FE00E}" srcId="{A334F42D-7606-4A45-A8CF-C6AA7688679B}" destId="{07386522-76C4-4190-B967-8412EE026E2E}" srcOrd="0" destOrd="0" parTransId="{E8346970-8C3C-491D-9778-046FAB3E4516}" sibTransId="{CA1E3E2C-3BA2-4557-822F-864A42E12E8D}"/>
    <dgm:cxn modelId="{CFAE3A0A-21A9-4FCC-9CB3-096A41D6F14B}" type="presOf" srcId="{0C60AD39-4FA2-435F-9CCF-3747A9B3F8DD}" destId="{FD9F59C1-3BEA-4EB9-9D4B-85FFEC5D5269}" srcOrd="0" destOrd="2" presId="urn:microsoft.com/office/officeart/2005/8/layout/list1"/>
    <dgm:cxn modelId="{0313C9C2-3560-44B7-A045-7BB9310D082C}" type="presOf" srcId="{A334F42D-7606-4A45-A8CF-C6AA7688679B}" destId="{777932BD-0E78-4792-8502-D997C38DF844}" srcOrd="0" destOrd="0" presId="urn:microsoft.com/office/officeart/2005/8/layout/list1"/>
    <dgm:cxn modelId="{2C71C347-C0A4-4C39-93F6-7F114034158A}" type="presOf" srcId="{7BBD91D3-B6A8-476A-BF7D-4FE570517DF1}" destId="{A21956A5-FB47-483A-86D4-F432A98C3E60}" srcOrd="0" destOrd="1" presId="urn:microsoft.com/office/officeart/2005/8/layout/list1"/>
    <dgm:cxn modelId="{2DEC6119-13E0-4EA0-A8E6-698FA3C6753D}" srcId="{C77623CE-383B-4BA7-83AD-398A718AEA12}" destId="{46A1A7D3-44E8-4E8D-A59E-3FDB6F9BBB22}" srcOrd="0" destOrd="0" parTransId="{50430FCC-846E-44CE-B5A9-4AA0AB578D44}" sibTransId="{5E67A332-0F0C-4DF6-A73D-1212C92564BC}"/>
    <dgm:cxn modelId="{16911D9C-D646-4CB1-BEB7-8795E0AA081F}" type="presOf" srcId="{0C07577E-22BE-41E1-9D9B-3B1FE096F805}" destId="{FD9F59C1-3BEA-4EB9-9D4B-85FFEC5D5269}" srcOrd="0" destOrd="0" presId="urn:microsoft.com/office/officeart/2005/8/layout/list1"/>
    <dgm:cxn modelId="{D5BC7505-FC7A-4F28-A2F9-A10466F88998}" type="presOf" srcId="{C77623CE-383B-4BA7-83AD-398A718AEA12}" destId="{755474F8-B496-46C5-BAF6-A1A8C17C041E}" srcOrd="1" destOrd="0" presId="urn:microsoft.com/office/officeart/2005/8/layout/list1"/>
    <dgm:cxn modelId="{68E03562-9A3B-49E0-97DA-9B641A2E91D0}" srcId="{8F0868FF-EB32-41EE-B7CD-8772DCAE23EE}" destId="{C77623CE-383B-4BA7-83AD-398A718AEA12}" srcOrd="2" destOrd="0" parTransId="{AFA7640C-AD8A-46EA-8590-A41642C56567}" sibTransId="{E331F5A7-27AB-41C9-8DEC-233596FC38A8}"/>
    <dgm:cxn modelId="{EF336C07-A999-4976-948F-BA4E3EFA62B1}" type="presOf" srcId="{C77623CE-383B-4BA7-83AD-398A718AEA12}" destId="{CF18CACC-FFA8-477A-BA6E-0D2331887B45}" srcOrd="0" destOrd="0" presId="urn:microsoft.com/office/officeart/2005/8/layout/list1"/>
    <dgm:cxn modelId="{2E9F2B29-8F10-4BB1-B359-72826765714D}" srcId="{3A32BA44-B140-4E8C-8BC8-7103FDA360B8}" destId="{74927003-81C5-4596-AB65-CCAF8CC50243}" srcOrd="0" destOrd="0" parTransId="{7260EC9E-33F6-4129-8C50-2307BFD0CEE0}" sibTransId="{88F0F02C-17B4-4527-9493-3B4CB4B313B3}"/>
    <dgm:cxn modelId="{14DBBBDA-9D62-4DB8-8586-B96BCE625CA0}" type="presOf" srcId="{A90311DD-88D4-4871-9CB3-2854CDA2CE5A}" destId="{5ACB7FB9-037E-4DDC-BD16-8E3ED06D1935}" srcOrd="1" destOrd="0" presId="urn:microsoft.com/office/officeart/2005/8/layout/list1"/>
    <dgm:cxn modelId="{12B756AF-0BB6-4A1F-805A-4B2DE3D111D9}" srcId="{8F0868FF-EB32-41EE-B7CD-8772DCAE23EE}" destId="{A90311DD-88D4-4871-9CB3-2854CDA2CE5A}" srcOrd="3" destOrd="0" parTransId="{EF707B4B-401B-402C-A6AA-FDE02A3B4D34}" sibTransId="{EEC15C77-E861-439D-9DE3-EE4F14584BB2}"/>
    <dgm:cxn modelId="{FFADBB32-B50D-464F-BE5A-36E13DC698A4}" type="presParOf" srcId="{D61241EF-AD1E-44C6-9378-12DFA4DA91E0}" destId="{8FB4A971-8046-4E0C-A08E-6EB74F1B4AAD}" srcOrd="0" destOrd="0" presId="urn:microsoft.com/office/officeart/2005/8/layout/list1"/>
    <dgm:cxn modelId="{8D1D7968-66BB-4379-8182-10F80621AAF1}" type="presParOf" srcId="{8FB4A971-8046-4E0C-A08E-6EB74F1B4AAD}" destId="{777932BD-0E78-4792-8502-D997C38DF844}" srcOrd="0" destOrd="0" presId="urn:microsoft.com/office/officeart/2005/8/layout/list1"/>
    <dgm:cxn modelId="{B97F9410-D9EB-43D9-B08D-2A723D207FBC}" type="presParOf" srcId="{8FB4A971-8046-4E0C-A08E-6EB74F1B4AAD}" destId="{EFB3FBE2-7C61-41E9-BA33-DEA6D94F9293}" srcOrd="1" destOrd="0" presId="urn:microsoft.com/office/officeart/2005/8/layout/list1"/>
    <dgm:cxn modelId="{82788F02-22EE-49F9-B17D-1B6FD6F5789C}" type="presParOf" srcId="{D61241EF-AD1E-44C6-9378-12DFA4DA91E0}" destId="{7A0E9A47-EF07-458C-A83E-0CFB66FBDAE3}" srcOrd="1" destOrd="0" presId="urn:microsoft.com/office/officeart/2005/8/layout/list1"/>
    <dgm:cxn modelId="{9F87CB78-D3DF-4B2C-AD65-E212C7F44A09}" type="presParOf" srcId="{D61241EF-AD1E-44C6-9378-12DFA4DA91E0}" destId="{2D3B6E71-E516-4220-B57F-218B4415E25E}" srcOrd="2" destOrd="0" presId="urn:microsoft.com/office/officeart/2005/8/layout/list1"/>
    <dgm:cxn modelId="{401A8ECF-8086-4B09-A317-CF9AFAC4E574}" type="presParOf" srcId="{D61241EF-AD1E-44C6-9378-12DFA4DA91E0}" destId="{FC5580C6-490B-47A1-A325-BEAFA77D66B2}" srcOrd="3" destOrd="0" presId="urn:microsoft.com/office/officeart/2005/8/layout/list1"/>
    <dgm:cxn modelId="{01213486-E229-47DF-BF82-BD7C284B0A9F}" type="presParOf" srcId="{D61241EF-AD1E-44C6-9378-12DFA4DA91E0}" destId="{F8388824-8F60-44AA-BCB6-30C4AF889013}" srcOrd="4" destOrd="0" presId="urn:microsoft.com/office/officeart/2005/8/layout/list1"/>
    <dgm:cxn modelId="{1543061C-0EED-49F8-B398-9DB69CE2C094}" type="presParOf" srcId="{F8388824-8F60-44AA-BCB6-30C4AF889013}" destId="{D8EC8F9B-F6A4-4620-9B7E-FD8CF160A36E}" srcOrd="0" destOrd="0" presId="urn:microsoft.com/office/officeart/2005/8/layout/list1"/>
    <dgm:cxn modelId="{889D85D1-C0C5-476E-A865-CF2E41E3D59A}" type="presParOf" srcId="{F8388824-8F60-44AA-BCB6-30C4AF889013}" destId="{42584784-77F5-4704-992C-EA7200964177}" srcOrd="1" destOrd="0" presId="urn:microsoft.com/office/officeart/2005/8/layout/list1"/>
    <dgm:cxn modelId="{3F5185C3-965A-457E-A280-4DE7DF94EADE}" type="presParOf" srcId="{D61241EF-AD1E-44C6-9378-12DFA4DA91E0}" destId="{8CF4614A-2238-4AF2-9A51-00A7A9844F9F}" srcOrd="5" destOrd="0" presId="urn:microsoft.com/office/officeart/2005/8/layout/list1"/>
    <dgm:cxn modelId="{31F8F924-71F7-4F3D-B061-85ACFFF43649}" type="presParOf" srcId="{D61241EF-AD1E-44C6-9378-12DFA4DA91E0}" destId="{8CB54644-ABDA-42BC-BCE9-E972D82F116E}" srcOrd="6" destOrd="0" presId="urn:microsoft.com/office/officeart/2005/8/layout/list1"/>
    <dgm:cxn modelId="{E8540F90-9BD5-486D-A7D2-3D7F859A0072}" type="presParOf" srcId="{D61241EF-AD1E-44C6-9378-12DFA4DA91E0}" destId="{FF6A7DE3-3899-4B8C-9988-F3146DA3F739}" srcOrd="7" destOrd="0" presId="urn:microsoft.com/office/officeart/2005/8/layout/list1"/>
    <dgm:cxn modelId="{1D1E8420-A27E-4964-9FC8-420CC649FC34}" type="presParOf" srcId="{D61241EF-AD1E-44C6-9378-12DFA4DA91E0}" destId="{6E8E97CE-3F0C-4A51-B9C5-A381B962CB08}" srcOrd="8" destOrd="0" presId="urn:microsoft.com/office/officeart/2005/8/layout/list1"/>
    <dgm:cxn modelId="{398AE10F-9CD1-4553-9A65-3EB1427F6FA9}" type="presParOf" srcId="{6E8E97CE-3F0C-4A51-B9C5-A381B962CB08}" destId="{CF18CACC-FFA8-477A-BA6E-0D2331887B45}" srcOrd="0" destOrd="0" presId="urn:microsoft.com/office/officeart/2005/8/layout/list1"/>
    <dgm:cxn modelId="{ED982F25-4A51-4DC0-A4E1-52BDBE831AEF}" type="presParOf" srcId="{6E8E97CE-3F0C-4A51-B9C5-A381B962CB08}" destId="{755474F8-B496-46C5-BAF6-A1A8C17C041E}" srcOrd="1" destOrd="0" presId="urn:microsoft.com/office/officeart/2005/8/layout/list1"/>
    <dgm:cxn modelId="{9C7021EA-A5D5-49B0-9ABB-31F76923A60E}" type="presParOf" srcId="{D61241EF-AD1E-44C6-9378-12DFA4DA91E0}" destId="{8200CBD1-32AD-4A08-A079-CCA32F2DA643}" srcOrd="9" destOrd="0" presId="urn:microsoft.com/office/officeart/2005/8/layout/list1"/>
    <dgm:cxn modelId="{918260A4-2665-47CC-8B90-012DFB34DB2F}" type="presParOf" srcId="{D61241EF-AD1E-44C6-9378-12DFA4DA91E0}" destId="{A21956A5-FB47-483A-86D4-F432A98C3E60}" srcOrd="10" destOrd="0" presId="urn:microsoft.com/office/officeart/2005/8/layout/list1"/>
    <dgm:cxn modelId="{7691AD57-EBF0-44A0-B03A-CF97FF72C5C6}" type="presParOf" srcId="{D61241EF-AD1E-44C6-9378-12DFA4DA91E0}" destId="{2F31886F-D6BB-45D1-9686-33F6DC36101D}" srcOrd="11" destOrd="0" presId="urn:microsoft.com/office/officeart/2005/8/layout/list1"/>
    <dgm:cxn modelId="{33B02E65-96C1-4249-9B1A-AEB32BA4D13D}" type="presParOf" srcId="{D61241EF-AD1E-44C6-9378-12DFA4DA91E0}" destId="{BABF96F6-F453-4765-989F-0F7492D5224C}" srcOrd="12" destOrd="0" presId="urn:microsoft.com/office/officeart/2005/8/layout/list1"/>
    <dgm:cxn modelId="{44D31830-C49B-44DE-9CC2-423F98E1E6B3}" type="presParOf" srcId="{BABF96F6-F453-4765-989F-0F7492D5224C}" destId="{D596753E-DB5E-4EC4-89C7-7ACFEC409139}" srcOrd="0" destOrd="0" presId="urn:microsoft.com/office/officeart/2005/8/layout/list1"/>
    <dgm:cxn modelId="{E82A4C2B-781D-49A8-AC17-F43A9C0AD0B3}" type="presParOf" srcId="{BABF96F6-F453-4765-989F-0F7492D5224C}" destId="{5ACB7FB9-037E-4DDC-BD16-8E3ED06D1935}" srcOrd="1" destOrd="0" presId="urn:microsoft.com/office/officeart/2005/8/layout/list1"/>
    <dgm:cxn modelId="{9E9B3367-5C85-4242-B5EE-696FB7A0E02A}" type="presParOf" srcId="{D61241EF-AD1E-44C6-9378-12DFA4DA91E0}" destId="{0B86705A-1CD8-47ED-A901-FA7B2083078D}" srcOrd="13" destOrd="0" presId="urn:microsoft.com/office/officeart/2005/8/layout/list1"/>
    <dgm:cxn modelId="{329B7348-DA45-4156-B74A-BC4DC0DE5FC3}" type="presParOf" srcId="{D61241EF-AD1E-44C6-9378-12DFA4DA91E0}" destId="{FD9F59C1-3BEA-4EB9-9D4B-85FFEC5D526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F0868FF-EB32-41EE-B7CD-8772DCAE23EE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334F42D-7606-4A45-A8CF-C6AA7688679B}">
      <dgm:prSet phldrT="[Text]" custT="1"/>
      <dgm:spPr>
        <a:gradFill rotWithShape="0">
          <a:gsLst>
            <a:gs pos="0">
              <a:srgbClr val="FF6D6D"/>
            </a:gs>
            <a:gs pos="50000">
              <a:srgbClr val="FF0000"/>
            </a:gs>
            <a:gs pos="100000">
              <a:srgbClr val="C00000"/>
            </a:gs>
          </a:gsLst>
        </a:gradFill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PUMA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E733DB-2652-4343-B561-891D02405C05}" type="parTrans" cxnId="{2CF00F26-C69D-4590-8337-8585F580C41E}">
      <dgm:prSet/>
      <dgm:spPr/>
      <dgm:t>
        <a:bodyPr/>
        <a:lstStyle/>
        <a:p>
          <a:endParaRPr lang="en-US" sz="2400"/>
        </a:p>
      </dgm:t>
    </dgm:pt>
    <dgm:pt modelId="{EF9E03FD-467D-40BE-8A4F-3CD3EE2B85DE}" type="sibTrans" cxnId="{2CF00F26-C69D-4590-8337-8585F580C41E}">
      <dgm:prSet/>
      <dgm:spPr/>
      <dgm:t>
        <a:bodyPr/>
        <a:lstStyle/>
        <a:p>
          <a:endParaRPr lang="en-US" sz="2400"/>
        </a:p>
      </dgm:t>
    </dgm:pt>
    <dgm:pt modelId="{3A32BA44-B140-4E8C-8BC8-7103FDA360B8}">
      <dgm:prSet phldrT="[Text]" custT="1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</a:gradFill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FROZEN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7EAD76-E173-4946-ADCF-20F1F51876E9}" type="parTrans" cxnId="{D688E09F-5048-4D57-8087-277F9D0A4F88}">
      <dgm:prSet/>
      <dgm:spPr/>
      <dgm:t>
        <a:bodyPr/>
        <a:lstStyle/>
        <a:p>
          <a:endParaRPr lang="en-US" sz="2400"/>
        </a:p>
      </dgm:t>
    </dgm:pt>
    <dgm:pt modelId="{4158B5D6-6FB0-4B1F-984A-830C1298B824}" type="sibTrans" cxnId="{D688E09F-5048-4D57-8087-277F9D0A4F88}">
      <dgm:prSet/>
      <dgm:spPr/>
      <dgm:t>
        <a:bodyPr/>
        <a:lstStyle/>
        <a:p>
          <a:endParaRPr lang="en-US" sz="2400"/>
        </a:p>
      </dgm:t>
    </dgm:pt>
    <dgm:pt modelId="{C77623CE-383B-4BA7-83AD-398A718AEA12}">
      <dgm:prSet phldrT="[Text]" custT="1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</a:gradFill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Implementation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A7640C-AD8A-46EA-8590-A41642C56567}" type="parTrans" cxnId="{68E03562-9A3B-49E0-97DA-9B641A2E91D0}">
      <dgm:prSet/>
      <dgm:spPr/>
      <dgm:t>
        <a:bodyPr/>
        <a:lstStyle/>
        <a:p>
          <a:endParaRPr lang="en-US" sz="2400"/>
        </a:p>
      </dgm:t>
    </dgm:pt>
    <dgm:pt modelId="{E331F5A7-27AB-41C9-8DEC-233596FC38A8}" type="sibTrans" cxnId="{68E03562-9A3B-49E0-97DA-9B641A2E91D0}">
      <dgm:prSet/>
      <dgm:spPr/>
      <dgm:t>
        <a:bodyPr/>
        <a:lstStyle/>
        <a:p>
          <a:endParaRPr lang="en-US" sz="2400"/>
        </a:p>
      </dgm:t>
    </dgm:pt>
    <dgm:pt modelId="{A90311DD-88D4-4871-9CB3-2854CDA2CE5A}">
      <dgm:prSet phldrT="[Text]" custT="1"/>
      <dgm:spPr>
        <a:gradFill rotWithShape="0">
          <a:gsLst>
            <a:gs pos="0">
              <a:srgbClr val="C0E399"/>
            </a:gs>
            <a:gs pos="50000">
              <a:srgbClr val="92D050"/>
            </a:gs>
            <a:gs pos="100000">
              <a:srgbClr val="517D21"/>
            </a:gs>
          </a:gsLst>
        </a:gradFill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Evaluation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707B4B-401B-402C-A6AA-FDE02A3B4D34}" type="parTrans" cxnId="{12B756AF-0BB6-4A1F-805A-4B2DE3D111D9}">
      <dgm:prSet/>
      <dgm:spPr/>
      <dgm:t>
        <a:bodyPr/>
        <a:lstStyle/>
        <a:p>
          <a:endParaRPr lang="en-US" sz="2400"/>
        </a:p>
      </dgm:t>
    </dgm:pt>
    <dgm:pt modelId="{EEC15C77-E861-439D-9DE3-EE4F14584BB2}" type="sibTrans" cxnId="{12B756AF-0BB6-4A1F-805A-4B2DE3D111D9}">
      <dgm:prSet/>
      <dgm:spPr/>
      <dgm:t>
        <a:bodyPr/>
        <a:lstStyle/>
        <a:p>
          <a:endParaRPr lang="en-US" sz="2400"/>
        </a:p>
      </dgm:t>
    </dgm:pt>
    <dgm:pt modelId="{0C07577E-22BE-41E1-9D9B-3B1FE096F805}">
      <dgm:prSet phldrT="[Text]" custT="1"/>
      <dgm:spPr>
        <a:noFill/>
        <a:ln w="38100">
          <a:solidFill>
            <a:srgbClr val="517D21"/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chemeClr val="accent6">
                  <a:lumMod val="50000"/>
                </a:schemeClr>
              </a:solidFill>
            </a:rPr>
            <a:t>MU-MIMO Measurement Study</a:t>
          </a:r>
          <a:endParaRPr lang="en-US" sz="1800" dirty="0">
            <a:solidFill>
              <a:schemeClr val="accent6">
                <a:lumMod val="50000"/>
              </a:schemeClr>
            </a:solidFill>
          </a:endParaRPr>
        </a:p>
      </dgm:t>
    </dgm:pt>
    <dgm:pt modelId="{AE283909-ABB7-4641-919D-1BA97AE6BC33}" type="parTrans" cxnId="{9CF492AA-71B3-4C6B-92CD-9951692D7EEC}">
      <dgm:prSet/>
      <dgm:spPr/>
      <dgm:t>
        <a:bodyPr/>
        <a:lstStyle/>
        <a:p>
          <a:endParaRPr lang="en-US" sz="2400"/>
        </a:p>
      </dgm:t>
    </dgm:pt>
    <dgm:pt modelId="{9FEA46AC-8BF9-46ED-9BF5-904EE79721B0}" type="sibTrans" cxnId="{9CF492AA-71B3-4C6B-92CD-9951692D7EEC}">
      <dgm:prSet/>
      <dgm:spPr/>
      <dgm:t>
        <a:bodyPr/>
        <a:lstStyle/>
        <a:p>
          <a:endParaRPr lang="en-US" sz="2400"/>
        </a:p>
      </dgm:t>
    </dgm:pt>
    <dgm:pt modelId="{DE91F22C-45A8-49B1-A564-DEFFBA3D29E8}">
      <dgm:prSet phldrT="[Text]" custT="1"/>
      <dgm:spPr>
        <a:noFill/>
        <a:ln w="38100">
          <a:solidFill>
            <a:srgbClr val="517D21"/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rgbClr val="C00000"/>
              </a:solidFill>
            </a:rPr>
            <a:t>PUMA</a:t>
          </a:r>
          <a:endParaRPr lang="en-US" sz="1800" dirty="0">
            <a:solidFill>
              <a:srgbClr val="C00000"/>
            </a:solidFill>
          </a:endParaRPr>
        </a:p>
      </dgm:t>
    </dgm:pt>
    <dgm:pt modelId="{121388EC-6033-4E83-BCB1-E88E9682F830}" type="parTrans" cxnId="{8796DBC8-FC13-4DA0-A29D-2CCA88402EC6}">
      <dgm:prSet/>
      <dgm:spPr/>
      <dgm:t>
        <a:bodyPr/>
        <a:lstStyle/>
        <a:p>
          <a:endParaRPr lang="en-US" sz="2400"/>
        </a:p>
      </dgm:t>
    </dgm:pt>
    <dgm:pt modelId="{F2E72FB7-8DDF-4E25-89FA-9263F4D2ABC1}" type="sibTrans" cxnId="{8796DBC8-FC13-4DA0-A29D-2CCA88402EC6}">
      <dgm:prSet/>
      <dgm:spPr/>
      <dgm:t>
        <a:bodyPr/>
        <a:lstStyle/>
        <a:p>
          <a:endParaRPr lang="en-US" sz="2400"/>
        </a:p>
      </dgm:t>
    </dgm:pt>
    <dgm:pt modelId="{0C60AD39-4FA2-435F-9CCF-3747A9B3F8DD}">
      <dgm:prSet phldrT="[Text]" custT="1"/>
      <dgm:spPr>
        <a:noFill/>
        <a:ln w="38100">
          <a:solidFill>
            <a:srgbClr val="517D21"/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chemeClr val="accent5">
                  <a:lumMod val="50000"/>
                </a:schemeClr>
              </a:solidFill>
            </a:rPr>
            <a:t>FROZEN</a:t>
          </a:r>
          <a:endParaRPr lang="en-US" sz="1800" dirty="0">
            <a:solidFill>
              <a:schemeClr val="accent5">
                <a:lumMod val="50000"/>
              </a:schemeClr>
            </a:solidFill>
          </a:endParaRPr>
        </a:p>
      </dgm:t>
    </dgm:pt>
    <dgm:pt modelId="{3BB9028A-6842-43BA-8DB9-61BC09E64A4F}" type="parTrans" cxnId="{7C3A48CD-23F3-434A-A25D-616E44C33DE5}">
      <dgm:prSet/>
      <dgm:spPr/>
      <dgm:t>
        <a:bodyPr/>
        <a:lstStyle/>
        <a:p>
          <a:endParaRPr lang="en-US" sz="2400"/>
        </a:p>
      </dgm:t>
    </dgm:pt>
    <dgm:pt modelId="{A14D1358-94C3-4F0E-884F-67D2A3A251B7}" type="sibTrans" cxnId="{7C3A48CD-23F3-434A-A25D-616E44C33DE5}">
      <dgm:prSet/>
      <dgm:spPr/>
      <dgm:t>
        <a:bodyPr/>
        <a:lstStyle/>
        <a:p>
          <a:endParaRPr lang="en-US" sz="2400"/>
        </a:p>
      </dgm:t>
    </dgm:pt>
    <dgm:pt modelId="{46A1A7D3-44E8-4E8D-A59E-3FDB6F9BBB22}">
      <dgm:prSet phldrT="[Text]" custT="1"/>
      <dgm:spPr>
        <a:noFill/>
        <a:ln w="38100">
          <a:solidFill>
            <a:schemeClr val="tx2">
              <a:lumMod val="75000"/>
            </a:schemeClr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chemeClr val="tx2">
                  <a:lumMod val="75000"/>
                </a:schemeClr>
              </a:solidFill>
            </a:rPr>
            <a:t>WURC Array</a:t>
          </a:r>
          <a:endParaRPr lang="en-US" sz="1800" dirty="0">
            <a:solidFill>
              <a:schemeClr val="tx2">
                <a:lumMod val="75000"/>
              </a:schemeClr>
            </a:solidFill>
          </a:endParaRPr>
        </a:p>
      </dgm:t>
    </dgm:pt>
    <dgm:pt modelId="{50430FCC-846E-44CE-B5A9-4AA0AB578D44}" type="parTrans" cxnId="{2DEC6119-13E0-4EA0-A8E6-698FA3C6753D}">
      <dgm:prSet/>
      <dgm:spPr/>
      <dgm:t>
        <a:bodyPr/>
        <a:lstStyle/>
        <a:p>
          <a:endParaRPr lang="en-US" sz="2400"/>
        </a:p>
      </dgm:t>
    </dgm:pt>
    <dgm:pt modelId="{5E67A332-0F0C-4DF6-A73D-1212C92564BC}" type="sibTrans" cxnId="{2DEC6119-13E0-4EA0-A8E6-698FA3C6753D}">
      <dgm:prSet/>
      <dgm:spPr/>
      <dgm:t>
        <a:bodyPr/>
        <a:lstStyle/>
        <a:p>
          <a:endParaRPr lang="en-US" sz="2400"/>
        </a:p>
      </dgm:t>
    </dgm:pt>
    <dgm:pt modelId="{7BBD91D3-B6A8-476A-BF7D-4FE570517DF1}">
      <dgm:prSet phldrT="[Text]" custT="1"/>
      <dgm:spPr>
        <a:noFill/>
        <a:ln w="38100">
          <a:solidFill>
            <a:schemeClr val="tx2">
              <a:lumMod val="75000"/>
            </a:schemeClr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chemeClr val="tx2">
                  <a:lumMod val="75000"/>
                </a:schemeClr>
              </a:solidFill>
            </a:rPr>
            <a:t>Software Frameworks</a:t>
          </a:r>
          <a:endParaRPr lang="en-US" sz="1800" dirty="0">
            <a:solidFill>
              <a:schemeClr val="tx2">
                <a:lumMod val="75000"/>
              </a:schemeClr>
            </a:solidFill>
          </a:endParaRPr>
        </a:p>
      </dgm:t>
    </dgm:pt>
    <dgm:pt modelId="{4C6E8A3F-A65D-4FBD-B111-ED81DF96AB01}" type="parTrans" cxnId="{2861DC5F-BB9B-4CBD-A0DB-EA21DAF06575}">
      <dgm:prSet/>
      <dgm:spPr/>
      <dgm:t>
        <a:bodyPr/>
        <a:lstStyle/>
        <a:p>
          <a:endParaRPr lang="en-US" sz="2400"/>
        </a:p>
      </dgm:t>
    </dgm:pt>
    <dgm:pt modelId="{B0480690-0CDF-44E1-8F34-B7B4756D577C}" type="sibTrans" cxnId="{2861DC5F-BB9B-4CBD-A0DB-EA21DAF06575}">
      <dgm:prSet/>
      <dgm:spPr/>
      <dgm:t>
        <a:bodyPr/>
        <a:lstStyle/>
        <a:p>
          <a:endParaRPr lang="en-US" sz="2400"/>
        </a:p>
      </dgm:t>
    </dgm:pt>
    <dgm:pt modelId="{07386522-76C4-4190-B967-8412EE026E2E}">
      <dgm:prSet phldrT="[Text]" custT="1"/>
      <dgm:spPr>
        <a:noFill/>
        <a:ln w="38100">
          <a:solidFill>
            <a:srgbClr val="C00000"/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rgbClr val="C00000"/>
              </a:solidFill>
            </a:rPr>
            <a:t>Easily separable, highly variable scenarios</a:t>
          </a:r>
          <a:endParaRPr lang="en-US" sz="1800" dirty="0">
            <a:solidFill>
              <a:srgbClr val="C00000"/>
            </a:solidFill>
          </a:endParaRPr>
        </a:p>
      </dgm:t>
    </dgm:pt>
    <dgm:pt modelId="{E8346970-8C3C-491D-9778-046FAB3E4516}" type="parTrans" cxnId="{C21D8875-21AD-42BC-8733-822C430FE00E}">
      <dgm:prSet/>
      <dgm:spPr/>
      <dgm:t>
        <a:bodyPr/>
        <a:lstStyle/>
        <a:p>
          <a:endParaRPr lang="en-US" sz="2400"/>
        </a:p>
      </dgm:t>
    </dgm:pt>
    <dgm:pt modelId="{CA1E3E2C-3BA2-4557-822F-864A42E12E8D}" type="sibTrans" cxnId="{C21D8875-21AD-42BC-8733-822C430FE00E}">
      <dgm:prSet/>
      <dgm:spPr/>
      <dgm:t>
        <a:bodyPr/>
        <a:lstStyle/>
        <a:p>
          <a:endParaRPr lang="en-US" sz="2400"/>
        </a:p>
      </dgm:t>
    </dgm:pt>
    <dgm:pt modelId="{74927003-81C5-4596-AB65-CCAF8CC50243}">
      <dgm:prSet phldrT="[Text]" custT="1"/>
      <dgm:spPr>
        <a:noFill/>
        <a:ln w="38100">
          <a:solidFill>
            <a:schemeClr val="accent1">
              <a:lumMod val="50000"/>
            </a:schemeClr>
          </a:solidFill>
        </a:ln>
        <a:effectLst/>
      </dgm:spPr>
      <dgm:t>
        <a:bodyPr lIns="548640" rIns="0" bIns="91440"/>
        <a:lstStyle/>
        <a:p>
          <a:r>
            <a:rPr lang="en-US" sz="1800" dirty="0" smtClean="0">
              <a:solidFill>
                <a:schemeClr val="accent1">
                  <a:lumMod val="50000"/>
                </a:schemeClr>
              </a:solidFill>
            </a:rPr>
            <a:t>Minimally variable scenarios</a:t>
          </a:r>
          <a:endParaRPr lang="en-US" sz="1800" dirty="0">
            <a:solidFill>
              <a:schemeClr val="accent1">
                <a:lumMod val="50000"/>
              </a:schemeClr>
            </a:solidFill>
          </a:endParaRPr>
        </a:p>
      </dgm:t>
    </dgm:pt>
    <dgm:pt modelId="{7260EC9E-33F6-4129-8C50-2307BFD0CEE0}" type="parTrans" cxnId="{2E9F2B29-8F10-4BB1-B359-72826765714D}">
      <dgm:prSet/>
      <dgm:spPr/>
      <dgm:t>
        <a:bodyPr/>
        <a:lstStyle/>
        <a:p>
          <a:endParaRPr lang="en-US" sz="2400"/>
        </a:p>
      </dgm:t>
    </dgm:pt>
    <dgm:pt modelId="{88F0F02C-17B4-4527-9493-3B4CB4B313B3}" type="sibTrans" cxnId="{2E9F2B29-8F10-4BB1-B359-72826765714D}">
      <dgm:prSet/>
      <dgm:spPr/>
      <dgm:t>
        <a:bodyPr/>
        <a:lstStyle/>
        <a:p>
          <a:endParaRPr lang="en-US" sz="2400"/>
        </a:p>
      </dgm:t>
    </dgm:pt>
    <dgm:pt modelId="{D61241EF-AD1E-44C6-9378-12DFA4DA91E0}" type="pres">
      <dgm:prSet presAssocID="{8F0868FF-EB32-41EE-B7CD-8772DCAE23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B4A971-8046-4E0C-A08E-6EB74F1B4AAD}" type="pres">
      <dgm:prSet presAssocID="{A334F42D-7606-4A45-A8CF-C6AA7688679B}" presName="parentLin" presStyleCnt="0"/>
      <dgm:spPr/>
    </dgm:pt>
    <dgm:pt modelId="{777932BD-0E78-4792-8502-D997C38DF844}" type="pres">
      <dgm:prSet presAssocID="{A334F42D-7606-4A45-A8CF-C6AA7688679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FB3FBE2-7C61-41E9-BA33-DEA6D94F9293}" type="pres">
      <dgm:prSet presAssocID="{A334F42D-7606-4A45-A8CF-C6AA7688679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E9A47-EF07-458C-A83E-0CFB66FBDAE3}" type="pres">
      <dgm:prSet presAssocID="{A334F42D-7606-4A45-A8CF-C6AA7688679B}" presName="negativeSpace" presStyleCnt="0"/>
      <dgm:spPr/>
    </dgm:pt>
    <dgm:pt modelId="{2D3B6E71-E516-4220-B57F-218B4415E25E}" type="pres">
      <dgm:prSet presAssocID="{A334F42D-7606-4A45-A8CF-C6AA7688679B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580C6-490B-47A1-A325-BEAFA77D66B2}" type="pres">
      <dgm:prSet presAssocID="{EF9E03FD-467D-40BE-8A4F-3CD3EE2B85DE}" presName="spaceBetweenRectangles" presStyleCnt="0"/>
      <dgm:spPr/>
    </dgm:pt>
    <dgm:pt modelId="{F8388824-8F60-44AA-BCB6-30C4AF889013}" type="pres">
      <dgm:prSet presAssocID="{3A32BA44-B140-4E8C-8BC8-7103FDA360B8}" presName="parentLin" presStyleCnt="0"/>
      <dgm:spPr/>
    </dgm:pt>
    <dgm:pt modelId="{D8EC8F9B-F6A4-4620-9B7E-FD8CF160A36E}" type="pres">
      <dgm:prSet presAssocID="{3A32BA44-B140-4E8C-8BC8-7103FDA360B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2584784-77F5-4704-992C-EA7200964177}" type="pres">
      <dgm:prSet presAssocID="{3A32BA44-B140-4E8C-8BC8-7103FDA360B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4614A-2238-4AF2-9A51-00A7A9844F9F}" type="pres">
      <dgm:prSet presAssocID="{3A32BA44-B140-4E8C-8BC8-7103FDA360B8}" presName="negativeSpace" presStyleCnt="0"/>
      <dgm:spPr/>
    </dgm:pt>
    <dgm:pt modelId="{8CB54644-ABDA-42BC-BCE9-E972D82F116E}" type="pres">
      <dgm:prSet presAssocID="{3A32BA44-B140-4E8C-8BC8-7103FDA360B8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6A7DE3-3899-4B8C-9988-F3146DA3F739}" type="pres">
      <dgm:prSet presAssocID="{4158B5D6-6FB0-4B1F-984A-830C1298B824}" presName="spaceBetweenRectangles" presStyleCnt="0"/>
      <dgm:spPr/>
    </dgm:pt>
    <dgm:pt modelId="{6E8E97CE-3F0C-4A51-B9C5-A381B962CB08}" type="pres">
      <dgm:prSet presAssocID="{C77623CE-383B-4BA7-83AD-398A718AEA12}" presName="parentLin" presStyleCnt="0"/>
      <dgm:spPr/>
    </dgm:pt>
    <dgm:pt modelId="{CF18CACC-FFA8-477A-BA6E-0D2331887B45}" type="pres">
      <dgm:prSet presAssocID="{C77623CE-383B-4BA7-83AD-398A718AEA12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755474F8-B496-46C5-BAF6-A1A8C17C041E}" type="pres">
      <dgm:prSet presAssocID="{C77623CE-383B-4BA7-83AD-398A718AEA1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00CBD1-32AD-4A08-A079-CCA32F2DA643}" type="pres">
      <dgm:prSet presAssocID="{C77623CE-383B-4BA7-83AD-398A718AEA12}" presName="negativeSpace" presStyleCnt="0"/>
      <dgm:spPr/>
    </dgm:pt>
    <dgm:pt modelId="{A21956A5-FB47-483A-86D4-F432A98C3E60}" type="pres">
      <dgm:prSet presAssocID="{C77623CE-383B-4BA7-83AD-398A718AEA1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31886F-D6BB-45D1-9686-33F6DC36101D}" type="pres">
      <dgm:prSet presAssocID="{E331F5A7-27AB-41C9-8DEC-233596FC38A8}" presName="spaceBetweenRectangles" presStyleCnt="0"/>
      <dgm:spPr/>
    </dgm:pt>
    <dgm:pt modelId="{BABF96F6-F453-4765-989F-0F7492D5224C}" type="pres">
      <dgm:prSet presAssocID="{A90311DD-88D4-4871-9CB3-2854CDA2CE5A}" presName="parentLin" presStyleCnt="0"/>
      <dgm:spPr/>
    </dgm:pt>
    <dgm:pt modelId="{D596753E-DB5E-4EC4-89C7-7ACFEC409139}" type="pres">
      <dgm:prSet presAssocID="{A90311DD-88D4-4871-9CB3-2854CDA2CE5A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5ACB7FB9-037E-4DDC-BD16-8E3ED06D1935}" type="pres">
      <dgm:prSet presAssocID="{A90311DD-88D4-4871-9CB3-2854CDA2CE5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6705A-1CD8-47ED-A901-FA7B2083078D}" type="pres">
      <dgm:prSet presAssocID="{A90311DD-88D4-4871-9CB3-2854CDA2CE5A}" presName="negativeSpace" presStyleCnt="0"/>
      <dgm:spPr/>
    </dgm:pt>
    <dgm:pt modelId="{FD9F59C1-3BEA-4EB9-9D4B-85FFEC5D5269}" type="pres">
      <dgm:prSet presAssocID="{A90311DD-88D4-4871-9CB3-2854CDA2CE5A}" presName="childText" presStyleLbl="conFgAcc1" presStyleIdx="3" presStyleCnt="4" custLinFactNeighborX="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96DBC8-FC13-4DA0-A29D-2CCA88402EC6}" srcId="{A90311DD-88D4-4871-9CB3-2854CDA2CE5A}" destId="{DE91F22C-45A8-49B1-A564-DEFFBA3D29E8}" srcOrd="1" destOrd="0" parTransId="{121388EC-6033-4E83-BCB1-E88E9682F830}" sibTransId="{F2E72FB7-8DDF-4E25-89FA-9263F4D2ABC1}"/>
    <dgm:cxn modelId="{FBC100D0-45C2-4500-9333-56F2DA2A4D5C}" type="presOf" srcId="{A334F42D-7606-4A45-A8CF-C6AA7688679B}" destId="{777932BD-0E78-4792-8502-D997C38DF844}" srcOrd="0" destOrd="0" presId="urn:microsoft.com/office/officeart/2005/8/layout/list1"/>
    <dgm:cxn modelId="{FCA59006-E0AE-4A57-9DB8-CB8BDDD488D6}" type="presOf" srcId="{A90311DD-88D4-4871-9CB3-2854CDA2CE5A}" destId="{5ACB7FB9-037E-4DDC-BD16-8E3ED06D1935}" srcOrd="1" destOrd="0" presId="urn:microsoft.com/office/officeart/2005/8/layout/list1"/>
    <dgm:cxn modelId="{6671A3A5-0CEB-4DFB-B120-58971D274E8B}" type="presOf" srcId="{46A1A7D3-44E8-4E8D-A59E-3FDB6F9BBB22}" destId="{A21956A5-FB47-483A-86D4-F432A98C3E60}" srcOrd="0" destOrd="0" presId="urn:microsoft.com/office/officeart/2005/8/layout/list1"/>
    <dgm:cxn modelId="{150B2D5F-CA04-41F3-9E03-E37FF1BE882B}" type="presOf" srcId="{C77623CE-383B-4BA7-83AD-398A718AEA12}" destId="{755474F8-B496-46C5-BAF6-A1A8C17C041E}" srcOrd="1" destOrd="0" presId="urn:microsoft.com/office/officeart/2005/8/layout/list1"/>
    <dgm:cxn modelId="{7C3A48CD-23F3-434A-A25D-616E44C33DE5}" srcId="{A90311DD-88D4-4871-9CB3-2854CDA2CE5A}" destId="{0C60AD39-4FA2-435F-9CCF-3747A9B3F8DD}" srcOrd="2" destOrd="0" parTransId="{3BB9028A-6842-43BA-8DB9-61BC09E64A4F}" sibTransId="{A14D1358-94C3-4F0E-884F-67D2A3A251B7}"/>
    <dgm:cxn modelId="{B62F65AC-5852-415E-9A12-87E59D78560E}" type="presOf" srcId="{C77623CE-383B-4BA7-83AD-398A718AEA12}" destId="{CF18CACC-FFA8-477A-BA6E-0D2331887B45}" srcOrd="0" destOrd="0" presId="urn:microsoft.com/office/officeart/2005/8/layout/list1"/>
    <dgm:cxn modelId="{E272E81B-EDCB-4E97-A0D6-216F71B6EA67}" type="presOf" srcId="{0C60AD39-4FA2-435F-9CCF-3747A9B3F8DD}" destId="{FD9F59C1-3BEA-4EB9-9D4B-85FFEC5D5269}" srcOrd="0" destOrd="2" presId="urn:microsoft.com/office/officeart/2005/8/layout/list1"/>
    <dgm:cxn modelId="{2861DC5F-BB9B-4CBD-A0DB-EA21DAF06575}" srcId="{C77623CE-383B-4BA7-83AD-398A718AEA12}" destId="{7BBD91D3-B6A8-476A-BF7D-4FE570517DF1}" srcOrd="1" destOrd="0" parTransId="{4C6E8A3F-A65D-4FBD-B111-ED81DF96AB01}" sibTransId="{B0480690-0CDF-44E1-8F34-B7B4756D577C}"/>
    <dgm:cxn modelId="{4411A365-0834-4ABC-860C-70EC4300821E}" type="presOf" srcId="{0C07577E-22BE-41E1-9D9B-3B1FE096F805}" destId="{FD9F59C1-3BEA-4EB9-9D4B-85FFEC5D5269}" srcOrd="0" destOrd="0" presId="urn:microsoft.com/office/officeart/2005/8/layout/list1"/>
    <dgm:cxn modelId="{AB574B76-4F23-4EB8-AB8E-36D07FD67724}" type="presOf" srcId="{74927003-81C5-4596-AB65-CCAF8CC50243}" destId="{8CB54644-ABDA-42BC-BCE9-E972D82F116E}" srcOrd="0" destOrd="0" presId="urn:microsoft.com/office/officeart/2005/8/layout/list1"/>
    <dgm:cxn modelId="{D688E09F-5048-4D57-8087-277F9D0A4F88}" srcId="{8F0868FF-EB32-41EE-B7CD-8772DCAE23EE}" destId="{3A32BA44-B140-4E8C-8BC8-7103FDA360B8}" srcOrd="1" destOrd="0" parTransId="{0B7EAD76-E173-4946-ADCF-20F1F51876E9}" sibTransId="{4158B5D6-6FB0-4B1F-984A-830C1298B824}"/>
    <dgm:cxn modelId="{4CC71B2C-1691-4C37-ABE3-9F78C39CF96B}" type="presOf" srcId="{DE91F22C-45A8-49B1-A564-DEFFBA3D29E8}" destId="{FD9F59C1-3BEA-4EB9-9D4B-85FFEC5D5269}" srcOrd="0" destOrd="1" presId="urn:microsoft.com/office/officeart/2005/8/layout/list1"/>
    <dgm:cxn modelId="{0757915A-F886-4162-9F8F-4AEABC943B8F}" type="presOf" srcId="{3A32BA44-B140-4E8C-8BC8-7103FDA360B8}" destId="{42584784-77F5-4704-992C-EA7200964177}" srcOrd="1" destOrd="0" presId="urn:microsoft.com/office/officeart/2005/8/layout/list1"/>
    <dgm:cxn modelId="{6A291F20-FDCE-44F0-A217-989B3B0D6FB3}" type="presOf" srcId="{A334F42D-7606-4A45-A8CF-C6AA7688679B}" destId="{EFB3FBE2-7C61-41E9-BA33-DEA6D94F9293}" srcOrd="1" destOrd="0" presId="urn:microsoft.com/office/officeart/2005/8/layout/list1"/>
    <dgm:cxn modelId="{2CA4014D-418E-42E1-88B8-9E16E842DBF3}" type="presOf" srcId="{8F0868FF-EB32-41EE-B7CD-8772DCAE23EE}" destId="{D61241EF-AD1E-44C6-9378-12DFA4DA91E0}" srcOrd="0" destOrd="0" presId="urn:microsoft.com/office/officeart/2005/8/layout/list1"/>
    <dgm:cxn modelId="{9CF492AA-71B3-4C6B-92CD-9951692D7EEC}" srcId="{A90311DD-88D4-4871-9CB3-2854CDA2CE5A}" destId="{0C07577E-22BE-41E1-9D9B-3B1FE096F805}" srcOrd="0" destOrd="0" parTransId="{AE283909-ABB7-4641-919D-1BA97AE6BC33}" sibTransId="{9FEA46AC-8BF9-46ED-9BF5-904EE79721B0}"/>
    <dgm:cxn modelId="{2CF00F26-C69D-4590-8337-8585F580C41E}" srcId="{8F0868FF-EB32-41EE-B7CD-8772DCAE23EE}" destId="{A334F42D-7606-4A45-A8CF-C6AA7688679B}" srcOrd="0" destOrd="0" parTransId="{39E733DB-2652-4343-B561-891D02405C05}" sibTransId="{EF9E03FD-467D-40BE-8A4F-3CD3EE2B85DE}"/>
    <dgm:cxn modelId="{B662D65B-9F77-4A39-B89E-02AF31FF6C40}" type="presOf" srcId="{3A32BA44-B140-4E8C-8BC8-7103FDA360B8}" destId="{D8EC8F9B-F6A4-4620-9B7E-FD8CF160A36E}" srcOrd="0" destOrd="0" presId="urn:microsoft.com/office/officeart/2005/8/layout/list1"/>
    <dgm:cxn modelId="{C21D8875-21AD-42BC-8733-822C430FE00E}" srcId="{A334F42D-7606-4A45-A8CF-C6AA7688679B}" destId="{07386522-76C4-4190-B967-8412EE026E2E}" srcOrd="0" destOrd="0" parTransId="{E8346970-8C3C-491D-9778-046FAB3E4516}" sibTransId="{CA1E3E2C-3BA2-4557-822F-864A42E12E8D}"/>
    <dgm:cxn modelId="{D012AE78-95A0-42D9-967A-80B8DE27B841}" type="presOf" srcId="{7BBD91D3-B6A8-476A-BF7D-4FE570517DF1}" destId="{A21956A5-FB47-483A-86D4-F432A98C3E60}" srcOrd="0" destOrd="1" presId="urn:microsoft.com/office/officeart/2005/8/layout/list1"/>
    <dgm:cxn modelId="{2DEC6119-13E0-4EA0-A8E6-698FA3C6753D}" srcId="{C77623CE-383B-4BA7-83AD-398A718AEA12}" destId="{46A1A7D3-44E8-4E8D-A59E-3FDB6F9BBB22}" srcOrd="0" destOrd="0" parTransId="{50430FCC-846E-44CE-B5A9-4AA0AB578D44}" sibTransId="{5E67A332-0F0C-4DF6-A73D-1212C92564BC}"/>
    <dgm:cxn modelId="{28911D6C-FAE8-40DC-9E2F-D3D833D4E183}" type="presOf" srcId="{07386522-76C4-4190-B967-8412EE026E2E}" destId="{2D3B6E71-E516-4220-B57F-218B4415E25E}" srcOrd="0" destOrd="0" presId="urn:microsoft.com/office/officeart/2005/8/layout/list1"/>
    <dgm:cxn modelId="{68E03562-9A3B-49E0-97DA-9B641A2E91D0}" srcId="{8F0868FF-EB32-41EE-B7CD-8772DCAE23EE}" destId="{C77623CE-383B-4BA7-83AD-398A718AEA12}" srcOrd="2" destOrd="0" parTransId="{AFA7640C-AD8A-46EA-8590-A41642C56567}" sibTransId="{E331F5A7-27AB-41C9-8DEC-233596FC38A8}"/>
    <dgm:cxn modelId="{1C0D90A2-B99D-4EF3-9465-1F24BB764E21}" type="presOf" srcId="{A90311DD-88D4-4871-9CB3-2854CDA2CE5A}" destId="{D596753E-DB5E-4EC4-89C7-7ACFEC409139}" srcOrd="0" destOrd="0" presId="urn:microsoft.com/office/officeart/2005/8/layout/list1"/>
    <dgm:cxn modelId="{2E9F2B29-8F10-4BB1-B359-72826765714D}" srcId="{3A32BA44-B140-4E8C-8BC8-7103FDA360B8}" destId="{74927003-81C5-4596-AB65-CCAF8CC50243}" srcOrd="0" destOrd="0" parTransId="{7260EC9E-33F6-4129-8C50-2307BFD0CEE0}" sibTransId="{88F0F02C-17B4-4527-9493-3B4CB4B313B3}"/>
    <dgm:cxn modelId="{12B756AF-0BB6-4A1F-805A-4B2DE3D111D9}" srcId="{8F0868FF-EB32-41EE-B7CD-8772DCAE23EE}" destId="{A90311DD-88D4-4871-9CB3-2854CDA2CE5A}" srcOrd="3" destOrd="0" parTransId="{EF707B4B-401B-402C-A6AA-FDE02A3B4D34}" sibTransId="{EEC15C77-E861-439D-9DE3-EE4F14584BB2}"/>
    <dgm:cxn modelId="{FED4A1E1-4D6F-4856-B212-74AFAA460C72}" type="presParOf" srcId="{D61241EF-AD1E-44C6-9378-12DFA4DA91E0}" destId="{8FB4A971-8046-4E0C-A08E-6EB74F1B4AAD}" srcOrd="0" destOrd="0" presId="urn:microsoft.com/office/officeart/2005/8/layout/list1"/>
    <dgm:cxn modelId="{8088EE98-E34F-49C7-91D7-8D613B977DEB}" type="presParOf" srcId="{8FB4A971-8046-4E0C-A08E-6EB74F1B4AAD}" destId="{777932BD-0E78-4792-8502-D997C38DF844}" srcOrd="0" destOrd="0" presId="urn:microsoft.com/office/officeart/2005/8/layout/list1"/>
    <dgm:cxn modelId="{8ED6E22E-C51D-443B-9E5C-2F08CDD531C6}" type="presParOf" srcId="{8FB4A971-8046-4E0C-A08E-6EB74F1B4AAD}" destId="{EFB3FBE2-7C61-41E9-BA33-DEA6D94F9293}" srcOrd="1" destOrd="0" presId="urn:microsoft.com/office/officeart/2005/8/layout/list1"/>
    <dgm:cxn modelId="{10161214-3AAF-4A34-8C90-612620D25B3B}" type="presParOf" srcId="{D61241EF-AD1E-44C6-9378-12DFA4DA91E0}" destId="{7A0E9A47-EF07-458C-A83E-0CFB66FBDAE3}" srcOrd="1" destOrd="0" presId="urn:microsoft.com/office/officeart/2005/8/layout/list1"/>
    <dgm:cxn modelId="{7895DE4E-BC99-424E-A136-FCA96C56FC40}" type="presParOf" srcId="{D61241EF-AD1E-44C6-9378-12DFA4DA91E0}" destId="{2D3B6E71-E516-4220-B57F-218B4415E25E}" srcOrd="2" destOrd="0" presId="urn:microsoft.com/office/officeart/2005/8/layout/list1"/>
    <dgm:cxn modelId="{92ACD191-B3C2-4D23-A0AB-F56D1657974A}" type="presParOf" srcId="{D61241EF-AD1E-44C6-9378-12DFA4DA91E0}" destId="{FC5580C6-490B-47A1-A325-BEAFA77D66B2}" srcOrd="3" destOrd="0" presId="urn:microsoft.com/office/officeart/2005/8/layout/list1"/>
    <dgm:cxn modelId="{B13A77DE-9FA4-434D-8441-2C92D780E975}" type="presParOf" srcId="{D61241EF-AD1E-44C6-9378-12DFA4DA91E0}" destId="{F8388824-8F60-44AA-BCB6-30C4AF889013}" srcOrd="4" destOrd="0" presId="urn:microsoft.com/office/officeart/2005/8/layout/list1"/>
    <dgm:cxn modelId="{9E58B0DB-4422-4458-8189-6DBD7AD1FBA4}" type="presParOf" srcId="{F8388824-8F60-44AA-BCB6-30C4AF889013}" destId="{D8EC8F9B-F6A4-4620-9B7E-FD8CF160A36E}" srcOrd="0" destOrd="0" presId="urn:microsoft.com/office/officeart/2005/8/layout/list1"/>
    <dgm:cxn modelId="{FC1A72E1-981C-414B-AF64-4BDFD28701A2}" type="presParOf" srcId="{F8388824-8F60-44AA-BCB6-30C4AF889013}" destId="{42584784-77F5-4704-992C-EA7200964177}" srcOrd="1" destOrd="0" presId="urn:microsoft.com/office/officeart/2005/8/layout/list1"/>
    <dgm:cxn modelId="{271C1480-75AE-4C28-99EC-F90CDD05F073}" type="presParOf" srcId="{D61241EF-AD1E-44C6-9378-12DFA4DA91E0}" destId="{8CF4614A-2238-4AF2-9A51-00A7A9844F9F}" srcOrd="5" destOrd="0" presId="urn:microsoft.com/office/officeart/2005/8/layout/list1"/>
    <dgm:cxn modelId="{9D69522B-3190-49D3-8665-4FE6896E7F56}" type="presParOf" srcId="{D61241EF-AD1E-44C6-9378-12DFA4DA91E0}" destId="{8CB54644-ABDA-42BC-BCE9-E972D82F116E}" srcOrd="6" destOrd="0" presId="urn:microsoft.com/office/officeart/2005/8/layout/list1"/>
    <dgm:cxn modelId="{D468C2FE-63B8-454F-9218-613E3DFF6310}" type="presParOf" srcId="{D61241EF-AD1E-44C6-9378-12DFA4DA91E0}" destId="{FF6A7DE3-3899-4B8C-9988-F3146DA3F739}" srcOrd="7" destOrd="0" presId="urn:microsoft.com/office/officeart/2005/8/layout/list1"/>
    <dgm:cxn modelId="{365CDF5C-3214-4A4C-B83F-DF380C4AD485}" type="presParOf" srcId="{D61241EF-AD1E-44C6-9378-12DFA4DA91E0}" destId="{6E8E97CE-3F0C-4A51-B9C5-A381B962CB08}" srcOrd="8" destOrd="0" presId="urn:microsoft.com/office/officeart/2005/8/layout/list1"/>
    <dgm:cxn modelId="{DF6CB0BD-C7D8-4EBD-8C96-25B69FCA7F04}" type="presParOf" srcId="{6E8E97CE-3F0C-4A51-B9C5-A381B962CB08}" destId="{CF18CACC-FFA8-477A-BA6E-0D2331887B45}" srcOrd="0" destOrd="0" presId="urn:microsoft.com/office/officeart/2005/8/layout/list1"/>
    <dgm:cxn modelId="{2D20D941-9560-42E5-BF29-6C34AC52F9E2}" type="presParOf" srcId="{6E8E97CE-3F0C-4A51-B9C5-A381B962CB08}" destId="{755474F8-B496-46C5-BAF6-A1A8C17C041E}" srcOrd="1" destOrd="0" presId="urn:microsoft.com/office/officeart/2005/8/layout/list1"/>
    <dgm:cxn modelId="{0D08D5AF-B33D-4BE6-AC53-A25E61E3E92D}" type="presParOf" srcId="{D61241EF-AD1E-44C6-9378-12DFA4DA91E0}" destId="{8200CBD1-32AD-4A08-A079-CCA32F2DA643}" srcOrd="9" destOrd="0" presId="urn:microsoft.com/office/officeart/2005/8/layout/list1"/>
    <dgm:cxn modelId="{B92E4302-50AE-499B-936E-8566AA75CCFD}" type="presParOf" srcId="{D61241EF-AD1E-44C6-9378-12DFA4DA91E0}" destId="{A21956A5-FB47-483A-86D4-F432A98C3E60}" srcOrd="10" destOrd="0" presId="urn:microsoft.com/office/officeart/2005/8/layout/list1"/>
    <dgm:cxn modelId="{604EDCC8-EC01-456B-8065-B573BC59FC2C}" type="presParOf" srcId="{D61241EF-AD1E-44C6-9378-12DFA4DA91E0}" destId="{2F31886F-D6BB-45D1-9686-33F6DC36101D}" srcOrd="11" destOrd="0" presId="urn:microsoft.com/office/officeart/2005/8/layout/list1"/>
    <dgm:cxn modelId="{A476811C-3E06-4FAA-AD61-BE69E9F9430B}" type="presParOf" srcId="{D61241EF-AD1E-44C6-9378-12DFA4DA91E0}" destId="{BABF96F6-F453-4765-989F-0F7492D5224C}" srcOrd="12" destOrd="0" presId="urn:microsoft.com/office/officeart/2005/8/layout/list1"/>
    <dgm:cxn modelId="{2ED7126C-C23D-4D69-A188-286B238D31D2}" type="presParOf" srcId="{BABF96F6-F453-4765-989F-0F7492D5224C}" destId="{D596753E-DB5E-4EC4-89C7-7ACFEC409139}" srcOrd="0" destOrd="0" presId="urn:microsoft.com/office/officeart/2005/8/layout/list1"/>
    <dgm:cxn modelId="{89D011E5-73DC-4B83-8AA9-9D37076113A1}" type="presParOf" srcId="{BABF96F6-F453-4765-989F-0F7492D5224C}" destId="{5ACB7FB9-037E-4DDC-BD16-8E3ED06D1935}" srcOrd="1" destOrd="0" presId="urn:microsoft.com/office/officeart/2005/8/layout/list1"/>
    <dgm:cxn modelId="{94A7C59A-0A70-4F6D-97AE-89909A3A8274}" type="presParOf" srcId="{D61241EF-AD1E-44C6-9378-12DFA4DA91E0}" destId="{0B86705A-1CD8-47ED-A901-FA7B2083078D}" srcOrd="13" destOrd="0" presId="urn:microsoft.com/office/officeart/2005/8/layout/list1"/>
    <dgm:cxn modelId="{31D8618B-4A92-4032-845A-E79864984905}" type="presParOf" srcId="{D61241EF-AD1E-44C6-9378-12DFA4DA91E0}" destId="{FD9F59C1-3BEA-4EB9-9D4B-85FFEC5D526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0868FF-EB32-41EE-B7CD-8772DCAE23EE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334F42D-7606-4A45-A8CF-C6AA7688679B}">
      <dgm:prSet phldrT="[Text]" custT="1"/>
      <dgm:spPr>
        <a:gradFill rotWithShape="0">
          <a:gsLst>
            <a:gs pos="0">
              <a:srgbClr val="FF6D6D"/>
            </a:gs>
            <a:gs pos="50000">
              <a:srgbClr val="FF0000"/>
            </a:gs>
            <a:gs pos="100000">
              <a:srgbClr val="C00000"/>
            </a:gs>
          </a:gsLst>
        </a:gradFill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PUMA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E733DB-2652-4343-B561-891D02405C05}" type="parTrans" cxnId="{2CF00F26-C69D-4590-8337-8585F580C41E}">
      <dgm:prSet/>
      <dgm:spPr/>
      <dgm:t>
        <a:bodyPr/>
        <a:lstStyle/>
        <a:p>
          <a:endParaRPr lang="en-US" sz="2400"/>
        </a:p>
      </dgm:t>
    </dgm:pt>
    <dgm:pt modelId="{EF9E03FD-467D-40BE-8A4F-3CD3EE2B85DE}" type="sibTrans" cxnId="{2CF00F26-C69D-4590-8337-8585F580C41E}">
      <dgm:prSet/>
      <dgm:spPr/>
      <dgm:t>
        <a:bodyPr/>
        <a:lstStyle/>
        <a:p>
          <a:endParaRPr lang="en-US" sz="2400"/>
        </a:p>
      </dgm:t>
    </dgm:pt>
    <dgm:pt modelId="{3A32BA44-B140-4E8C-8BC8-7103FDA360B8}">
      <dgm:prSet phldrT="[Text]" custT="1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</a:gradFill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FROZEN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7EAD76-E173-4946-ADCF-20F1F51876E9}" type="parTrans" cxnId="{D688E09F-5048-4D57-8087-277F9D0A4F88}">
      <dgm:prSet/>
      <dgm:spPr/>
      <dgm:t>
        <a:bodyPr/>
        <a:lstStyle/>
        <a:p>
          <a:endParaRPr lang="en-US" sz="2400"/>
        </a:p>
      </dgm:t>
    </dgm:pt>
    <dgm:pt modelId="{4158B5D6-6FB0-4B1F-984A-830C1298B824}" type="sibTrans" cxnId="{D688E09F-5048-4D57-8087-277F9D0A4F88}">
      <dgm:prSet/>
      <dgm:spPr/>
      <dgm:t>
        <a:bodyPr/>
        <a:lstStyle/>
        <a:p>
          <a:endParaRPr lang="en-US" sz="2400"/>
        </a:p>
      </dgm:t>
    </dgm:pt>
    <dgm:pt modelId="{C77623CE-383B-4BA7-83AD-398A718AEA12}">
      <dgm:prSet phldrT="[Text]" custT="1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</a:gradFill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Implementation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A7640C-AD8A-46EA-8590-A41642C56567}" type="parTrans" cxnId="{68E03562-9A3B-49E0-97DA-9B641A2E91D0}">
      <dgm:prSet/>
      <dgm:spPr/>
      <dgm:t>
        <a:bodyPr/>
        <a:lstStyle/>
        <a:p>
          <a:endParaRPr lang="en-US" sz="2400"/>
        </a:p>
      </dgm:t>
    </dgm:pt>
    <dgm:pt modelId="{E331F5A7-27AB-41C9-8DEC-233596FC38A8}" type="sibTrans" cxnId="{68E03562-9A3B-49E0-97DA-9B641A2E91D0}">
      <dgm:prSet/>
      <dgm:spPr/>
      <dgm:t>
        <a:bodyPr/>
        <a:lstStyle/>
        <a:p>
          <a:endParaRPr lang="en-US" sz="2400"/>
        </a:p>
      </dgm:t>
    </dgm:pt>
    <dgm:pt modelId="{A90311DD-88D4-4871-9CB3-2854CDA2CE5A}">
      <dgm:prSet phldrT="[Text]" custT="1"/>
      <dgm:spPr>
        <a:gradFill rotWithShape="0">
          <a:gsLst>
            <a:gs pos="0">
              <a:srgbClr val="C0E399"/>
            </a:gs>
            <a:gs pos="50000">
              <a:srgbClr val="92D050"/>
            </a:gs>
            <a:gs pos="100000">
              <a:srgbClr val="517D21"/>
            </a:gs>
          </a:gsLst>
        </a:gradFill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Evaluation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707B4B-401B-402C-A6AA-FDE02A3B4D34}" type="parTrans" cxnId="{12B756AF-0BB6-4A1F-805A-4B2DE3D111D9}">
      <dgm:prSet/>
      <dgm:spPr/>
      <dgm:t>
        <a:bodyPr/>
        <a:lstStyle/>
        <a:p>
          <a:endParaRPr lang="en-US" sz="2400"/>
        </a:p>
      </dgm:t>
    </dgm:pt>
    <dgm:pt modelId="{EEC15C77-E861-439D-9DE3-EE4F14584BB2}" type="sibTrans" cxnId="{12B756AF-0BB6-4A1F-805A-4B2DE3D111D9}">
      <dgm:prSet/>
      <dgm:spPr/>
      <dgm:t>
        <a:bodyPr/>
        <a:lstStyle/>
        <a:p>
          <a:endParaRPr lang="en-US" sz="2400"/>
        </a:p>
      </dgm:t>
    </dgm:pt>
    <dgm:pt modelId="{0C07577E-22BE-41E1-9D9B-3B1FE096F805}">
      <dgm:prSet phldrT="[Text]" custT="1"/>
      <dgm:spPr>
        <a:noFill/>
        <a:ln w="38100">
          <a:solidFill>
            <a:srgbClr val="517D21"/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chemeClr val="accent6">
                  <a:lumMod val="50000"/>
                </a:schemeClr>
              </a:solidFill>
            </a:rPr>
            <a:t>MU-MIMO Measurement Study</a:t>
          </a:r>
          <a:endParaRPr lang="en-US" sz="1800" dirty="0">
            <a:solidFill>
              <a:schemeClr val="accent6">
                <a:lumMod val="50000"/>
              </a:schemeClr>
            </a:solidFill>
          </a:endParaRPr>
        </a:p>
      </dgm:t>
    </dgm:pt>
    <dgm:pt modelId="{AE283909-ABB7-4641-919D-1BA97AE6BC33}" type="parTrans" cxnId="{9CF492AA-71B3-4C6B-92CD-9951692D7EEC}">
      <dgm:prSet/>
      <dgm:spPr/>
      <dgm:t>
        <a:bodyPr/>
        <a:lstStyle/>
        <a:p>
          <a:endParaRPr lang="en-US" sz="2400"/>
        </a:p>
      </dgm:t>
    </dgm:pt>
    <dgm:pt modelId="{9FEA46AC-8BF9-46ED-9BF5-904EE79721B0}" type="sibTrans" cxnId="{9CF492AA-71B3-4C6B-92CD-9951692D7EEC}">
      <dgm:prSet/>
      <dgm:spPr/>
      <dgm:t>
        <a:bodyPr/>
        <a:lstStyle/>
        <a:p>
          <a:endParaRPr lang="en-US" sz="2400"/>
        </a:p>
      </dgm:t>
    </dgm:pt>
    <dgm:pt modelId="{DE91F22C-45A8-49B1-A564-DEFFBA3D29E8}">
      <dgm:prSet phldrT="[Text]" custT="1"/>
      <dgm:spPr>
        <a:noFill/>
        <a:ln w="38100">
          <a:solidFill>
            <a:srgbClr val="517D21"/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rgbClr val="C00000"/>
              </a:solidFill>
            </a:rPr>
            <a:t>PUMA</a:t>
          </a:r>
          <a:endParaRPr lang="en-US" sz="1800" dirty="0">
            <a:solidFill>
              <a:srgbClr val="C00000"/>
            </a:solidFill>
          </a:endParaRPr>
        </a:p>
      </dgm:t>
    </dgm:pt>
    <dgm:pt modelId="{121388EC-6033-4E83-BCB1-E88E9682F830}" type="parTrans" cxnId="{8796DBC8-FC13-4DA0-A29D-2CCA88402EC6}">
      <dgm:prSet/>
      <dgm:spPr/>
      <dgm:t>
        <a:bodyPr/>
        <a:lstStyle/>
        <a:p>
          <a:endParaRPr lang="en-US" sz="2400"/>
        </a:p>
      </dgm:t>
    </dgm:pt>
    <dgm:pt modelId="{F2E72FB7-8DDF-4E25-89FA-9263F4D2ABC1}" type="sibTrans" cxnId="{8796DBC8-FC13-4DA0-A29D-2CCA88402EC6}">
      <dgm:prSet/>
      <dgm:spPr/>
      <dgm:t>
        <a:bodyPr/>
        <a:lstStyle/>
        <a:p>
          <a:endParaRPr lang="en-US" sz="2400"/>
        </a:p>
      </dgm:t>
    </dgm:pt>
    <dgm:pt modelId="{0C60AD39-4FA2-435F-9CCF-3747A9B3F8DD}">
      <dgm:prSet phldrT="[Text]" custT="1"/>
      <dgm:spPr>
        <a:noFill/>
        <a:ln w="38100">
          <a:solidFill>
            <a:srgbClr val="517D21"/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chemeClr val="accent5">
                  <a:lumMod val="50000"/>
                </a:schemeClr>
              </a:solidFill>
            </a:rPr>
            <a:t>FROZEN</a:t>
          </a:r>
          <a:endParaRPr lang="en-US" sz="1800" dirty="0">
            <a:solidFill>
              <a:schemeClr val="accent5">
                <a:lumMod val="50000"/>
              </a:schemeClr>
            </a:solidFill>
          </a:endParaRPr>
        </a:p>
      </dgm:t>
    </dgm:pt>
    <dgm:pt modelId="{3BB9028A-6842-43BA-8DB9-61BC09E64A4F}" type="parTrans" cxnId="{7C3A48CD-23F3-434A-A25D-616E44C33DE5}">
      <dgm:prSet/>
      <dgm:spPr/>
      <dgm:t>
        <a:bodyPr/>
        <a:lstStyle/>
        <a:p>
          <a:endParaRPr lang="en-US" sz="2400"/>
        </a:p>
      </dgm:t>
    </dgm:pt>
    <dgm:pt modelId="{A14D1358-94C3-4F0E-884F-67D2A3A251B7}" type="sibTrans" cxnId="{7C3A48CD-23F3-434A-A25D-616E44C33DE5}">
      <dgm:prSet/>
      <dgm:spPr/>
      <dgm:t>
        <a:bodyPr/>
        <a:lstStyle/>
        <a:p>
          <a:endParaRPr lang="en-US" sz="2400"/>
        </a:p>
      </dgm:t>
    </dgm:pt>
    <dgm:pt modelId="{46A1A7D3-44E8-4E8D-A59E-3FDB6F9BBB22}">
      <dgm:prSet phldrT="[Text]" custT="1"/>
      <dgm:spPr>
        <a:noFill/>
        <a:ln w="38100">
          <a:solidFill>
            <a:schemeClr val="tx2">
              <a:lumMod val="75000"/>
            </a:schemeClr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chemeClr val="tx2">
                  <a:lumMod val="75000"/>
                </a:schemeClr>
              </a:solidFill>
            </a:rPr>
            <a:t>WURC Array</a:t>
          </a:r>
          <a:endParaRPr lang="en-US" sz="1800" dirty="0">
            <a:solidFill>
              <a:schemeClr val="tx2">
                <a:lumMod val="75000"/>
              </a:schemeClr>
            </a:solidFill>
          </a:endParaRPr>
        </a:p>
      </dgm:t>
    </dgm:pt>
    <dgm:pt modelId="{50430FCC-846E-44CE-B5A9-4AA0AB578D44}" type="parTrans" cxnId="{2DEC6119-13E0-4EA0-A8E6-698FA3C6753D}">
      <dgm:prSet/>
      <dgm:spPr/>
      <dgm:t>
        <a:bodyPr/>
        <a:lstStyle/>
        <a:p>
          <a:endParaRPr lang="en-US" sz="2400"/>
        </a:p>
      </dgm:t>
    </dgm:pt>
    <dgm:pt modelId="{5E67A332-0F0C-4DF6-A73D-1212C92564BC}" type="sibTrans" cxnId="{2DEC6119-13E0-4EA0-A8E6-698FA3C6753D}">
      <dgm:prSet/>
      <dgm:spPr/>
      <dgm:t>
        <a:bodyPr/>
        <a:lstStyle/>
        <a:p>
          <a:endParaRPr lang="en-US" sz="2400"/>
        </a:p>
      </dgm:t>
    </dgm:pt>
    <dgm:pt modelId="{7BBD91D3-B6A8-476A-BF7D-4FE570517DF1}">
      <dgm:prSet phldrT="[Text]" custT="1"/>
      <dgm:spPr>
        <a:noFill/>
        <a:ln w="38100">
          <a:solidFill>
            <a:schemeClr val="tx2">
              <a:lumMod val="75000"/>
            </a:schemeClr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chemeClr val="tx2">
                  <a:lumMod val="75000"/>
                </a:schemeClr>
              </a:solidFill>
            </a:rPr>
            <a:t>Software Frameworks</a:t>
          </a:r>
          <a:endParaRPr lang="en-US" sz="1800" dirty="0">
            <a:solidFill>
              <a:schemeClr val="tx2">
                <a:lumMod val="75000"/>
              </a:schemeClr>
            </a:solidFill>
          </a:endParaRPr>
        </a:p>
      </dgm:t>
    </dgm:pt>
    <dgm:pt modelId="{4C6E8A3F-A65D-4FBD-B111-ED81DF96AB01}" type="parTrans" cxnId="{2861DC5F-BB9B-4CBD-A0DB-EA21DAF06575}">
      <dgm:prSet/>
      <dgm:spPr/>
      <dgm:t>
        <a:bodyPr/>
        <a:lstStyle/>
        <a:p>
          <a:endParaRPr lang="en-US" sz="2400"/>
        </a:p>
      </dgm:t>
    </dgm:pt>
    <dgm:pt modelId="{B0480690-0CDF-44E1-8F34-B7B4756D577C}" type="sibTrans" cxnId="{2861DC5F-BB9B-4CBD-A0DB-EA21DAF06575}">
      <dgm:prSet/>
      <dgm:spPr/>
      <dgm:t>
        <a:bodyPr/>
        <a:lstStyle/>
        <a:p>
          <a:endParaRPr lang="en-US" sz="2400"/>
        </a:p>
      </dgm:t>
    </dgm:pt>
    <dgm:pt modelId="{07386522-76C4-4190-B967-8412EE026E2E}">
      <dgm:prSet phldrT="[Text]" custT="1"/>
      <dgm:spPr>
        <a:noFill/>
        <a:ln w="38100">
          <a:solidFill>
            <a:srgbClr val="C00000"/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rgbClr val="C00000"/>
              </a:solidFill>
            </a:rPr>
            <a:t>Easily separable, highly variable scenarios</a:t>
          </a:r>
          <a:endParaRPr lang="en-US" sz="1800" dirty="0">
            <a:solidFill>
              <a:srgbClr val="C00000"/>
            </a:solidFill>
          </a:endParaRPr>
        </a:p>
      </dgm:t>
    </dgm:pt>
    <dgm:pt modelId="{E8346970-8C3C-491D-9778-046FAB3E4516}" type="parTrans" cxnId="{C21D8875-21AD-42BC-8733-822C430FE00E}">
      <dgm:prSet/>
      <dgm:spPr/>
      <dgm:t>
        <a:bodyPr/>
        <a:lstStyle/>
        <a:p>
          <a:endParaRPr lang="en-US" sz="2400"/>
        </a:p>
      </dgm:t>
    </dgm:pt>
    <dgm:pt modelId="{CA1E3E2C-3BA2-4557-822F-864A42E12E8D}" type="sibTrans" cxnId="{C21D8875-21AD-42BC-8733-822C430FE00E}">
      <dgm:prSet/>
      <dgm:spPr/>
      <dgm:t>
        <a:bodyPr/>
        <a:lstStyle/>
        <a:p>
          <a:endParaRPr lang="en-US" sz="2400"/>
        </a:p>
      </dgm:t>
    </dgm:pt>
    <dgm:pt modelId="{74927003-81C5-4596-AB65-CCAF8CC50243}">
      <dgm:prSet phldrT="[Text]" custT="1"/>
      <dgm:spPr>
        <a:noFill/>
        <a:ln w="38100">
          <a:solidFill>
            <a:schemeClr val="accent1">
              <a:lumMod val="50000"/>
            </a:schemeClr>
          </a:solidFill>
        </a:ln>
        <a:effectLst/>
      </dgm:spPr>
      <dgm:t>
        <a:bodyPr lIns="548640" rIns="0" bIns="91440"/>
        <a:lstStyle/>
        <a:p>
          <a:r>
            <a:rPr lang="en-US" sz="1800" dirty="0" smtClean="0">
              <a:solidFill>
                <a:schemeClr val="accent1">
                  <a:lumMod val="50000"/>
                </a:schemeClr>
              </a:solidFill>
            </a:rPr>
            <a:t>Minimally variable scenarios</a:t>
          </a:r>
          <a:endParaRPr lang="en-US" sz="1800" dirty="0">
            <a:solidFill>
              <a:schemeClr val="accent1">
                <a:lumMod val="50000"/>
              </a:schemeClr>
            </a:solidFill>
          </a:endParaRPr>
        </a:p>
      </dgm:t>
    </dgm:pt>
    <dgm:pt modelId="{7260EC9E-33F6-4129-8C50-2307BFD0CEE0}" type="parTrans" cxnId="{2E9F2B29-8F10-4BB1-B359-72826765714D}">
      <dgm:prSet/>
      <dgm:spPr/>
      <dgm:t>
        <a:bodyPr/>
        <a:lstStyle/>
        <a:p>
          <a:endParaRPr lang="en-US" sz="2400"/>
        </a:p>
      </dgm:t>
    </dgm:pt>
    <dgm:pt modelId="{88F0F02C-17B4-4527-9493-3B4CB4B313B3}" type="sibTrans" cxnId="{2E9F2B29-8F10-4BB1-B359-72826765714D}">
      <dgm:prSet/>
      <dgm:spPr/>
      <dgm:t>
        <a:bodyPr/>
        <a:lstStyle/>
        <a:p>
          <a:endParaRPr lang="en-US" sz="2400"/>
        </a:p>
      </dgm:t>
    </dgm:pt>
    <dgm:pt modelId="{D61241EF-AD1E-44C6-9378-12DFA4DA91E0}" type="pres">
      <dgm:prSet presAssocID="{8F0868FF-EB32-41EE-B7CD-8772DCAE23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B4A971-8046-4E0C-A08E-6EB74F1B4AAD}" type="pres">
      <dgm:prSet presAssocID="{A334F42D-7606-4A45-A8CF-C6AA7688679B}" presName="parentLin" presStyleCnt="0"/>
      <dgm:spPr/>
    </dgm:pt>
    <dgm:pt modelId="{777932BD-0E78-4792-8502-D997C38DF844}" type="pres">
      <dgm:prSet presAssocID="{A334F42D-7606-4A45-A8CF-C6AA7688679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FB3FBE2-7C61-41E9-BA33-DEA6D94F9293}" type="pres">
      <dgm:prSet presAssocID="{A334F42D-7606-4A45-A8CF-C6AA7688679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E9A47-EF07-458C-A83E-0CFB66FBDAE3}" type="pres">
      <dgm:prSet presAssocID="{A334F42D-7606-4A45-A8CF-C6AA7688679B}" presName="negativeSpace" presStyleCnt="0"/>
      <dgm:spPr/>
    </dgm:pt>
    <dgm:pt modelId="{2D3B6E71-E516-4220-B57F-218B4415E25E}" type="pres">
      <dgm:prSet presAssocID="{A334F42D-7606-4A45-A8CF-C6AA7688679B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580C6-490B-47A1-A325-BEAFA77D66B2}" type="pres">
      <dgm:prSet presAssocID="{EF9E03FD-467D-40BE-8A4F-3CD3EE2B85DE}" presName="spaceBetweenRectangles" presStyleCnt="0"/>
      <dgm:spPr/>
    </dgm:pt>
    <dgm:pt modelId="{F8388824-8F60-44AA-BCB6-30C4AF889013}" type="pres">
      <dgm:prSet presAssocID="{3A32BA44-B140-4E8C-8BC8-7103FDA360B8}" presName="parentLin" presStyleCnt="0"/>
      <dgm:spPr/>
    </dgm:pt>
    <dgm:pt modelId="{D8EC8F9B-F6A4-4620-9B7E-FD8CF160A36E}" type="pres">
      <dgm:prSet presAssocID="{3A32BA44-B140-4E8C-8BC8-7103FDA360B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2584784-77F5-4704-992C-EA7200964177}" type="pres">
      <dgm:prSet presAssocID="{3A32BA44-B140-4E8C-8BC8-7103FDA360B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4614A-2238-4AF2-9A51-00A7A9844F9F}" type="pres">
      <dgm:prSet presAssocID="{3A32BA44-B140-4E8C-8BC8-7103FDA360B8}" presName="negativeSpace" presStyleCnt="0"/>
      <dgm:spPr/>
    </dgm:pt>
    <dgm:pt modelId="{8CB54644-ABDA-42BC-BCE9-E972D82F116E}" type="pres">
      <dgm:prSet presAssocID="{3A32BA44-B140-4E8C-8BC8-7103FDA360B8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6A7DE3-3899-4B8C-9988-F3146DA3F739}" type="pres">
      <dgm:prSet presAssocID="{4158B5D6-6FB0-4B1F-984A-830C1298B824}" presName="spaceBetweenRectangles" presStyleCnt="0"/>
      <dgm:spPr/>
    </dgm:pt>
    <dgm:pt modelId="{6E8E97CE-3F0C-4A51-B9C5-A381B962CB08}" type="pres">
      <dgm:prSet presAssocID="{C77623CE-383B-4BA7-83AD-398A718AEA12}" presName="parentLin" presStyleCnt="0"/>
      <dgm:spPr/>
    </dgm:pt>
    <dgm:pt modelId="{CF18CACC-FFA8-477A-BA6E-0D2331887B45}" type="pres">
      <dgm:prSet presAssocID="{C77623CE-383B-4BA7-83AD-398A718AEA12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755474F8-B496-46C5-BAF6-A1A8C17C041E}" type="pres">
      <dgm:prSet presAssocID="{C77623CE-383B-4BA7-83AD-398A718AEA1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00CBD1-32AD-4A08-A079-CCA32F2DA643}" type="pres">
      <dgm:prSet presAssocID="{C77623CE-383B-4BA7-83AD-398A718AEA12}" presName="negativeSpace" presStyleCnt="0"/>
      <dgm:spPr/>
    </dgm:pt>
    <dgm:pt modelId="{A21956A5-FB47-483A-86D4-F432A98C3E60}" type="pres">
      <dgm:prSet presAssocID="{C77623CE-383B-4BA7-83AD-398A718AEA1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31886F-D6BB-45D1-9686-33F6DC36101D}" type="pres">
      <dgm:prSet presAssocID="{E331F5A7-27AB-41C9-8DEC-233596FC38A8}" presName="spaceBetweenRectangles" presStyleCnt="0"/>
      <dgm:spPr/>
    </dgm:pt>
    <dgm:pt modelId="{BABF96F6-F453-4765-989F-0F7492D5224C}" type="pres">
      <dgm:prSet presAssocID="{A90311DD-88D4-4871-9CB3-2854CDA2CE5A}" presName="parentLin" presStyleCnt="0"/>
      <dgm:spPr/>
    </dgm:pt>
    <dgm:pt modelId="{D596753E-DB5E-4EC4-89C7-7ACFEC409139}" type="pres">
      <dgm:prSet presAssocID="{A90311DD-88D4-4871-9CB3-2854CDA2CE5A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5ACB7FB9-037E-4DDC-BD16-8E3ED06D1935}" type="pres">
      <dgm:prSet presAssocID="{A90311DD-88D4-4871-9CB3-2854CDA2CE5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6705A-1CD8-47ED-A901-FA7B2083078D}" type="pres">
      <dgm:prSet presAssocID="{A90311DD-88D4-4871-9CB3-2854CDA2CE5A}" presName="negativeSpace" presStyleCnt="0"/>
      <dgm:spPr/>
    </dgm:pt>
    <dgm:pt modelId="{FD9F59C1-3BEA-4EB9-9D4B-85FFEC5D5269}" type="pres">
      <dgm:prSet presAssocID="{A90311DD-88D4-4871-9CB3-2854CDA2CE5A}" presName="childText" presStyleLbl="conFgAcc1" presStyleIdx="3" presStyleCnt="4" custLinFactNeighborX="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10C15F-D7D0-40A6-9DFF-91862FD5F906}" type="presOf" srcId="{8F0868FF-EB32-41EE-B7CD-8772DCAE23EE}" destId="{D61241EF-AD1E-44C6-9378-12DFA4DA91E0}" srcOrd="0" destOrd="0" presId="urn:microsoft.com/office/officeart/2005/8/layout/list1"/>
    <dgm:cxn modelId="{D213A7B4-6211-495B-B3FC-5F2514F3375E}" type="presOf" srcId="{74927003-81C5-4596-AB65-CCAF8CC50243}" destId="{8CB54644-ABDA-42BC-BCE9-E972D82F116E}" srcOrd="0" destOrd="0" presId="urn:microsoft.com/office/officeart/2005/8/layout/list1"/>
    <dgm:cxn modelId="{8796DBC8-FC13-4DA0-A29D-2CCA88402EC6}" srcId="{A90311DD-88D4-4871-9CB3-2854CDA2CE5A}" destId="{DE91F22C-45A8-49B1-A564-DEFFBA3D29E8}" srcOrd="1" destOrd="0" parTransId="{121388EC-6033-4E83-BCB1-E88E9682F830}" sibTransId="{F2E72FB7-8DDF-4E25-89FA-9263F4D2ABC1}"/>
    <dgm:cxn modelId="{A42EBCEA-E33D-4222-87A3-1A779B34BBB5}" type="presOf" srcId="{DE91F22C-45A8-49B1-A564-DEFFBA3D29E8}" destId="{FD9F59C1-3BEA-4EB9-9D4B-85FFEC5D5269}" srcOrd="0" destOrd="1" presId="urn:microsoft.com/office/officeart/2005/8/layout/list1"/>
    <dgm:cxn modelId="{75DD5C1F-C7E2-4C82-8A08-6807E21C035C}" type="presOf" srcId="{0C07577E-22BE-41E1-9D9B-3B1FE096F805}" destId="{FD9F59C1-3BEA-4EB9-9D4B-85FFEC5D5269}" srcOrd="0" destOrd="0" presId="urn:microsoft.com/office/officeart/2005/8/layout/list1"/>
    <dgm:cxn modelId="{0A20A02F-6AD9-4869-8DCB-0883F9B63C8D}" type="presOf" srcId="{3A32BA44-B140-4E8C-8BC8-7103FDA360B8}" destId="{42584784-77F5-4704-992C-EA7200964177}" srcOrd="1" destOrd="0" presId="urn:microsoft.com/office/officeart/2005/8/layout/list1"/>
    <dgm:cxn modelId="{6DBDBCA1-CFF3-40CB-97A7-ECB480E35DAD}" type="presOf" srcId="{3A32BA44-B140-4E8C-8BC8-7103FDA360B8}" destId="{D8EC8F9B-F6A4-4620-9B7E-FD8CF160A36E}" srcOrd="0" destOrd="0" presId="urn:microsoft.com/office/officeart/2005/8/layout/list1"/>
    <dgm:cxn modelId="{442FE1F0-4F49-4C8B-A17E-7D635C603E9C}" type="presOf" srcId="{46A1A7D3-44E8-4E8D-A59E-3FDB6F9BBB22}" destId="{A21956A5-FB47-483A-86D4-F432A98C3E60}" srcOrd="0" destOrd="0" presId="urn:microsoft.com/office/officeart/2005/8/layout/list1"/>
    <dgm:cxn modelId="{A260B3AA-BEDC-49F6-B9C8-662D40BEBF83}" type="presOf" srcId="{C77623CE-383B-4BA7-83AD-398A718AEA12}" destId="{CF18CACC-FFA8-477A-BA6E-0D2331887B45}" srcOrd="0" destOrd="0" presId="urn:microsoft.com/office/officeart/2005/8/layout/list1"/>
    <dgm:cxn modelId="{7C3A48CD-23F3-434A-A25D-616E44C33DE5}" srcId="{A90311DD-88D4-4871-9CB3-2854CDA2CE5A}" destId="{0C60AD39-4FA2-435F-9CCF-3747A9B3F8DD}" srcOrd="2" destOrd="0" parTransId="{3BB9028A-6842-43BA-8DB9-61BC09E64A4F}" sibTransId="{A14D1358-94C3-4F0E-884F-67D2A3A251B7}"/>
    <dgm:cxn modelId="{812278C5-D14C-4585-AB52-DF4A7409993C}" type="presOf" srcId="{A90311DD-88D4-4871-9CB3-2854CDA2CE5A}" destId="{D596753E-DB5E-4EC4-89C7-7ACFEC409139}" srcOrd="0" destOrd="0" presId="urn:microsoft.com/office/officeart/2005/8/layout/list1"/>
    <dgm:cxn modelId="{2861DC5F-BB9B-4CBD-A0DB-EA21DAF06575}" srcId="{C77623CE-383B-4BA7-83AD-398A718AEA12}" destId="{7BBD91D3-B6A8-476A-BF7D-4FE570517DF1}" srcOrd="1" destOrd="0" parTransId="{4C6E8A3F-A65D-4FBD-B111-ED81DF96AB01}" sibTransId="{B0480690-0CDF-44E1-8F34-B7B4756D577C}"/>
    <dgm:cxn modelId="{ACD22BD7-BEB5-4869-B27C-B27EE4C88FF4}" type="presOf" srcId="{A90311DD-88D4-4871-9CB3-2854CDA2CE5A}" destId="{5ACB7FB9-037E-4DDC-BD16-8E3ED06D1935}" srcOrd="1" destOrd="0" presId="urn:microsoft.com/office/officeart/2005/8/layout/list1"/>
    <dgm:cxn modelId="{D688E09F-5048-4D57-8087-277F9D0A4F88}" srcId="{8F0868FF-EB32-41EE-B7CD-8772DCAE23EE}" destId="{3A32BA44-B140-4E8C-8BC8-7103FDA360B8}" srcOrd="1" destOrd="0" parTransId="{0B7EAD76-E173-4946-ADCF-20F1F51876E9}" sibTransId="{4158B5D6-6FB0-4B1F-984A-830C1298B824}"/>
    <dgm:cxn modelId="{9CF492AA-71B3-4C6B-92CD-9951692D7EEC}" srcId="{A90311DD-88D4-4871-9CB3-2854CDA2CE5A}" destId="{0C07577E-22BE-41E1-9D9B-3B1FE096F805}" srcOrd="0" destOrd="0" parTransId="{AE283909-ABB7-4641-919D-1BA97AE6BC33}" sibTransId="{9FEA46AC-8BF9-46ED-9BF5-904EE79721B0}"/>
    <dgm:cxn modelId="{9BF353B4-4D46-4D21-A44C-69437D1417B1}" type="presOf" srcId="{0C60AD39-4FA2-435F-9CCF-3747A9B3F8DD}" destId="{FD9F59C1-3BEA-4EB9-9D4B-85FFEC5D5269}" srcOrd="0" destOrd="2" presId="urn:microsoft.com/office/officeart/2005/8/layout/list1"/>
    <dgm:cxn modelId="{2CF00F26-C69D-4590-8337-8585F580C41E}" srcId="{8F0868FF-EB32-41EE-B7CD-8772DCAE23EE}" destId="{A334F42D-7606-4A45-A8CF-C6AA7688679B}" srcOrd="0" destOrd="0" parTransId="{39E733DB-2652-4343-B561-891D02405C05}" sibTransId="{EF9E03FD-467D-40BE-8A4F-3CD3EE2B85DE}"/>
    <dgm:cxn modelId="{C21D8875-21AD-42BC-8733-822C430FE00E}" srcId="{A334F42D-7606-4A45-A8CF-C6AA7688679B}" destId="{07386522-76C4-4190-B967-8412EE026E2E}" srcOrd="0" destOrd="0" parTransId="{E8346970-8C3C-491D-9778-046FAB3E4516}" sibTransId="{CA1E3E2C-3BA2-4557-822F-864A42E12E8D}"/>
    <dgm:cxn modelId="{4D2D1320-6E23-454E-A2D9-E4AA8887B64B}" type="presOf" srcId="{07386522-76C4-4190-B967-8412EE026E2E}" destId="{2D3B6E71-E516-4220-B57F-218B4415E25E}" srcOrd="0" destOrd="0" presId="urn:microsoft.com/office/officeart/2005/8/layout/list1"/>
    <dgm:cxn modelId="{F8337DF0-A0A6-4A98-AF80-F646F8D88FB3}" type="presOf" srcId="{7BBD91D3-B6A8-476A-BF7D-4FE570517DF1}" destId="{A21956A5-FB47-483A-86D4-F432A98C3E60}" srcOrd="0" destOrd="1" presId="urn:microsoft.com/office/officeart/2005/8/layout/list1"/>
    <dgm:cxn modelId="{2DEC6119-13E0-4EA0-A8E6-698FA3C6753D}" srcId="{C77623CE-383B-4BA7-83AD-398A718AEA12}" destId="{46A1A7D3-44E8-4E8D-A59E-3FDB6F9BBB22}" srcOrd="0" destOrd="0" parTransId="{50430FCC-846E-44CE-B5A9-4AA0AB578D44}" sibTransId="{5E67A332-0F0C-4DF6-A73D-1212C92564BC}"/>
    <dgm:cxn modelId="{68E03562-9A3B-49E0-97DA-9B641A2E91D0}" srcId="{8F0868FF-EB32-41EE-B7CD-8772DCAE23EE}" destId="{C77623CE-383B-4BA7-83AD-398A718AEA12}" srcOrd="2" destOrd="0" parTransId="{AFA7640C-AD8A-46EA-8590-A41642C56567}" sibTransId="{E331F5A7-27AB-41C9-8DEC-233596FC38A8}"/>
    <dgm:cxn modelId="{2E9F2B29-8F10-4BB1-B359-72826765714D}" srcId="{3A32BA44-B140-4E8C-8BC8-7103FDA360B8}" destId="{74927003-81C5-4596-AB65-CCAF8CC50243}" srcOrd="0" destOrd="0" parTransId="{7260EC9E-33F6-4129-8C50-2307BFD0CEE0}" sibTransId="{88F0F02C-17B4-4527-9493-3B4CB4B313B3}"/>
    <dgm:cxn modelId="{69AA5686-5239-4940-97E9-F216A037835C}" type="presOf" srcId="{C77623CE-383B-4BA7-83AD-398A718AEA12}" destId="{755474F8-B496-46C5-BAF6-A1A8C17C041E}" srcOrd="1" destOrd="0" presId="urn:microsoft.com/office/officeart/2005/8/layout/list1"/>
    <dgm:cxn modelId="{530E0409-EFA8-493C-AAAC-6238B4439182}" type="presOf" srcId="{A334F42D-7606-4A45-A8CF-C6AA7688679B}" destId="{EFB3FBE2-7C61-41E9-BA33-DEA6D94F9293}" srcOrd="1" destOrd="0" presId="urn:microsoft.com/office/officeart/2005/8/layout/list1"/>
    <dgm:cxn modelId="{09DBD635-5CE2-4046-AC28-56502BC9EFBC}" type="presOf" srcId="{A334F42D-7606-4A45-A8CF-C6AA7688679B}" destId="{777932BD-0E78-4792-8502-D997C38DF844}" srcOrd="0" destOrd="0" presId="urn:microsoft.com/office/officeart/2005/8/layout/list1"/>
    <dgm:cxn modelId="{12B756AF-0BB6-4A1F-805A-4B2DE3D111D9}" srcId="{8F0868FF-EB32-41EE-B7CD-8772DCAE23EE}" destId="{A90311DD-88D4-4871-9CB3-2854CDA2CE5A}" srcOrd="3" destOrd="0" parTransId="{EF707B4B-401B-402C-A6AA-FDE02A3B4D34}" sibTransId="{EEC15C77-E861-439D-9DE3-EE4F14584BB2}"/>
    <dgm:cxn modelId="{28946FEA-C358-4FBB-8B42-593E6950C323}" type="presParOf" srcId="{D61241EF-AD1E-44C6-9378-12DFA4DA91E0}" destId="{8FB4A971-8046-4E0C-A08E-6EB74F1B4AAD}" srcOrd="0" destOrd="0" presId="urn:microsoft.com/office/officeart/2005/8/layout/list1"/>
    <dgm:cxn modelId="{35BD4588-B816-458C-B69E-78C47750075C}" type="presParOf" srcId="{8FB4A971-8046-4E0C-A08E-6EB74F1B4AAD}" destId="{777932BD-0E78-4792-8502-D997C38DF844}" srcOrd="0" destOrd="0" presId="urn:microsoft.com/office/officeart/2005/8/layout/list1"/>
    <dgm:cxn modelId="{403CFD86-1DFF-4422-9B8A-8AED35071FF2}" type="presParOf" srcId="{8FB4A971-8046-4E0C-A08E-6EB74F1B4AAD}" destId="{EFB3FBE2-7C61-41E9-BA33-DEA6D94F9293}" srcOrd="1" destOrd="0" presId="urn:microsoft.com/office/officeart/2005/8/layout/list1"/>
    <dgm:cxn modelId="{D7DD228C-D14C-418A-877C-2F59FE2F3932}" type="presParOf" srcId="{D61241EF-AD1E-44C6-9378-12DFA4DA91E0}" destId="{7A0E9A47-EF07-458C-A83E-0CFB66FBDAE3}" srcOrd="1" destOrd="0" presId="urn:microsoft.com/office/officeart/2005/8/layout/list1"/>
    <dgm:cxn modelId="{03F32174-854F-43A9-819F-44D40636A6F0}" type="presParOf" srcId="{D61241EF-AD1E-44C6-9378-12DFA4DA91E0}" destId="{2D3B6E71-E516-4220-B57F-218B4415E25E}" srcOrd="2" destOrd="0" presId="urn:microsoft.com/office/officeart/2005/8/layout/list1"/>
    <dgm:cxn modelId="{873B5A23-F84A-4F63-8FFC-3C553907508F}" type="presParOf" srcId="{D61241EF-AD1E-44C6-9378-12DFA4DA91E0}" destId="{FC5580C6-490B-47A1-A325-BEAFA77D66B2}" srcOrd="3" destOrd="0" presId="urn:microsoft.com/office/officeart/2005/8/layout/list1"/>
    <dgm:cxn modelId="{99AA9B59-4B9C-4880-94CD-72034BE0428B}" type="presParOf" srcId="{D61241EF-AD1E-44C6-9378-12DFA4DA91E0}" destId="{F8388824-8F60-44AA-BCB6-30C4AF889013}" srcOrd="4" destOrd="0" presId="urn:microsoft.com/office/officeart/2005/8/layout/list1"/>
    <dgm:cxn modelId="{EAFC8E66-EB25-4C70-989D-AA1CB7A0F49D}" type="presParOf" srcId="{F8388824-8F60-44AA-BCB6-30C4AF889013}" destId="{D8EC8F9B-F6A4-4620-9B7E-FD8CF160A36E}" srcOrd="0" destOrd="0" presId="urn:microsoft.com/office/officeart/2005/8/layout/list1"/>
    <dgm:cxn modelId="{A1537396-CBF4-4774-A224-38528D1C4AE0}" type="presParOf" srcId="{F8388824-8F60-44AA-BCB6-30C4AF889013}" destId="{42584784-77F5-4704-992C-EA7200964177}" srcOrd="1" destOrd="0" presId="urn:microsoft.com/office/officeart/2005/8/layout/list1"/>
    <dgm:cxn modelId="{8FB8FFC0-30AE-4E96-ACE2-A7DB8B2183FF}" type="presParOf" srcId="{D61241EF-AD1E-44C6-9378-12DFA4DA91E0}" destId="{8CF4614A-2238-4AF2-9A51-00A7A9844F9F}" srcOrd="5" destOrd="0" presId="urn:microsoft.com/office/officeart/2005/8/layout/list1"/>
    <dgm:cxn modelId="{A09C83C4-2914-4854-AFD5-45EEEFD33F3A}" type="presParOf" srcId="{D61241EF-AD1E-44C6-9378-12DFA4DA91E0}" destId="{8CB54644-ABDA-42BC-BCE9-E972D82F116E}" srcOrd="6" destOrd="0" presId="urn:microsoft.com/office/officeart/2005/8/layout/list1"/>
    <dgm:cxn modelId="{094909DA-473B-473F-88DE-DA21B59AEE62}" type="presParOf" srcId="{D61241EF-AD1E-44C6-9378-12DFA4DA91E0}" destId="{FF6A7DE3-3899-4B8C-9988-F3146DA3F739}" srcOrd="7" destOrd="0" presId="urn:microsoft.com/office/officeart/2005/8/layout/list1"/>
    <dgm:cxn modelId="{AE471CCC-03C4-4759-8662-60A68FF76B5B}" type="presParOf" srcId="{D61241EF-AD1E-44C6-9378-12DFA4DA91E0}" destId="{6E8E97CE-3F0C-4A51-B9C5-A381B962CB08}" srcOrd="8" destOrd="0" presId="urn:microsoft.com/office/officeart/2005/8/layout/list1"/>
    <dgm:cxn modelId="{BEC70E32-FC5D-4083-92F8-7E45B7F7B1DA}" type="presParOf" srcId="{6E8E97CE-3F0C-4A51-B9C5-A381B962CB08}" destId="{CF18CACC-FFA8-477A-BA6E-0D2331887B45}" srcOrd="0" destOrd="0" presId="urn:microsoft.com/office/officeart/2005/8/layout/list1"/>
    <dgm:cxn modelId="{447FD16A-CDEB-40FD-8E85-48ACC19F9B38}" type="presParOf" srcId="{6E8E97CE-3F0C-4A51-B9C5-A381B962CB08}" destId="{755474F8-B496-46C5-BAF6-A1A8C17C041E}" srcOrd="1" destOrd="0" presId="urn:microsoft.com/office/officeart/2005/8/layout/list1"/>
    <dgm:cxn modelId="{6D073611-361D-4641-A4AD-D599B2E6B954}" type="presParOf" srcId="{D61241EF-AD1E-44C6-9378-12DFA4DA91E0}" destId="{8200CBD1-32AD-4A08-A079-CCA32F2DA643}" srcOrd="9" destOrd="0" presId="urn:microsoft.com/office/officeart/2005/8/layout/list1"/>
    <dgm:cxn modelId="{589623FB-CC96-4D98-8686-BCF36FE457AB}" type="presParOf" srcId="{D61241EF-AD1E-44C6-9378-12DFA4DA91E0}" destId="{A21956A5-FB47-483A-86D4-F432A98C3E60}" srcOrd="10" destOrd="0" presId="urn:microsoft.com/office/officeart/2005/8/layout/list1"/>
    <dgm:cxn modelId="{7D12DF60-B1EB-4935-8BF7-C2ADF76CE314}" type="presParOf" srcId="{D61241EF-AD1E-44C6-9378-12DFA4DA91E0}" destId="{2F31886F-D6BB-45D1-9686-33F6DC36101D}" srcOrd="11" destOrd="0" presId="urn:microsoft.com/office/officeart/2005/8/layout/list1"/>
    <dgm:cxn modelId="{85E86932-BF09-4E72-833E-8AB4E9CDBEBC}" type="presParOf" srcId="{D61241EF-AD1E-44C6-9378-12DFA4DA91E0}" destId="{BABF96F6-F453-4765-989F-0F7492D5224C}" srcOrd="12" destOrd="0" presId="urn:microsoft.com/office/officeart/2005/8/layout/list1"/>
    <dgm:cxn modelId="{38C2A961-9C47-4E9C-9484-4C61E52D338F}" type="presParOf" srcId="{BABF96F6-F453-4765-989F-0F7492D5224C}" destId="{D596753E-DB5E-4EC4-89C7-7ACFEC409139}" srcOrd="0" destOrd="0" presId="urn:microsoft.com/office/officeart/2005/8/layout/list1"/>
    <dgm:cxn modelId="{9D995B3A-F1A6-4BB9-9234-A609387AA233}" type="presParOf" srcId="{BABF96F6-F453-4765-989F-0F7492D5224C}" destId="{5ACB7FB9-037E-4DDC-BD16-8E3ED06D1935}" srcOrd="1" destOrd="0" presId="urn:microsoft.com/office/officeart/2005/8/layout/list1"/>
    <dgm:cxn modelId="{0BC050E2-6D17-49EB-A538-EDC3D2CE0646}" type="presParOf" srcId="{D61241EF-AD1E-44C6-9378-12DFA4DA91E0}" destId="{0B86705A-1CD8-47ED-A901-FA7B2083078D}" srcOrd="13" destOrd="0" presId="urn:microsoft.com/office/officeart/2005/8/layout/list1"/>
    <dgm:cxn modelId="{2EB383BA-0BFF-4881-9775-A07A2D538A31}" type="presParOf" srcId="{D61241EF-AD1E-44C6-9378-12DFA4DA91E0}" destId="{FD9F59C1-3BEA-4EB9-9D4B-85FFEC5D526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0868FF-EB32-41EE-B7CD-8772DCAE23EE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334F42D-7606-4A45-A8CF-C6AA7688679B}">
      <dgm:prSet phldrT="[Text]" custT="1"/>
      <dgm:spPr>
        <a:gradFill rotWithShape="0">
          <a:gsLst>
            <a:gs pos="0">
              <a:srgbClr val="FF6D6D"/>
            </a:gs>
            <a:gs pos="50000">
              <a:srgbClr val="FF0000"/>
            </a:gs>
            <a:gs pos="100000">
              <a:srgbClr val="C00000"/>
            </a:gs>
          </a:gsLst>
        </a:gradFill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PUMA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E733DB-2652-4343-B561-891D02405C05}" type="parTrans" cxnId="{2CF00F26-C69D-4590-8337-8585F580C41E}">
      <dgm:prSet/>
      <dgm:spPr/>
      <dgm:t>
        <a:bodyPr/>
        <a:lstStyle/>
        <a:p>
          <a:endParaRPr lang="en-US" sz="2400"/>
        </a:p>
      </dgm:t>
    </dgm:pt>
    <dgm:pt modelId="{EF9E03FD-467D-40BE-8A4F-3CD3EE2B85DE}" type="sibTrans" cxnId="{2CF00F26-C69D-4590-8337-8585F580C41E}">
      <dgm:prSet/>
      <dgm:spPr/>
      <dgm:t>
        <a:bodyPr/>
        <a:lstStyle/>
        <a:p>
          <a:endParaRPr lang="en-US" sz="2400"/>
        </a:p>
      </dgm:t>
    </dgm:pt>
    <dgm:pt modelId="{3A32BA44-B140-4E8C-8BC8-7103FDA360B8}">
      <dgm:prSet phldrT="[Text]" custT="1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</a:gradFill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FROZEN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7EAD76-E173-4946-ADCF-20F1F51876E9}" type="parTrans" cxnId="{D688E09F-5048-4D57-8087-277F9D0A4F88}">
      <dgm:prSet/>
      <dgm:spPr/>
      <dgm:t>
        <a:bodyPr/>
        <a:lstStyle/>
        <a:p>
          <a:endParaRPr lang="en-US" sz="2400"/>
        </a:p>
      </dgm:t>
    </dgm:pt>
    <dgm:pt modelId="{4158B5D6-6FB0-4B1F-984A-830C1298B824}" type="sibTrans" cxnId="{D688E09F-5048-4D57-8087-277F9D0A4F88}">
      <dgm:prSet/>
      <dgm:spPr/>
      <dgm:t>
        <a:bodyPr/>
        <a:lstStyle/>
        <a:p>
          <a:endParaRPr lang="en-US" sz="2400"/>
        </a:p>
      </dgm:t>
    </dgm:pt>
    <dgm:pt modelId="{C77623CE-383B-4BA7-83AD-398A718AEA12}">
      <dgm:prSet phldrT="[Text]" custT="1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</a:gradFill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Implementation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A7640C-AD8A-46EA-8590-A41642C56567}" type="parTrans" cxnId="{68E03562-9A3B-49E0-97DA-9B641A2E91D0}">
      <dgm:prSet/>
      <dgm:spPr/>
      <dgm:t>
        <a:bodyPr/>
        <a:lstStyle/>
        <a:p>
          <a:endParaRPr lang="en-US" sz="2400"/>
        </a:p>
      </dgm:t>
    </dgm:pt>
    <dgm:pt modelId="{E331F5A7-27AB-41C9-8DEC-233596FC38A8}" type="sibTrans" cxnId="{68E03562-9A3B-49E0-97DA-9B641A2E91D0}">
      <dgm:prSet/>
      <dgm:spPr/>
      <dgm:t>
        <a:bodyPr/>
        <a:lstStyle/>
        <a:p>
          <a:endParaRPr lang="en-US" sz="2400"/>
        </a:p>
      </dgm:t>
    </dgm:pt>
    <dgm:pt modelId="{A90311DD-88D4-4871-9CB3-2854CDA2CE5A}">
      <dgm:prSet phldrT="[Text]" custT="1"/>
      <dgm:spPr>
        <a:gradFill rotWithShape="0">
          <a:gsLst>
            <a:gs pos="0">
              <a:srgbClr val="C0E399"/>
            </a:gs>
            <a:gs pos="50000">
              <a:srgbClr val="92D050"/>
            </a:gs>
            <a:gs pos="100000">
              <a:srgbClr val="517D21"/>
            </a:gs>
          </a:gsLst>
        </a:gradFill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Evaluation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707B4B-401B-402C-A6AA-FDE02A3B4D34}" type="parTrans" cxnId="{12B756AF-0BB6-4A1F-805A-4B2DE3D111D9}">
      <dgm:prSet/>
      <dgm:spPr/>
      <dgm:t>
        <a:bodyPr/>
        <a:lstStyle/>
        <a:p>
          <a:endParaRPr lang="en-US" sz="2400"/>
        </a:p>
      </dgm:t>
    </dgm:pt>
    <dgm:pt modelId="{EEC15C77-E861-439D-9DE3-EE4F14584BB2}" type="sibTrans" cxnId="{12B756AF-0BB6-4A1F-805A-4B2DE3D111D9}">
      <dgm:prSet/>
      <dgm:spPr/>
      <dgm:t>
        <a:bodyPr/>
        <a:lstStyle/>
        <a:p>
          <a:endParaRPr lang="en-US" sz="2400"/>
        </a:p>
      </dgm:t>
    </dgm:pt>
    <dgm:pt modelId="{0C07577E-22BE-41E1-9D9B-3B1FE096F805}">
      <dgm:prSet phldrT="[Text]" custT="1"/>
      <dgm:spPr>
        <a:noFill/>
        <a:ln w="38100">
          <a:solidFill>
            <a:srgbClr val="517D21"/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chemeClr val="accent6">
                  <a:lumMod val="50000"/>
                </a:schemeClr>
              </a:solidFill>
            </a:rPr>
            <a:t>MU-MIMO Measurement Study</a:t>
          </a:r>
          <a:endParaRPr lang="en-US" sz="1800" dirty="0">
            <a:solidFill>
              <a:schemeClr val="accent6">
                <a:lumMod val="50000"/>
              </a:schemeClr>
            </a:solidFill>
          </a:endParaRPr>
        </a:p>
      </dgm:t>
    </dgm:pt>
    <dgm:pt modelId="{AE283909-ABB7-4641-919D-1BA97AE6BC33}" type="parTrans" cxnId="{9CF492AA-71B3-4C6B-92CD-9951692D7EEC}">
      <dgm:prSet/>
      <dgm:spPr/>
      <dgm:t>
        <a:bodyPr/>
        <a:lstStyle/>
        <a:p>
          <a:endParaRPr lang="en-US" sz="2400"/>
        </a:p>
      </dgm:t>
    </dgm:pt>
    <dgm:pt modelId="{9FEA46AC-8BF9-46ED-9BF5-904EE79721B0}" type="sibTrans" cxnId="{9CF492AA-71B3-4C6B-92CD-9951692D7EEC}">
      <dgm:prSet/>
      <dgm:spPr/>
      <dgm:t>
        <a:bodyPr/>
        <a:lstStyle/>
        <a:p>
          <a:endParaRPr lang="en-US" sz="2400"/>
        </a:p>
      </dgm:t>
    </dgm:pt>
    <dgm:pt modelId="{DE91F22C-45A8-49B1-A564-DEFFBA3D29E8}">
      <dgm:prSet phldrT="[Text]" custT="1"/>
      <dgm:spPr>
        <a:noFill/>
        <a:ln w="38100">
          <a:solidFill>
            <a:srgbClr val="517D21"/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rgbClr val="C00000"/>
              </a:solidFill>
            </a:rPr>
            <a:t>PUMA</a:t>
          </a:r>
          <a:endParaRPr lang="en-US" sz="1800" dirty="0">
            <a:solidFill>
              <a:srgbClr val="C00000"/>
            </a:solidFill>
          </a:endParaRPr>
        </a:p>
      </dgm:t>
    </dgm:pt>
    <dgm:pt modelId="{121388EC-6033-4E83-BCB1-E88E9682F830}" type="parTrans" cxnId="{8796DBC8-FC13-4DA0-A29D-2CCA88402EC6}">
      <dgm:prSet/>
      <dgm:spPr/>
      <dgm:t>
        <a:bodyPr/>
        <a:lstStyle/>
        <a:p>
          <a:endParaRPr lang="en-US" sz="2400"/>
        </a:p>
      </dgm:t>
    </dgm:pt>
    <dgm:pt modelId="{F2E72FB7-8DDF-4E25-89FA-9263F4D2ABC1}" type="sibTrans" cxnId="{8796DBC8-FC13-4DA0-A29D-2CCA88402EC6}">
      <dgm:prSet/>
      <dgm:spPr/>
      <dgm:t>
        <a:bodyPr/>
        <a:lstStyle/>
        <a:p>
          <a:endParaRPr lang="en-US" sz="2400"/>
        </a:p>
      </dgm:t>
    </dgm:pt>
    <dgm:pt modelId="{0C60AD39-4FA2-435F-9CCF-3747A9B3F8DD}">
      <dgm:prSet phldrT="[Text]" custT="1"/>
      <dgm:spPr>
        <a:noFill/>
        <a:ln w="38100">
          <a:solidFill>
            <a:srgbClr val="517D21"/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chemeClr val="accent5">
                  <a:lumMod val="50000"/>
                </a:schemeClr>
              </a:solidFill>
            </a:rPr>
            <a:t>FROZEN</a:t>
          </a:r>
          <a:endParaRPr lang="en-US" sz="1800" dirty="0">
            <a:solidFill>
              <a:schemeClr val="accent5">
                <a:lumMod val="50000"/>
              </a:schemeClr>
            </a:solidFill>
          </a:endParaRPr>
        </a:p>
      </dgm:t>
    </dgm:pt>
    <dgm:pt modelId="{3BB9028A-6842-43BA-8DB9-61BC09E64A4F}" type="parTrans" cxnId="{7C3A48CD-23F3-434A-A25D-616E44C33DE5}">
      <dgm:prSet/>
      <dgm:spPr/>
      <dgm:t>
        <a:bodyPr/>
        <a:lstStyle/>
        <a:p>
          <a:endParaRPr lang="en-US" sz="2400"/>
        </a:p>
      </dgm:t>
    </dgm:pt>
    <dgm:pt modelId="{A14D1358-94C3-4F0E-884F-67D2A3A251B7}" type="sibTrans" cxnId="{7C3A48CD-23F3-434A-A25D-616E44C33DE5}">
      <dgm:prSet/>
      <dgm:spPr/>
      <dgm:t>
        <a:bodyPr/>
        <a:lstStyle/>
        <a:p>
          <a:endParaRPr lang="en-US" sz="2400"/>
        </a:p>
      </dgm:t>
    </dgm:pt>
    <dgm:pt modelId="{46A1A7D3-44E8-4E8D-A59E-3FDB6F9BBB22}">
      <dgm:prSet phldrT="[Text]" custT="1"/>
      <dgm:spPr>
        <a:noFill/>
        <a:ln w="38100">
          <a:solidFill>
            <a:schemeClr val="tx2">
              <a:lumMod val="75000"/>
            </a:schemeClr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chemeClr val="tx2">
                  <a:lumMod val="75000"/>
                </a:schemeClr>
              </a:solidFill>
            </a:rPr>
            <a:t>WURC Array</a:t>
          </a:r>
          <a:endParaRPr lang="en-US" sz="1800" dirty="0">
            <a:solidFill>
              <a:schemeClr val="tx2">
                <a:lumMod val="75000"/>
              </a:schemeClr>
            </a:solidFill>
          </a:endParaRPr>
        </a:p>
      </dgm:t>
    </dgm:pt>
    <dgm:pt modelId="{50430FCC-846E-44CE-B5A9-4AA0AB578D44}" type="parTrans" cxnId="{2DEC6119-13E0-4EA0-A8E6-698FA3C6753D}">
      <dgm:prSet/>
      <dgm:spPr/>
      <dgm:t>
        <a:bodyPr/>
        <a:lstStyle/>
        <a:p>
          <a:endParaRPr lang="en-US" sz="2400"/>
        </a:p>
      </dgm:t>
    </dgm:pt>
    <dgm:pt modelId="{5E67A332-0F0C-4DF6-A73D-1212C92564BC}" type="sibTrans" cxnId="{2DEC6119-13E0-4EA0-A8E6-698FA3C6753D}">
      <dgm:prSet/>
      <dgm:spPr/>
      <dgm:t>
        <a:bodyPr/>
        <a:lstStyle/>
        <a:p>
          <a:endParaRPr lang="en-US" sz="2400"/>
        </a:p>
      </dgm:t>
    </dgm:pt>
    <dgm:pt modelId="{7BBD91D3-B6A8-476A-BF7D-4FE570517DF1}">
      <dgm:prSet phldrT="[Text]" custT="1"/>
      <dgm:spPr>
        <a:noFill/>
        <a:ln w="38100">
          <a:solidFill>
            <a:schemeClr val="tx2">
              <a:lumMod val="75000"/>
            </a:schemeClr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chemeClr val="tx2">
                  <a:lumMod val="75000"/>
                </a:schemeClr>
              </a:solidFill>
            </a:rPr>
            <a:t>Software Frameworks</a:t>
          </a:r>
          <a:endParaRPr lang="en-US" sz="1800" dirty="0">
            <a:solidFill>
              <a:schemeClr val="tx2">
                <a:lumMod val="75000"/>
              </a:schemeClr>
            </a:solidFill>
          </a:endParaRPr>
        </a:p>
      </dgm:t>
    </dgm:pt>
    <dgm:pt modelId="{4C6E8A3F-A65D-4FBD-B111-ED81DF96AB01}" type="parTrans" cxnId="{2861DC5F-BB9B-4CBD-A0DB-EA21DAF06575}">
      <dgm:prSet/>
      <dgm:spPr/>
      <dgm:t>
        <a:bodyPr/>
        <a:lstStyle/>
        <a:p>
          <a:endParaRPr lang="en-US" sz="2400"/>
        </a:p>
      </dgm:t>
    </dgm:pt>
    <dgm:pt modelId="{B0480690-0CDF-44E1-8F34-B7B4756D577C}" type="sibTrans" cxnId="{2861DC5F-BB9B-4CBD-A0DB-EA21DAF06575}">
      <dgm:prSet/>
      <dgm:spPr/>
      <dgm:t>
        <a:bodyPr/>
        <a:lstStyle/>
        <a:p>
          <a:endParaRPr lang="en-US" sz="2400"/>
        </a:p>
      </dgm:t>
    </dgm:pt>
    <dgm:pt modelId="{07386522-76C4-4190-B967-8412EE026E2E}">
      <dgm:prSet phldrT="[Text]" custT="1"/>
      <dgm:spPr>
        <a:noFill/>
        <a:ln w="38100">
          <a:solidFill>
            <a:srgbClr val="C00000"/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rgbClr val="C00000"/>
              </a:solidFill>
            </a:rPr>
            <a:t>Easily separable, highly variable scenarios</a:t>
          </a:r>
          <a:endParaRPr lang="en-US" sz="1800" dirty="0">
            <a:solidFill>
              <a:srgbClr val="C00000"/>
            </a:solidFill>
          </a:endParaRPr>
        </a:p>
      </dgm:t>
    </dgm:pt>
    <dgm:pt modelId="{E8346970-8C3C-491D-9778-046FAB3E4516}" type="parTrans" cxnId="{C21D8875-21AD-42BC-8733-822C430FE00E}">
      <dgm:prSet/>
      <dgm:spPr/>
      <dgm:t>
        <a:bodyPr/>
        <a:lstStyle/>
        <a:p>
          <a:endParaRPr lang="en-US" sz="2400"/>
        </a:p>
      </dgm:t>
    </dgm:pt>
    <dgm:pt modelId="{CA1E3E2C-3BA2-4557-822F-864A42E12E8D}" type="sibTrans" cxnId="{C21D8875-21AD-42BC-8733-822C430FE00E}">
      <dgm:prSet/>
      <dgm:spPr/>
      <dgm:t>
        <a:bodyPr/>
        <a:lstStyle/>
        <a:p>
          <a:endParaRPr lang="en-US" sz="2400"/>
        </a:p>
      </dgm:t>
    </dgm:pt>
    <dgm:pt modelId="{74927003-81C5-4596-AB65-CCAF8CC50243}">
      <dgm:prSet phldrT="[Text]" custT="1"/>
      <dgm:spPr>
        <a:noFill/>
        <a:ln w="38100">
          <a:solidFill>
            <a:schemeClr val="accent1">
              <a:lumMod val="50000"/>
            </a:schemeClr>
          </a:solidFill>
        </a:ln>
        <a:effectLst/>
      </dgm:spPr>
      <dgm:t>
        <a:bodyPr lIns="548640" rIns="0" bIns="91440"/>
        <a:lstStyle/>
        <a:p>
          <a:r>
            <a:rPr lang="en-US" sz="1800" dirty="0" smtClean="0">
              <a:solidFill>
                <a:schemeClr val="accent1">
                  <a:lumMod val="50000"/>
                </a:schemeClr>
              </a:solidFill>
            </a:rPr>
            <a:t>Minimally variable scenarios</a:t>
          </a:r>
          <a:endParaRPr lang="en-US" sz="1800" dirty="0">
            <a:solidFill>
              <a:schemeClr val="accent1">
                <a:lumMod val="50000"/>
              </a:schemeClr>
            </a:solidFill>
          </a:endParaRPr>
        </a:p>
      </dgm:t>
    </dgm:pt>
    <dgm:pt modelId="{7260EC9E-33F6-4129-8C50-2307BFD0CEE0}" type="parTrans" cxnId="{2E9F2B29-8F10-4BB1-B359-72826765714D}">
      <dgm:prSet/>
      <dgm:spPr/>
      <dgm:t>
        <a:bodyPr/>
        <a:lstStyle/>
        <a:p>
          <a:endParaRPr lang="en-US" sz="2400"/>
        </a:p>
      </dgm:t>
    </dgm:pt>
    <dgm:pt modelId="{88F0F02C-17B4-4527-9493-3B4CB4B313B3}" type="sibTrans" cxnId="{2E9F2B29-8F10-4BB1-B359-72826765714D}">
      <dgm:prSet/>
      <dgm:spPr/>
      <dgm:t>
        <a:bodyPr/>
        <a:lstStyle/>
        <a:p>
          <a:endParaRPr lang="en-US" sz="2400"/>
        </a:p>
      </dgm:t>
    </dgm:pt>
    <dgm:pt modelId="{D61241EF-AD1E-44C6-9378-12DFA4DA91E0}" type="pres">
      <dgm:prSet presAssocID="{8F0868FF-EB32-41EE-B7CD-8772DCAE23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B4A971-8046-4E0C-A08E-6EB74F1B4AAD}" type="pres">
      <dgm:prSet presAssocID="{A334F42D-7606-4A45-A8CF-C6AA7688679B}" presName="parentLin" presStyleCnt="0"/>
      <dgm:spPr/>
    </dgm:pt>
    <dgm:pt modelId="{777932BD-0E78-4792-8502-D997C38DF844}" type="pres">
      <dgm:prSet presAssocID="{A334F42D-7606-4A45-A8CF-C6AA7688679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FB3FBE2-7C61-41E9-BA33-DEA6D94F9293}" type="pres">
      <dgm:prSet presAssocID="{A334F42D-7606-4A45-A8CF-C6AA7688679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E9A47-EF07-458C-A83E-0CFB66FBDAE3}" type="pres">
      <dgm:prSet presAssocID="{A334F42D-7606-4A45-A8CF-C6AA7688679B}" presName="negativeSpace" presStyleCnt="0"/>
      <dgm:spPr/>
    </dgm:pt>
    <dgm:pt modelId="{2D3B6E71-E516-4220-B57F-218B4415E25E}" type="pres">
      <dgm:prSet presAssocID="{A334F42D-7606-4A45-A8CF-C6AA7688679B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580C6-490B-47A1-A325-BEAFA77D66B2}" type="pres">
      <dgm:prSet presAssocID="{EF9E03FD-467D-40BE-8A4F-3CD3EE2B85DE}" presName="spaceBetweenRectangles" presStyleCnt="0"/>
      <dgm:spPr/>
    </dgm:pt>
    <dgm:pt modelId="{F8388824-8F60-44AA-BCB6-30C4AF889013}" type="pres">
      <dgm:prSet presAssocID="{3A32BA44-B140-4E8C-8BC8-7103FDA360B8}" presName="parentLin" presStyleCnt="0"/>
      <dgm:spPr/>
    </dgm:pt>
    <dgm:pt modelId="{D8EC8F9B-F6A4-4620-9B7E-FD8CF160A36E}" type="pres">
      <dgm:prSet presAssocID="{3A32BA44-B140-4E8C-8BC8-7103FDA360B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2584784-77F5-4704-992C-EA7200964177}" type="pres">
      <dgm:prSet presAssocID="{3A32BA44-B140-4E8C-8BC8-7103FDA360B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4614A-2238-4AF2-9A51-00A7A9844F9F}" type="pres">
      <dgm:prSet presAssocID="{3A32BA44-B140-4E8C-8BC8-7103FDA360B8}" presName="negativeSpace" presStyleCnt="0"/>
      <dgm:spPr/>
    </dgm:pt>
    <dgm:pt modelId="{8CB54644-ABDA-42BC-BCE9-E972D82F116E}" type="pres">
      <dgm:prSet presAssocID="{3A32BA44-B140-4E8C-8BC8-7103FDA360B8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6A7DE3-3899-4B8C-9988-F3146DA3F739}" type="pres">
      <dgm:prSet presAssocID="{4158B5D6-6FB0-4B1F-984A-830C1298B824}" presName="spaceBetweenRectangles" presStyleCnt="0"/>
      <dgm:spPr/>
    </dgm:pt>
    <dgm:pt modelId="{6E8E97CE-3F0C-4A51-B9C5-A381B962CB08}" type="pres">
      <dgm:prSet presAssocID="{C77623CE-383B-4BA7-83AD-398A718AEA12}" presName="parentLin" presStyleCnt="0"/>
      <dgm:spPr/>
    </dgm:pt>
    <dgm:pt modelId="{CF18CACC-FFA8-477A-BA6E-0D2331887B45}" type="pres">
      <dgm:prSet presAssocID="{C77623CE-383B-4BA7-83AD-398A718AEA12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755474F8-B496-46C5-BAF6-A1A8C17C041E}" type="pres">
      <dgm:prSet presAssocID="{C77623CE-383B-4BA7-83AD-398A718AEA1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00CBD1-32AD-4A08-A079-CCA32F2DA643}" type="pres">
      <dgm:prSet presAssocID="{C77623CE-383B-4BA7-83AD-398A718AEA12}" presName="negativeSpace" presStyleCnt="0"/>
      <dgm:spPr/>
    </dgm:pt>
    <dgm:pt modelId="{A21956A5-FB47-483A-86D4-F432A98C3E60}" type="pres">
      <dgm:prSet presAssocID="{C77623CE-383B-4BA7-83AD-398A718AEA1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31886F-D6BB-45D1-9686-33F6DC36101D}" type="pres">
      <dgm:prSet presAssocID="{E331F5A7-27AB-41C9-8DEC-233596FC38A8}" presName="spaceBetweenRectangles" presStyleCnt="0"/>
      <dgm:spPr/>
    </dgm:pt>
    <dgm:pt modelId="{BABF96F6-F453-4765-989F-0F7492D5224C}" type="pres">
      <dgm:prSet presAssocID="{A90311DD-88D4-4871-9CB3-2854CDA2CE5A}" presName="parentLin" presStyleCnt="0"/>
      <dgm:spPr/>
    </dgm:pt>
    <dgm:pt modelId="{D596753E-DB5E-4EC4-89C7-7ACFEC409139}" type="pres">
      <dgm:prSet presAssocID="{A90311DD-88D4-4871-9CB3-2854CDA2CE5A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5ACB7FB9-037E-4DDC-BD16-8E3ED06D1935}" type="pres">
      <dgm:prSet presAssocID="{A90311DD-88D4-4871-9CB3-2854CDA2CE5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6705A-1CD8-47ED-A901-FA7B2083078D}" type="pres">
      <dgm:prSet presAssocID="{A90311DD-88D4-4871-9CB3-2854CDA2CE5A}" presName="negativeSpace" presStyleCnt="0"/>
      <dgm:spPr/>
    </dgm:pt>
    <dgm:pt modelId="{FD9F59C1-3BEA-4EB9-9D4B-85FFEC5D5269}" type="pres">
      <dgm:prSet presAssocID="{A90311DD-88D4-4871-9CB3-2854CDA2CE5A}" presName="childText" presStyleLbl="conFgAcc1" presStyleIdx="3" presStyleCnt="4" custLinFactNeighborX="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50999E-1031-408B-B454-43EC5B1D049E}" type="presOf" srcId="{74927003-81C5-4596-AB65-CCAF8CC50243}" destId="{8CB54644-ABDA-42BC-BCE9-E972D82F116E}" srcOrd="0" destOrd="0" presId="urn:microsoft.com/office/officeart/2005/8/layout/list1"/>
    <dgm:cxn modelId="{8796DBC8-FC13-4DA0-A29D-2CCA88402EC6}" srcId="{A90311DD-88D4-4871-9CB3-2854CDA2CE5A}" destId="{DE91F22C-45A8-49B1-A564-DEFFBA3D29E8}" srcOrd="1" destOrd="0" parTransId="{121388EC-6033-4E83-BCB1-E88E9682F830}" sibTransId="{F2E72FB7-8DDF-4E25-89FA-9263F4D2ABC1}"/>
    <dgm:cxn modelId="{9E0BCAA3-B514-44BE-AA30-93CBCA054BDE}" type="presOf" srcId="{C77623CE-383B-4BA7-83AD-398A718AEA12}" destId="{755474F8-B496-46C5-BAF6-A1A8C17C041E}" srcOrd="1" destOrd="0" presId="urn:microsoft.com/office/officeart/2005/8/layout/list1"/>
    <dgm:cxn modelId="{7C3A48CD-23F3-434A-A25D-616E44C33DE5}" srcId="{A90311DD-88D4-4871-9CB3-2854CDA2CE5A}" destId="{0C60AD39-4FA2-435F-9CCF-3747A9B3F8DD}" srcOrd="2" destOrd="0" parTransId="{3BB9028A-6842-43BA-8DB9-61BC09E64A4F}" sibTransId="{A14D1358-94C3-4F0E-884F-67D2A3A251B7}"/>
    <dgm:cxn modelId="{330D3284-EC87-46CF-9B37-42CE519FF274}" type="presOf" srcId="{0C07577E-22BE-41E1-9D9B-3B1FE096F805}" destId="{FD9F59C1-3BEA-4EB9-9D4B-85FFEC5D5269}" srcOrd="0" destOrd="0" presId="urn:microsoft.com/office/officeart/2005/8/layout/list1"/>
    <dgm:cxn modelId="{2861DC5F-BB9B-4CBD-A0DB-EA21DAF06575}" srcId="{C77623CE-383B-4BA7-83AD-398A718AEA12}" destId="{7BBD91D3-B6A8-476A-BF7D-4FE570517DF1}" srcOrd="1" destOrd="0" parTransId="{4C6E8A3F-A65D-4FBD-B111-ED81DF96AB01}" sibTransId="{B0480690-0CDF-44E1-8F34-B7B4756D577C}"/>
    <dgm:cxn modelId="{66A8E43D-E28E-4F49-B224-70C4897CF0EC}" type="presOf" srcId="{A90311DD-88D4-4871-9CB3-2854CDA2CE5A}" destId="{5ACB7FB9-037E-4DDC-BD16-8E3ED06D1935}" srcOrd="1" destOrd="0" presId="urn:microsoft.com/office/officeart/2005/8/layout/list1"/>
    <dgm:cxn modelId="{EDBB2A1F-A84D-4E00-8025-091EDF97BF9F}" type="presOf" srcId="{07386522-76C4-4190-B967-8412EE026E2E}" destId="{2D3B6E71-E516-4220-B57F-218B4415E25E}" srcOrd="0" destOrd="0" presId="urn:microsoft.com/office/officeart/2005/8/layout/list1"/>
    <dgm:cxn modelId="{AD50BF48-791E-4036-ABD2-704486D4A745}" type="presOf" srcId="{C77623CE-383B-4BA7-83AD-398A718AEA12}" destId="{CF18CACC-FFA8-477A-BA6E-0D2331887B45}" srcOrd="0" destOrd="0" presId="urn:microsoft.com/office/officeart/2005/8/layout/list1"/>
    <dgm:cxn modelId="{D688E09F-5048-4D57-8087-277F9D0A4F88}" srcId="{8F0868FF-EB32-41EE-B7CD-8772DCAE23EE}" destId="{3A32BA44-B140-4E8C-8BC8-7103FDA360B8}" srcOrd="1" destOrd="0" parTransId="{0B7EAD76-E173-4946-ADCF-20F1F51876E9}" sibTransId="{4158B5D6-6FB0-4B1F-984A-830C1298B824}"/>
    <dgm:cxn modelId="{0503666E-6FD9-4EFF-B719-1A30920ED66F}" type="presOf" srcId="{3A32BA44-B140-4E8C-8BC8-7103FDA360B8}" destId="{D8EC8F9B-F6A4-4620-9B7E-FD8CF160A36E}" srcOrd="0" destOrd="0" presId="urn:microsoft.com/office/officeart/2005/8/layout/list1"/>
    <dgm:cxn modelId="{9CF492AA-71B3-4C6B-92CD-9951692D7EEC}" srcId="{A90311DD-88D4-4871-9CB3-2854CDA2CE5A}" destId="{0C07577E-22BE-41E1-9D9B-3B1FE096F805}" srcOrd="0" destOrd="0" parTransId="{AE283909-ABB7-4641-919D-1BA97AE6BC33}" sibTransId="{9FEA46AC-8BF9-46ED-9BF5-904EE79721B0}"/>
    <dgm:cxn modelId="{E175341C-B7B6-4474-992C-3744E26042FF}" type="presOf" srcId="{3A32BA44-B140-4E8C-8BC8-7103FDA360B8}" destId="{42584784-77F5-4704-992C-EA7200964177}" srcOrd="1" destOrd="0" presId="urn:microsoft.com/office/officeart/2005/8/layout/list1"/>
    <dgm:cxn modelId="{F3EB17A2-A66B-4E92-BD1E-F688277A64E8}" type="presOf" srcId="{A334F42D-7606-4A45-A8CF-C6AA7688679B}" destId="{EFB3FBE2-7C61-41E9-BA33-DEA6D94F9293}" srcOrd="1" destOrd="0" presId="urn:microsoft.com/office/officeart/2005/8/layout/list1"/>
    <dgm:cxn modelId="{BBB89D90-E273-4E7C-B738-BD31EAEBA4F2}" type="presOf" srcId="{0C60AD39-4FA2-435F-9CCF-3747A9B3F8DD}" destId="{FD9F59C1-3BEA-4EB9-9D4B-85FFEC5D5269}" srcOrd="0" destOrd="2" presId="urn:microsoft.com/office/officeart/2005/8/layout/list1"/>
    <dgm:cxn modelId="{2CF00F26-C69D-4590-8337-8585F580C41E}" srcId="{8F0868FF-EB32-41EE-B7CD-8772DCAE23EE}" destId="{A334F42D-7606-4A45-A8CF-C6AA7688679B}" srcOrd="0" destOrd="0" parTransId="{39E733DB-2652-4343-B561-891D02405C05}" sibTransId="{EF9E03FD-467D-40BE-8A4F-3CD3EE2B85DE}"/>
    <dgm:cxn modelId="{C21D8875-21AD-42BC-8733-822C430FE00E}" srcId="{A334F42D-7606-4A45-A8CF-C6AA7688679B}" destId="{07386522-76C4-4190-B967-8412EE026E2E}" srcOrd="0" destOrd="0" parTransId="{E8346970-8C3C-491D-9778-046FAB3E4516}" sibTransId="{CA1E3E2C-3BA2-4557-822F-864A42E12E8D}"/>
    <dgm:cxn modelId="{B423291A-48C5-4284-9B23-F1103D97FB78}" type="presOf" srcId="{A90311DD-88D4-4871-9CB3-2854CDA2CE5A}" destId="{D596753E-DB5E-4EC4-89C7-7ACFEC409139}" srcOrd="0" destOrd="0" presId="urn:microsoft.com/office/officeart/2005/8/layout/list1"/>
    <dgm:cxn modelId="{2DEC6119-13E0-4EA0-A8E6-698FA3C6753D}" srcId="{C77623CE-383B-4BA7-83AD-398A718AEA12}" destId="{46A1A7D3-44E8-4E8D-A59E-3FDB6F9BBB22}" srcOrd="0" destOrd="0" parTransId="{50430FCC-846E-44CE-B5A9-4AA0AB578D44}" sibTransId="{5E67A332-0F0C-4DF6-A73D-1212C92564BC}"/>
    <dgm:cxn modelId="{89EDC601-BA2A-416E-85E6-8E0766D52DC6}" type="presOf" srcId="{7BBD91D3-B6A8-476A-BF7D-4FE570517DF1}" destId="{A21956A5-FB47-483A-86D4-F432A98C3E60}" srcOrd="0" destOrd="1" presId="urn:microsoft.com/office/officeart/2005/8/layout/list1"/>
    <dgm:cxn modelId="{0796F901-E463-48F7-BD8E-D294FC59D31E}" type="presOf" srcId="{8F0868FF-EB32-41EE-B7CD-8772DCAE23EE}" destId="{D61241EF-AD1E-44C6-9378-12DFA4DA91E0}" srcOrd="0" destOrd="0" presId="urn:microsoft.com/office/officeart/2005/8/layout/list1"/>
    <dgm:cxn modelId="{68E03562-9A3B-49E0-97DA-9B641A2E91D0}" srcId="{8F0868FF-EB32-41EE-B7CD-8772DCAE23EE}" destId="{C77623CE-383B-4BA7-83AD-398A718AEA12}" srcOrd="2" destOrd="0" parTransId="{AFA7640C-AD8A-46EA-8590-A41642C56567}" sibTransId="{E331F5A7-27AB-41C9-8DEC-233596FC38A8}"/>
    <dgm:cxn modelId="{03308EF3-BF1E-407C-A099-A1CE3DA798F9}" type="presOf" srcId="{A334F42D-7606-4A45-A8CF-C6AA7688679B}" destId="{777932BD-0E78-4792-8502-D997C38DF844}" srcOrd="0" destOrd="0" presId="urn:microsoft.com/office/officeart/2005/8/layout/list1"/>
    <dgm:cxn modelId="{2E9F2B29-8F10-4BB1-B359-72826765714D}" srcId="{3A32BA44-B140-4E8C-8BC8-7103FDA360B8}" destId="{74927003-81C5-4596-AB65-CCAF8CC50243}" srcOrd="0" destOrd="0" parTransId="{7260EC9E-33F6-4129-8C50-2307BFD0CEE0}" sibTransId="{88F0F02C-17B4-4527-9493-3B4CB4B313B3}"/>
    <dgm:cxn modelId="{9BF08104-60D7-40E3-B844-5F511B0D744B}" type="presOf" srcId="{DE91F22C-45A8-49B1-A564-DEFFBA3D29E8}" destId="{FD9F59C1-3BEA-4EB9-9D4B-85FFEC5D5269}" srcOrd="0" destOrd="1" presId="urn:microsoft.com/office/officeart/2005/8/layout/list1"/>
    <dgm:cxn modelId="{6F8E0368-F023-48ED-B5B6-8B825AD309BD}" type="presOf" srcId="{46A1A7D3-44E8-4E8D-A59E-3FDB6F9BBB22}" destId="{A21956A5-FB47-483A-86D4-F432A98C3E60}" srcOrd="0" destOrd="0" presId="urn:microsoft.com/office/officeart/2005/8/layout/list1"/>
    <dgm:cxn modelId="{12B756AF-0BB6-4A1F-805A-4B2DE3D111D9}" srcId="{8F0868FF-EB32-41EE-B7CD-8772DCAE23EE}" destId="{A90311DD-88D4-4871-9CB3-2854CDA2CE5A}" srcOrd="3" destOrd="0" parTransId="{EF707B4B-401B-402C-A6AA-FDE02A3B4D34}" sibTransId="{EEC15C77-E861-439D-9DE3-EE4F14584BB2}"/>
    <dgm:cxn modelId="{A4D51789-69FE-4156-A502-3B5CE74A4159}" type="presParOf" srcId="{D61241EF-AD1E-44C6-9378-12DFA4DA91E0}" destId="{8FB4A971-8046-4E0C-A08E-6EB74F1B4AAD}" srcOrd="0" destOrd="0" presId="urn:microsoft.com/office/officeart/2005/8/layout/list1"/>
    <dgm:cxn modelId="{E94C2181-E940-45CE-9834-9A7339FF8769}" type="presParOf" srcId="{8FB4A971-8046-4E0C-A08E-6EB74F1B4AAD}" destId="{777932BD-0E78-4792-8502-D997C38DF844}" srcOrd="0" destOrd="0" presId="urn:microsoft.com/office/officeart/2005/8/layout/list1"/>
    <dgm:cxn modelId="{AF4821E9-D5DA-437B-9168-A9643E7C7692}" type="presParOf" srcId="{8FB4A971-8046-4E0C-A08E-6EB74F1B4AAD}" destId="{EFB3FBE2-7C61-41E9-BA33-DEA6D94F9293}" srcOrd="1" destOrd="0" presId="urn:microsoft.com/office/officeart/2005/8/layout/list1"/>
    <dgm:cxn modelId="{F5491B8B-01D8-4077-93DE-6D6D08139664}" type="presParOf" srcId="{D61241EF-AD1E-44C6-9378-12DFA4DA91E0}" destId="{7A0E9A47-EF07-458C-A83E-0CFB66FBDAE3}" srcOrd="1" destOrd="0" presId="urn:microsoft.com/office/officeart/2005/8/layout/list1"/>
    <dgm:cxn modelId="{A07A13B2-BF92-4132-AA5D-AEFE89FFF1A9}" type="presParOf" srcId="{D61241EF-AD1E-44C6-9378-12DFA4DA91E0}" destId="{2D3B6E71-E516-4220-B57F-218B4415E25E}" srcOrd="2" destOrd="0" presId="urn:microsoft.com/office/officeart/2005/8/layout/list1"/>
    <dgm:cxn modelId="{5B9A3702-12AF-480D-8A4E-DDBAA9E88BBA}" type="presParOf" srcId="{D61241EF-AD1E-44C6-9378-12DFA4DA91E0}" destId="{FC5580C6-490B-47A1-A325-BEAFA77D66B2}" srcOrd="3" destOrd="0" presId="urn:microsoft.com/office/officeart/2005/8/layout/list1"/>
    <dgm:cxn modelId="{BCE74F1D-9151-4189-BBE7-2592BE54940E}" type="presParOf" srcId="{D61241EF-AD1E-44C6-9378-12DFA4DA91E0}" destId="{F8388824-8F60-44AA-BCB6-30C4AF889013}" srcOrd="4" destOrd="0" presId="urn:microsoft.com/office/officeart/2005/8/layout/list1"/>
    <dgm:cxn modelId="{6C395E44-78D6-42A4-96B5-1442C72625DA}" type="presParOf" srcId="{F8388824-8F60-44AA-BCB6-30C4AF889013}" destId="{D8EC8F9B-F6A4-4620-9B7E-FD8CF160A36E}" srcOrd="0" destOrd="0" presId="urn:microsoft.com/office/officeart/2005/8/layout/list1"/>
    <dgm:cxn modelId="{BF765A5F-139C-4513-B91E-A6CFE5CA0691}" type="presParOf" srcId="{F8388824-8F60-44AA-BCB6-30C4AF889013}" destId="{42584784-77F5-4704-992C-EA7200964177}" srcOrd="1" destOrd="0" presId="urn:microsoft.com/office/officeart/2005/8/layout/list1"/>
    <dgm:cxn modelId="{F79B74C6-D965-4450-B8F8-FE5AAD509637}" type="presParOf" srcId="{D61241EF-AD1E-44C6-9378-12DFA4DA91E0}" destId="{8CF4614A-2238-4AF2-9A51-00A7A9844F9F}" srcOrd="5" destOrd="0" presId="urn:microsoft.com/office/officeart/2005/8/layout/list1"/>
    <dgm:cxn modelId="{C6E688EE-4C62-455D-B5C3-7BC835F0B397}" type="presParOf" srcId="{D61241EF-AD1E-44C6-9378-12DFA4DA91E0}" destId="{8CB54644-ABDA-42BC-BCE9-E972D82F116E}" srcOrd="6" destOrd="0" presId="urn:microsoft.com/office/officeart/2005/8/layout/list1"/>
    <dgm:cxn modelId="{0E898700-876F-4A70-99E1-7C284487C240}" type="presParOf" srcId="{D61241EF-AD1E-44C6-9378-12DFA4DA91E0}" destId="{FF6A7DE3-3899-4B8C-9988-F3146DA3F739}" srcOrd="7" destOrd="0" presId="urn:microsoft.com/office/officeart/2005/8/layout/list1"/>
    <dgm:cxn modelId="{4D46CFC9-5942-4DE3-A1B2-FD9986A5E48C}" type="presParOf" srcId="{D61241EF-AD1E-44C6-9378-12DFA4DA91E0}" destId="{6E8E97CE-3F0C-4A51-B9C5-A381B962CB08}" srcOrd="8" destOrd="0" presId="urn:microsoft.com/office/officeart/2005/8/layout/list1"/>
    <dgm:cxn modelId="{9CABE630-206B-48C6-B88A-D6D89D41E5D0}" type="presParOf" srcId="{6E8E97CE-3F0C-4A51-B9C5-A381B962CB08}" destId="{CF18CACC-FFA8-477A-BA6E-0D2331887B45}" srcOrd="0" destOrd="0" presId="urn:microsoft.com/office/officeart/2005/8/layout/list1"/>
    <dgm:cxn modelId="{EF9F2EAE-3F14-423B-8B16-013E8AAC959D}" type="presParOf" srcId="{6E8E97CE-3F0C-4A51-B9C5-A381B962CB08}" destId="{755474F8-B496-46C5-BAF6-A1A8C17C041E}" srcOrd="1" destOrd="0" presId="urn:microsoft.com/office/officeart/2005/8/layout/list1"/>
    <dgm:cxn modelId="{5E141B4E-BD87-4856-AE77-F359C855ABC0}" type="presParOf" srcId="{D61241EF-AD1E-44C6-9378-12DFA4DA91E0}" destId="{8200CBD1-32AD-4A08-A079-CCA32F2DA643}" srcOrd="9" destOrd="0" presId="urn:microsoft.com/office/officeart/2005/8/layout/list1"/>
    <dgm:cxn modelId="{2B86F2AD-949F-4FDF-A19F-7DCBF307F444}" type="presParOf" srcId="{D61241EF-AD1E-44C6-9378-12DFA4DA91E0}" destId="{A21956A5-FB47-483A-86D4-F432A98C3E60}" srcOrd="10" destOrd="0" presId="urn:microsoft.com/office/officeart/2005/8/layout/list1"/>
    <dgm:cxn modelId="{B282976E-B6CE-42DC-9469-1EFF18A16874}" type="presParOf" srcId="{D61241EF-AD1E-44C6-9378-12DFA4DA91E0}" destId="{2F31886F-D6BB-45D1-9686-33F6DC36101D}" srcOrd="11" destOrd="0" presId="urn:microsoft.com/office/officeart/2005/8/layout/list1"/>
    <dgm:cxn modelId="{07B9A0E4-977A-4E6F-BD3C-51A88AB90C15}" type="presParOf" srcId="{D61241EF-AD1E-44C6-9378-12DFA4DA91E0}" destId="{BABF96F6-F453-4765-989F-0F7492D5224C}" srcOrd="12" destOrd="0" presId="urn:microsoft.com/office/officeart/2005/8/layout/list1"/>
    <dgm:cxn modelId="{421D9F9C-4C9A-4872-9B4F-F9ACA6EDA3EE}" type="presParOf" srcId="{BABF96F6-F453-4765-989F-0F7492D5224C}" destId="{D596753E-DB5E-4EC4-89C7-7ACFEC409139}" srcOrd="0" destOrd="0" presId="urn:microsoft.com/office/officeart/2005/8/layout/list1"/>
    <dgm:cxn modelId="{898FA26A-8402-47EB-9EF1-81ABBA94C0E8}" type="presParOf" srcId="{BABF96F6-F453-4765-989F-0F7492D5224C}" destId="{5ACB7FB9-037E-4DDC-BD16-8E3ED06D1935}" srcOrd="1" destOrd="0" presId="urn:microsoft.com/office/officeart/2005/8/layout/list1"/>
    <dgm:cxn modelId="{DF8E29E7-D555-4318-B630-4D70EF2ADFAB}" type="presParOf" srcId="{D61241EF-AD1E-44C6-9378-12DFA4DA91E0}" destId="{0B86705A-1CD8-47ED-A901-FA7B2083078D}" srcOrd="13" destOrd="0" presId="urn:microsoft.com/office/officeart/2005/8/layout/list1"/>
    <dgm:cxn modelId="{DC827EB6-1244-4BE5-8E36-5FC04607BE23}" type="presParOf" srcId="{D61241EF-AD1E-44C6-9378-12DFA4DA91E0}" destId="{FD9F59C1-3BEA-4EB9-9D4B-85FFEC5D526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0868FF-EB32-41EE-B7CD-8772DCAE23EE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334F42D-7606-4A45-A8CF-C6AA7688679B}">
      <dgm:prSet phldrT="[Text]" custT="1"/>
      <dgm:spPr>
        <a:gradFill rotWithShape="0">
          <a:gsLst>
            <a:gs pos="0">
              <a:srgbClr val="FF6D6D"/>
            </a:gs>
            <a:gs pos="50000">
              <a:srgbClr val="FF0000"/>
            </a:gs>
            <a:gs pos="100000">
              <a:srgbClr val="C00000"/>
            </a:gs>
          </a:gsLst>
        </a:gradFill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PUMA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E733DB-2652-4343-B561-891D02405C05}" type="parTrans" cxnId="{2CF00F26-C69D-4590-8337-8585F580C41E}">
      <dgm:prSet/>
      <dgm:spPr/>
      <dgm:t>
        <a:bodyPr/>
        <a:lstStyle/>
        <a:p>
          <a:endParaRPr lang="en-US" sz="2400"/>
        </a:p>
      </dgm:t>
    </dgm:pt>
    <dgm:pt modelId="{EF9E03FD-467D-40BE-8A4F-3CD3EE2B85DE}" type="sibTrans" cxnId="{2CF00F26-C69D-4590-8337-8585F580C41E}">
      <dgm:prSet/>
      <dgm:spPr/>
      <dgm:t>
        <a:bodyPr/>
        <a:lstStyle/>
        <a:p>
          <a:endParaRPr lang="en-US" sz="2400"/>
        </a:p>
      </dgm:t>
    </dgm:pt>
    <dgm:pt modelId="{3A32BA44-B140-4E8C-8BC8-7103FDA360B8}">
      <dgm:prSet phldrT="[Text]" custT="1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</a:gradFill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FROZEN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7EAD76-E173-4946-ADCF-20F1F51876E9}" type="parTrans" cxnId="{D688E09F-5048-4D57-8087-277F9D0A4F88}">
      <dgm:prSet/>
      <dgm:spPr/>
      <dgm:t>
        <a:bodyPr/>
        <a:lstStyle/>
        <a:p>
          <a:endParaRPr lang="en-US" sz="2400"/>
        </a:p>
      </dgm:t>
    </dgm:pt>
    <dgm:pt modelId="{4158B5D6-6FB0-4B1F-984A-830C1298B824}" type="sibTrans" cxnId="{D688E09F-5048-4D57-8087-277F9D0A4F88}">
      <dgm:prSet/>
      <dgm:spPr/>
      <dgm:t>
        <a:bodyPr/>
        <a:lstStyle/>
        <a:p>
          <a:endParaRPr lang="en-US" sz="2400"/>
        </a:p>
      </dgm:t>
    </dgm:pt>
    <dgm:pt modelId="{C77623CE-383B-4BA7-83AD-398A718AEA12}">
      <dgm:prSet phldrT="[Text]" custT="1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</a:gradFill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Implementation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A7640C-AD8A-46EA-8590-A41642C56567}" type="parTrans" cxnId="{68E03562-9A3B-49E0-97DA-9B641A2E91D0}">
      <dgm:prSet/>
      <dgm:spPr/>
      <dgm:t>
        <a:bodyPr/>
        <a:lstStyle/>
        <a:p>
          <a:endParaRPr lang="en-US" sz="2400"/>
        </a:p>
      </dgm:t>
    </dgm:pt>
    <dgm:pt modelId="{E331F5A7-27AB-41C9-8DEC-233596FC38A8}" type="sibTrans" cxnId="{68E03562-9A3B-49E0-97DA-9B641A2E91D0}">
      <dgm:prSet/>
      <dgm:spPr/>
      <dgm:t>
        <a:bodyPr/>
        <a:lstStyle/>
        <a:p>
          <a:endParaRPr lang="en-US" sz="2400"/>
        </a:p>
      </dgm:t>
    </dgm:pt>
    <dgm:pt modelId="{A90311DD-88D4-4871-9CB3-2854CDA2CE5A}">
      <dgm:prSet phldrT="[Text]" custT="1"/>
      <dgm:spPr>
        <a:gradFill rotWithShape="0">
          <a:gsLst>
            <a:gs pos="0">
              <a:srgbClr val="C0E399"/>
            </a:gs>
            <a:gs pos="50000">
              <a:srgbClr val="92D050"/>
            </a:gs>
            <a:gs pos="100000">
              <a:srgbClr val="517D21"/>
            </a:gs>
          </a:gsLst>
        </a:gradFill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Evaluation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707B4B-401B-402C-A6AA-FDE02A3B4D34}" type="parTrans" cxnId="{12B756AF-0BB6-4A1F-805A-4B2DE3D111D9}">
      <dgm:prSet/>
      <dgm:spPr/>
      <dgm:t>
        <a:bodyPr/>
        <a:lstStyle/>
        <a:p>
          <a:endParaRPr lang="en-US" sz="2400"/>
        </a:p>
      </dgm:t>
    </dgm:pt>
    <dgm:pt modelId="{EEC15C77-E861-439D-9DE3-EE4F14584BB2}" type="sibTrans" cxnId="{12B756AF-0BB6-4A1F-805A-4B2DE3D111D9}">
      <dgm:prSet/>
      <dgm:spPr/>
      <dgm:t>
        <a:bodyPr/>
        <a:lstStyle/>
        <a:p>
          <a:endParaRPr lang="en-US" sz="2400"/>
        </a:p>
      </dgm:t>
    </dgm:pt>
    <dgm:pt modelId="{0C07577E-22BE-41E1-9D9B-3B1FE096F805}">
      <dgm:prSet phldrT="[Text]" custT="1"/>
      <dgm:spPr>
        <a:noFill/>
        <a:ln w="38100">
          <a:solidFill>
            <a:srgbClr val="517D21"/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chemeClr val="accent6">
                  <a:lumMod val="50000"/>
                </a:schemeClr>
              </a:solidFill>
            </a:rPr>
            <a:t>MU-MIMO Measurement Study</a:t>
          </a:r>
          <a:endParaRPr lang="en-US" sz="1800" dirty="0">
            <a:solidFill>
              <a:schemeClr val="accent6">
                <a:lumMod val="50000"/>
              </a:schemeClr>
            </a:solidFill>
          </a:endParaRPr>
        </a:p>
      </dgm:t>
    </dgm:pt>
    <dgm:pt modelId="{AE283909-ABB7-4641-919D-1BA97AE6BC33}" type="parTrans" cxnId="{9CF492AA-71B3-4C6B-92CD-9951692D7EEC}">
      <dgm:prSet/>
      <dgm:spPr/>
      <dgm:t>
        <a:bodyPr/>
        <a:lstStyle/>
        <a:p>
          <a:endParaRPr lang="en-US" sz="2400"/>
        </a:p>
      </dgm:t>
    </dgm:pt>
    <dgm:pt modelId="{9FEA46AC-8BF9-46ED-9BF5-904EE79721B0}" type="sibTrans" cxnId="{9CF492AA-71B3-4C6B-92CD-9951692D7EEC}">
      <dgm:prSet/>
      <dgm:spPr/>
      <dgm:t>
        <a:bodyPr/>
        <a:lstStyle/>
        <a:p>
          <a:endParaRPr lang="en-US" sz="2400"/>
        </a:p>
      </dgm:t>
    </dgm:pt>
    <dgm:pt modelId="{DE91F22C-45A8-49B1-A564-DEFFBA3D29E8}">
      <dgm:prSet phldrT="[Text]" custT="1"/>
      <dgm:spPr>
        <a:noFill/>
        <a:ln w="38100">
          <a:solidFill>
            <a:srgbClr val="517D21"/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rgbClr val="C00000"/>
              </a:solidFill>
            </a:rPr>
            <a:t>PUMA</a:t>
          </a:r>
          <a:endParaRPr lang="en-US" sz="1800" dirty="0">
            <a:solidFill>
              <a:srgbClr val="C00000"/>
            </a:solidFill>
          </a:endParaRPr>
        </a:p>
      </dgm:t>
    </dgm:pt>
    <dgm:pt modelId="{121388EC-6033-4E83-BCB1-E88E9682F830}" type="parTrans" cxnId="{8796DBC8-FC13-4DA0-A29D-2CCA88402EC6}">
      <dgm:prSet/>
      <dgm:spPr/>
      <dgm:t>
        <a:bodyPr/>
        <a:lstStyle/>
        <a:p>
          <a:endParaRPr lang="en-US" sz="2400"/>
        </a:p>
      </dgm:t>
    </dgm:pt>
    <dgm:pt modelId="{F2E72FB7-8DDF-4E25-89FA-9263F4D2ABC1}" type="sibTrans" cxnId="{8796DBC8-FC13-4DA0-A29D-2CCA88402EC6}">
      <dgm:prSet/>
      <dgm:spPr/>
      <dgm:t>
        <a:bodyPr/>
        <a:lstStyle/>
        <a:p>
          <a:endParaRPr lang="en-US" sz="2400"/>
        </a:p>
      </dgm:t>
    </dgm:pt>
    <dgm:pt modelId="{0C60AD39-4FA2-435F-9CCF-3747A9B3F8DD}">
      <dgm:prSet phldrT="[Text]" custT="1"/>
      <dgm:spPr>
        <a:noFill/>
        <a:ln w="38100">
          <a:solidFill>
            <a:srgbClr val="517D21"/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chemeClr val="accent5">
                  <a:lumMod val="50000"/>
                </a:schemeClr>
              </a:solidFill>
            </a:rPr>
            <a:t>FROZEN</a:t>
          </a:r>
          <a:endParaRPr lang="en-US" sz="1800" dirty="0">
            <a:solidFill>
              <a:schemeClr val="accent5">
                <a:lumMod val="50000"/>
              </a:schemeClr>
            </a:solidFill>
          </a:endParaRPr>
        </a:p>
      </dgm:t>
    </dgm:pt>
    <dgm:pt modelId="{3BB9028A-6842-43BA-8DB9-61BC09E64A4F}" type="parTrans" cxnId="{7C3A48CD-23F3-434A-A25D-616E44C33DE5}">
      <dgm:prSet/>
      <dgm:spPr/>
      <dgm:t>
        <a:bodyPr/>
        <a:lstStyle/>
        <a:p>
          <a:endParaRPr lang="en-US" sz="2400"/>
        </a:p>
      </dgm:t>
    </dgm:pt>
    <dgm:pt modelId="{A14D1358-94C3-4F0E-884F-67D2A3A251B7}" type="sibTrans" cxnId="{7C3A48CD-23F3-434A-A25D-616E44C33DE5}">
      <dgm:prSet/>
      <dgm:spPr/>
      <dgm:t>
        <a:bodyPr/>
        <a:lstStyle/>
        <a:p>
          <a:endParaRPr lang="en-US" sz="2400"/>
        </a:p>
      </dgm:t>
    </dgm:pt>
    <dgm:pt modelId="{46A1A7D3-44E8-4E8D-A59E-3FDB6F9BBB22}">
      <dgm:prSet phldrT="[Text]" custT="1"/>
      <dgm:spPr>
        <a:noFill/>
        <a:ln w="38100">
          <a:solidFill>
            <a:schemeClr val="tx2">
              <a:lumMod val="75000"/>
            </a:schemeClr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chemeClr val="tx2">
                  <a:lumMod val="75000"/>
                </a:schemeClr>
              </a:solidFill>
            </a:rPr>
            <a:t>WURC Array</a:t>
          </a:r>
          <a:endParaRPr lang="en-US" sz="1800" dirty="0">
            <a:solidFill>
              <a:schemeClr val="tx2">
                <a:lumMod val="75000"/>
              </a:schemeClr>
            </a:solidFill>
          </a:endParaRPr>
        </a:p>
      </dgm:t>
    </dgm:pt>
    <dgm:pt modelId="{50430FCC-846E-44CE-B5A9-4AA0AB578D44}" type="parTrans" cxnId="{2DEC6119-13E0-4EA0-A8E6-698FA3C6753D}">
      <dgm:prSet/>
      <dgm:spPr/>
      <dgm:t>
        <a:bodyPr/>
        <a:lstStyle/>
        <a:p>
          <a:endParaRPr lang="en-US" sz="2400"/>
        </a:p>
      </dgm:t>
    </dgm:pt>
    <dgm:pt modelId="{5E67A332-0F0C-4DF6-A73D-1212C92564BC}" type="sibTrans" cxnId="{2DEC6119-13E0-4EA0-A8E6-698FA3C6753D}">
      <dgm:prSet/>
      <dgm:spPr/>
      <dgm:t>
        <a:bodyPr/>
        <a:lstStyle/>
        <a:p>
          <a:endParaRPr lang="en-US" sz="2400"/>
        </a:p>
      </dgm:t>
    </dgm:pt>
    <dgm:pt modelId="{7BBD91D3-B6A8-476A-BF7D-4FE570517DF1}">
      <dgm:prSet phldrT="[Text]" custT="1"/>
      <dgm:spPr>
        <a:noFill/>
        <a:ln w="38100">
          <a:solidFill>
            <a:schemeClr val="tx2">
              <a:lumMod val="75000"/>
            </a:schemeClr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chemeClr val="tx2">
                  <a:lumMod val="75000"/>
                </a:schemeClr>
              </a:solidFill>
            </a:rPr>
            <a:t>Software Frameworks</a:t>
          </a:r>
          <a:endParaRPr lang="en-US" sz="1800" dirty="0">
            <a:solidFill>
              <a:schemeClr val="tx2">
                <a:lumMod val="75000"/>
              </a:schemeClr>
            </a:solidFill>
          </a:endParaRPr>
        </a:p>
      </dgm:t>
    </dgm:pt>
    <dgm:pt modelId="{4C6E8A3F-A65D-4FBD-B111-ED81DF96AB01}" type="parTrans" cxnId="{2861DC5F-BB9B-4CBD-A0DB-EA21DAF06575}">
      <dgm:prSet/>
      <dgm:spPr/>
      <dgm:t>
        <a:bodyPr/>
        <a:lstStyle/>
        <a:p>
          <a:endParaRPr lang="en-US" sz="2400"/>
        </a:p>
      </dgm:t>
    </dgm:pt>
    <dgm:pt modelId="{B0480690-0CDF-44E1-8F34-B7B4756D577C}" type="sibTrans" cxnId="{2861DC5F-BB9B-4CBD-A0DB-EA21DAF06575}">
      <dgm:prSet/>
      <dgm:spPr/>
      <dgm:t>
        <a:bodyPr/>
        <a:lstStyle/>
        <a:p>
          <a:endParaRPr lang="en-US" sz="2400"/>
        </a:p>
      </dgm:t>
    </dgm:pt>
    <dgm:pt modelId="{07386522-76C4-4190-B967-8412EE026E2E}">
      <dgm:prSet phldrT="[Text]" custT="1"/>
      <dgm:spPr>
        <a:noFill/>
        <a:ln w="38100">
          <a:solidFill>
            <a:srgbClr val="C00000"/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rgbClr val="C00000"/>
              </a:solidFill>
            </a:rPr>
            <a:t>Easily separable, highly variable scenarios</a:t>
          </a:r>
          <a:endParaRPr lang="en-US" sz="1800" dirty="0">
            <a:solidFill>
              <a:srgbClr val="C00000"/>
            </a:solidFill>
          </a:endParaRPr>
        </a:p>
      </dgm:t>
    </dgm:pt>
    <dgm:pt modelId="{E8346970-8C3C-491D-9778-046FAB3E4516}" type="parTrans" cxnId="{C21D8875-21AD-42BC-8733-822C430FE00E}">
      <dgm:prSet/>
      <dgm:spPr/>
      <dgm:t>
        <a:bodyPr/>
        <a:lstStyle/>
        <a:p>
          <a:endParaRPr lang="en-US" sz="2400"/>
        </a:p>
      </dgm:t>
    </dgm:pt>
    <dgm:pt modelId="{CA1E3E2C-3BA2-4557-822F-864A42E12E8D}" type="sibTrans" cxnId="{C21D8875-21AD-42BC-8733-822C430FE00E}">
      <dgm:prSet/>
      <dgm:spPr/>
      <dgm:t>
        <a:bodyPr/>
        <a:lstStyle/>
        <a:p>
          <a:endParaRPr lang="en-US" sz="2400"/>
        </a:p>
      </dgm:t>
    </dgm:pt>
    <dgm:pt modelId="{74927003-81C5-4596-AB65-CCAF8CC50243}">
      <dgm:prSet phldrT="[Text]" custT="1"/>
      <dgm:spPr>
        <a:noFill/>
        <a:ln w="38100">
          <a:solidFill>
            <a:schemeClr val="accent1">
              <a:lumMod val="50000"/>
            </a:schemeClr>
          </a:solidFill>
        </a:ln>
        <a:effectLst/>
      </dgm:spPr>
      <dgm:t>
        <a:bodyPr lIns="548640" rIns="0" bIns="91440"/>
        <a:lstStyle/>
        <a:p>
          <a:r>
            <a:rPr lang="en-US" sz="1800" dirty="0" smtClean="0">
              <a:solidFill>
                <a:schemeClr val="accent1">
                  <a:lumMod val="50000"/>
                </a:schemeClr>
              </a:solidFill>
            </a:rPr>
            <a:t>Minimally variable scenarios</a:t>
          </a:r>
          <a:endParaRPr lang="en-US" sz="1800" dirty="0">
            <a:solidFill>
              <a:schemeClr val="accent1">
                <a:lumMod val="50000"/>
              </a:schemeClr>
            </a:solidFill>
          </a:endParaRPr>
        </a:p>
      </dgm:t>
    </dgm:pt>
    <dgm:pt modelId="{7260EC9E-33F6-4129-8C50-2307BFD0CEE0}" type="parTrans" cxnId="{2E9F2B29-8F10-4BB1-B359-72826765714D}">
      <dgm:prSet/>
      <dgm:spPr/>
      <dgm:t>
        <a:bodyPr/>
        <a:lstStyle/>
        <a:p>
          <a:endParaRPr lang="en-US" sz="2400"/>
        </a:p>
      </dgm:t>
    </dgm:pt>
    <dgm:pt modelId="{88F0F02C-17B4-4527-9493-3B4CB4B313B3}" type="sibTrans" cxnId="{2E9F2B29-8F10-4BB1-B359-72826765714D}">
      <dgm:prSet/>
      <dgm:spPr/>
      <dgm:t>
        <a:bodyPr/>
        <a:lstStyle/>
        <a:p>
          <a:endParaRPr lang="en-US" sz="2400"/>
        </a:p>
      </dgm:t>
    </dgm:pt>
    <dgm:pt modelId="{D61241EF-AD1E-44C6-9378-12DFA4DA91E0}" type="pres">
      <dgm:prSet presAssocID="{8F0868FF-EB32-41EE-B7CD-8772DCAE23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B4A971-8046-4E0C-A08E-6EB74F1B4AAD}" type="pres">
      <dgm:prSet presAssocID="{A334F42D-7606-4A45-A8CF-C6AA7688679B}" presName="parentLin" presStyleCnt="0"/>
      <dgm:spPr/>
    </dgm:pt>
    <dgm:pt modelId="{777932BD-0E78-4792-8502-D997C38DF844}" type="pres">
      <dgm:prSet presAssocID="{A334F42D-7606-4A45-A8CF-C6AA7688679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FB3FBE2-7C61-41E9-BA33-DEA6D94F9293}" type="pres">
      <dgm:prSet presAssocID="{A334F42D-7606-4A45-A8CF-C6AA7688679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E9A47-EF07-458C-A83E-0CFB66FBDAE3}" type="pres">
      <dgm:prSet presAssocID="{A334F42D-7606-4A45-A8CF-C6AA7688679B}" presName="negativeSpace" presStyleCnt="0"/>
      <dgm:spPr/>
    </dgm:pt>
    <dgm:pt modelId="{2D3B6E71-E516-4220-B57F-218B4415E25E}" type="pres">
      <dgm:prSet presAssocID="{A334F42D-7606-4A45-A8CF-C6AA7688679B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580C6-490B-47A1-A325-BEAFA77D66B2}" type="pres">
      <dgm:prSet presAssocID="{EF9E03FD-467D-40BE-8A4F-3CD3EE2B85DE}" presName="spaceBetweenRectangles" presStyleCnt="0"/>
      <dgm:spPr/>
    </dgm:pt>
    <dgm:pt modelId="{F8388824-8F60-44AA-BCB6-30C4AF889013}" type="pres">
      <dgm:prSet presAssocID="{3A32BA44-B140-4E8C-8BC8-7103FDA360B8}" presName="parentLin" presStyleCnt="0"/>
      <dgm:spPr/>
    </dgm:pt>
    <dgm:pt modelId="{D8EC8F9B-F6A4-4620-9B7E-FD8CF160A36E}" type="pres">
      <dgm:prSet presAssocID="{3A32BA44-B140-4E8C-8BC8-7103FDA360B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2584784-77F5-4704-992C-EA7200964177}" type="pres">
      <dgm:prSet presAssocID="{3A32BA44-B140-4E8C-8BC8-7103FDA360B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4614A-2238-4AF2-9A51-00A7A9844F9F}" type="pres">
      <dgm:prSet presAssocID="{3A32BA44-B140-4E8C-8BC8-7103FDA360B8}" presName="negativeSpace" presStyleCnt="0"/>
      <dgm:spPr/>
    </dgm:pt>
    <dgm:pt modelId="{8CB54644-ABDA-42BC-BCE9-E972D82F116E}" type="pres">
      <dgm:prSet presAssocID="{3A32BA44-B140-4E8C-8BC8-7103FDA360B8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6A7DE3-3899-4B8C-9988-F3146DA3F739}" type="pres">
      <dgm:prSet presAssocID="{4158B5D6-6FB0-4B1F-984A-830C1298B824}" presName="spaceBetweenRectangles" presStyleCnt="0"/>
      <dgm:spPr/>
    </dgm:pt>
    <dgm:pt modelId="{6E8E97CE-3F0C-4A51-B9C5-A381B962CB08}" type="pres">
      <dgm:prSet presAssocID="{C77623CE-383B-4BA7-83AD-398A718AEA12}" presName="parentLin" presStyleCnt="0"/>
      <dgm:spPr/>
    </dgm:pt>
    <dgm:pt modelId="{CF18CACC-FFA8-477A-BA6E-0D2331887B45}" type="pres">
      <dgm:prSet presAssocID="{C77623CE-383B-4BA7-83AD-398A718AEA12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755474F8-B496-46C5-BAF6-A1A8C17C041E}" type="pres">
      <dgm:prSet presAssocID="{C77623CE-383B-4BA7-83AD-398A718AEA1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00CBD1-32AD-4A08-A079-CCA32F2DA643}" type="pres">
      <dgm:prSet presAssocID="{C77623CE-383B-4BA7-83AD-398A718AEA12}" presName="negativeSpace" presStyleCnt="0"/>
      <dgm:spPr/>
    </dgm:pt>
    <dgm:pt modelId="{A21956A5-FB47-483A-86D4-F432A98C3E60}" type="pres">
      <dgm:prSet presAssocID="{C77623CE-383B-4BA7-83AD-398A718AEA1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31886F-D6BB-45D1-9686-33F6DC36101D}" type="pres">
      <dgm:prSet presAssocID="{E331F5A7-27AB-41C9-8DEC-233596FC38A8}" presName="spaceBetweenRectangles" presStyleCnt="0"/>
      <dgm:spPr/>
    </dgm:pt>
    <dgm:pt modelId="{BABF96F6-F453-4765-989F-0F7492D5224C}" type="pres">
      <dgm:prSet presAssocID="{A90311DD-88D4-4871-9CB3-2854CDA2CE5A}" presName="parentLin" presStyleCnt="0"/>
      <dgm:spPr/>
    </dgm:pt>
    <dgm:pt modelId="{D596753E-DB5E-4EC4-89C7-7ACFEC409139}" type="pres">
      <dgm:prSet presAssocID="{A90311DD-88D4-4871-9CB3-2854CDA2CE5A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5ACB7FB9-037E-4DDC-BD16-8E3ED06D1935}" type="pres">
      <dgm:prSet presAssocID="{A90311DD-88D4-4871-9CB3-2854CDA2CE5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6705A-1CD8-47ED-A901-FA7B2083078D}" type="pres">
      <dgm:prSet presAssocID="{A90311DD-88D4-4871-9CB3-2854CDA2CE5A}" presName="negativeSpace" presStyleCnt="0"/>
      <dgm:spPr/>
    </dgm:pt>
    <dgm:pt modelId="{FD9F59C1-3BEA-4EB9-9D4B-85FFEC5D5269}" type="pres">
      <dgm:prSet presAssocID="{A90311DD-88D4-4871-9CB3-2854CDA2CE5A}" presName="childText" presStyleLbl="conFgAcc1" presStyleIdx="3" presStyleCnt="4" custLinFactNeighborX="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4E533C-30A6-4DD9-99A2-1C36ECEB96F9}" type="presOf" srcId="{A90311DD-88D4-4871-9CB3-2854CDA2CE5A}" destId="{5ACB7FB9-037E-4DDC-BD16-8E3ED06D1935}" srcOrd="1" destOrd="0" presId="urn:microsoft.com/office/officeart/2005/8/layout/list1"/>
    <dgm:cxn modelId="{8796DBC8-FC13-4DA0-A29D-2CCA88402EC6}" srcId="{A90311DD-88D4-4871-9CB3-2854CDA2CE5A}" destId="{DE91F22C-45A8-49B1-A564-DEFFBA3D29E8}" srcOrd="1" destOrd="0" parTransId="{121388EC-6033-4E83-BCB1-E88E9682F830}" sibTransId="{F2E72FB7-8DDF-4E25-89FA-9263F4D2ABC1}"/>
    <dgm:cxn modelId="{E01DF2A5-B047-4C6C-BF6E-B32085C15FAE}" type="presOf" srcId="{07386522-76C4-4190-B967-8412EE026E2E}" destId="{2D3B6E71-E516-4220-B57F-218B4415E25E}" srcOrd="0" destOrd="0" presId="urn:microsoft.com/office/officeart/2005/8/layout/list1"/>
    <dgm:cxn modelId="{2DDF105A-1DCD-4520-B516-52EB3503B68A}" type="presOf" srcId="{7BBD91D3-B6A8-476A-BF7D-4FE570517DF1}" destId="{A21956A5-FB47-483A-86D4-F432A98C3E60}" srcOrd="0" destOrd="1" presId="urn:microsoft.com/office/officeart/2005/8/layout/list1"/>
    <dgm:cxn modelId="{5AF46D1B-CB9B-4D35-91B0-3C2733B85672}" type="presOf" srcId="{C77623CE-383B-4BA7-83AD-398A718AEA12}" destId="{CF18CACC-FFA8-477A-BA6E-0D2331887B45}" srcOrd="0" destOrd="0" presId="urn:microsoft.com/office/officeart/2005/8/layout/list1"/>
    <dgm:cxn modelId="{7C3A48CD-23F3-434A-A25D-616E44C33DE5}" srcId="{A90311DD-88D4-4871-9CB3-2854CDA2CE5A}" destId="{0C60AD39-4FA2-435F-9CCF-3747A9B3F8DD}" srcOrd="2" destOrd="0" parTransId="{3BB9028A-6842-43BA-8DB9-61BC09E64A4F}" sibTransId="{A14D1358-94C3-4F0E-884F-67D2A3A251B7}"/>
    <dgm:cxn modelId="{2E2A5D76-09D0-4EC8-8876-CCF63FAC7653}" type="presOf" srcId="{3A32BA44-B140-4E8C-8BC8-7103FDA360B8}" destId="{42584784-77F5-4704-992C-EA7200964177}" srcOrd="1" destOrd="0" presId="urn:microsoft.com/office/officeart/2005/8/layout/list1"/>
    <dgm:cxn modelId="{2861DC5F-BB9B-4CBD-A0DB-EA21DAF06575}" srcId="{C77623CE-383B-4BA7-83AD-398A718AEA12}" destId="{7BBD91D3-B6A8-476A-BF7D-4FE570517DF1}" srcOrd="1" destOrd="0" parTransId="{4C6E8A3F-A65D-4FBD-B111-ED81DF96AB01}" sibTransId="{B0480690-0CDF-44E1-8F34-B7B4756D577C}"/>
    <dgm:cxn modelId="{40A421E5-460F-4EA9-BC81-3FC5147744B9}" type="presOf" srcId="{3A32BA44-B140-4E8C-8BC8-7103FDA360B8}" destId="{D8EC8F9B-F6A4-4620-9B7E-FD8CF160A36E}" srcOrd="0" destOrd="0" presId="urn:microsoft.com/office/officeart/2005/8/layout/list1"/>
    <dgm:cxn modelId="{D688E09F-5048-4D57-8087-277F9D0A4F88}" srcId="{8F0868FF-EB32-41EE-B7CD-8772DCAE23EE}" destId="{3A32BA44-B140-4E8C-8BC8-7103FDA360B8}" srcOrd="1" destOrd="0" parTransId="{0B7EAD76-E173-4946-ADCF-20F1F51876E9}" sibTransId="{4158B5D6-6FB0-4B1F-984A-830C1298B824}"/>
    <dgm:cxn modelId="{7EAD06B8-A52F-4934-AC12-62FC3DE8F764}" type="presOf" srcId="{0C07577E-22BE-41E1-9D9B-3B1FE096F805}" destId="{FD9F59C1-3BEA-4EB9-9D4B-85FFEC5D5269}" srcOrd="0" destOrd="0" presId="urn:microsoft.com/office/officeart/2005/8/layout/list1"/>
    <dgm:cxn modelId="{B09CFDCC-5DC9-41DB-859E-4720C3B35C3E}" type="presOf" srcId="{A334F42D-7606-4A45-A8CF-C6AA7688679B}" destId="{777932BD-0E78-4792-8502-D997C38DF844}" srcOrd="0" destOrd="0" presId="urn:microsoft.com/office/officeart/2005/8/layout/list1"/>
    <dgm:cxn modelId="{9CF492AA-71B3-4C6B-92CD-9951692D7EEC}" srcId="{A90311DD-88D4-4871-9CB3-2854CDA2CE5A}" destId="{0C07577E-22BE-41E1-9D9B-3B1FE096F805}" srcOrd="0" destOrd="0" parTransId="{AE283909-ABB7-4641-919D-1BA97AE6BC33}" sibTransId="{9FEA46AC-8BF9-46ED-9BF5-904EE79721B0}"/>
    <dgm:cxn modelId="{6A8CB6CA-D15D-42CE-8A83-4F36C0028D75}" type="presOf" srcId="{46A1A7D3-44E8-4E8D-A59E-3FDB6F9BBB22}" destId="{A21956A5-FB47-483A-86D4-F432A98C3E60}" srcOrd="0" destOrd="0" presId="urn:microsoft.com/office/officeart/2005/8/layout/list1"/>
    <dgm:cxn modelId="{2CF00F26-C69D-4590-8337-8585F580C41E}" srcId="{8F0868FF-EB32-41EE-B7CD-8772DCAE23EE}" destId="{A334F42D-7606-4A45-A8CF-C6AA7688679B}" srcOrd="0" destOrd="0" parTransId="{39E733DB-2652-4343-B561-891D02405C05}" sibTransId="{EF9E03FD-467D-40BE-8A4F-3CD3EE2B85DE}"/>
    <dgm:cxn modelId="{C21D8875-21AD-42BC-8733-822C430FE00E}" srcId="{A334F42D-7606-4A45-A8CF-C6AA7688679B}" destId="{07386522-76C4-4190-B967-8412EE026E2E}" srcOrd="0" destOrd="0" parTransId="{E8346970-8C3C-491D-9778-046FAB3E4516}" sibTransId="{CA1E3E2C-3BA2-4557-822F-864A42E12E8D}"/>
    <dgm:cxn modelId="{5AD08585-FAEA-4FE7-8CE0-AD805D54D259}" type="presOf" srcId="{A90311DD-88D4-4871-9CB3-2854CDA2CE5A}" destId="{D596753E-DB5E-4EC4-89C7-7ACFEC409139}" srcOrd="0" destOrd="0" presId="urn:microsoft.com/office/officeart/2005/8/layout/list1"/>
    <dgm:cxn modelId="{2DEC6119-13E0-4EA0-A8E6-698FA3C6753D}" srcId="{C77623CE-383B-4BA7-83AD-398A718AEA12}" destId="{46A1A7D3-44E8-4E8D-A59E-3FDB6F9BBB22}" srcOrd="0" destOrd="0" parTransId="{50430FCC-846E-44CE-B5A9-4AA0AB578D44}" sibTransId="{5E67A332-0F0C-4DF6-A73D-1212C92564BC}"/>
    <dgm:cxn modelId="{FCEEF56D-B012-4410-8B14-A1F19117F2B8}" type="presOf" srcId="{8F0868FF-EB32-41EE-B7CD-8772DCAE23EE}" destId="{D61241EF-AD1E-44C6-9378-12DFA4DA91E0}" srcOrd="0" destOrd="0" presId="urn:microsoft.com/office/officeart/2005/8/layout/list1"/>
    <dgm:cxn modelId="{4B107359-5635-4BC8-B726-EF61FD1D1A14}" type="presOf" srcId="{C77623CE-383B-4BA7-83AD-398A718AEA12}" destId="{755474F8-B496-46C5-BAF6-A1A8C17C041E}" srcOrd="1" destOrd="0" presId="urn:microsoft.com/office/officeart/2005/8/layout/list1"/>
    <dgm:cxn modelId="{B9D2DAC9-2D4F-4D86-8BC0-568C7860BD7C}" type="presOf" srcId="{DE91F22C-45A8-49B1-A564-DEFFBA3D29E8}" destId="{FD9F59C1-3BEA-4EB9-9D4B-85FFEC5D5269}" srcOrd="0" destOrd="1" presId="urn:microsoft.com/office/officeart/2005/8/layout/list1"/>
    <dgm:cxn modelId="{68E03562-9A3B-49E0-97DA-9B641A2E91D0}" srcId="{8F0868FF-EB32-41EE-B7CD-8772DCAE23EE}" destId="{C77623CE-383B-4BA7-83AD-398A718AEA12}" srcOrd="2" destOrd="0" parTransId="{AFA7640C-AD8A-46EA-8590-A41642C56567}" sibTransId="{E331F5A7-27AB-41C9-8DEC-233596FC38A8}"/>
    <dgm:cxn modelId="{52C8E7FD-E993-4854-8E0B-A19FACD9DAC1}" type="presOf" srcId="{0C60AD39-4FA2-435F-9CCF-3747A9B3F8DD}" destId="{FD9F59C1-3BEA-4EB9-9D4B-85FFEC5D5269}" srcOrd="0" destOrd="2" presId="urn:microsoft.com/office/officeart/2005/8/layout/list1"/>
    <dgm:cxn modelId="{2E9F2B29-8F10-4BB1-B359-72826765714D}" srcId="{3A32BA44-B140-4E8C-8BC8-7103FDA360B8}" destId="{74927003-81C5-4596-AB65-CCAF8CC50243}" srcOrd="0" destOrd="0" parTransId="{7260EC9E-33F6-4129-8C50-2307BFD0CEE0}" sibTransId="{88F0F02C-17B4-4527-9493-3B4CB4B313B3}"/>
    <dgm:cxn modelId="{3ED35776-0EEA-4FD6-955E-4558DF48DC15}" type="presOf" srcId="{74927003-81C5-4596-AB65-CCAF8CC50243}" destId="{8CB54644-ABDA-42BC-BCE9-E972D82F116E}" srcOrd="0" destOrd="0" presId="urn:microsoft.com/office/officeart/2005/8/layout/list1"/>
    <dgm:cxn modelId="{9A4BDB16-8954-407E-95B8-227DEDA27B77}" type="presOf" srcId="{A334F42D-7606-4A45-A8CF-C6AA7688679B}" destId="{EFB3FBE2-7C61-41E9-BA33-DEA6D94F9293}" srcOrd="1" destOrd="0" presId="urn:microsoft.com/office/officeart/2005/8/layout/list1"/>
    <dgm:cxn modelId="{12B756AF-0BB6-4A1F-805A-4B2DE3D111D9}" srcId="{8F0868FF-EB32-41EE-B7CD-8772DCAE23EE}" destId="{A90311DD-88D4-4871-9CB3-2854CDA2CE5A}" srcOrd="3" destOrd="0" parTransId="{EF707B4B-401B-402C-A6AA-FDE02A3B4D34}" sibTransId="{EEC15C77-E861-439D-9DE3-EE4F14584BB2}"/>
    <dgm:cxn modelId="{7434D615-33A6-4383-932F-5ACE1C74F884}" type="presParOf" srcId="{D61241EF-AD1E-44C6-9378-12DFA4DA91E0}" destId="{8FB4A971-8046-4E0C-A08E-6EB74F1B4AAD}" srcOrd="0" destOrd="0" presId="urn:microsoft.com/office/officeart/2005/8/layout/list1"/>
    <dgm:cxn modelId="{03B7C671-1716-4DA7-A26E-2A723BFBAD7C}" type="presParOf" srcId="{8FB4A971-8046-4E0C-A08E-6EB74F1B4AAD}" destId="{777932BD-0E78-4792-8502-D997C38DF844}" srcOrd="0" destOrd="0" presId="urn:microsoft.com/office/officeart/2005/8/layout/list1"/>
    <dgm:cxn modelId="{24560D64-9497-48FD-A5B9-EC3AAAC6C8CB}" type="presParOf" srcId="{8FB4A971-8046-4E0C-A08E-6EB74F1B4AAD}" destId="{EFB3FBE2-7C61-41E9-BA33-DEA6D94F9293}" srcOrd="1" destOrd="0" presId="urn:microsoft.com/office/officeart/2005/8/layout/list1"/>
    <dgm:cxn modelId="{6424C290-1F40-4D0A-8A9F-20FF8A681034}" type="presParOf" srcId="{D61241EF-AD1E-44C6-9378-12DFA4DA91E0}" destId="{7A0E9A47-EF07-458C-A83E-0CFB66FBDAE3}" srcOrd="1" destOrd="0" presId="urn:microsoft.com/office/officeart/2005/8/layout/list1"/>
    <dgm:cxn modelId="{2B4EDCAB-D462-496F-B20B-6AAEA5B90786}" type="presParOf" srcId="{D61241EF-AD1E-44C6-9378-12DFA4DA91E0}" destId="{2D3B6E71-E516-4220-B57F-218B4415E25E}" srcOrd="2" destOrd="0" presId="urn:microsoft.com/office/officeart/2005/8/layout/list1"/>
    <dgm:cxn modelId="{97D1A811-CB2E-43D9-A75A-1844530CA49E}" type="presParOf" srcId="{D61241EF-AD1E-44C6-9378-12DFA4DA91E0}" destId="{FC5580C6-490B-47A1-A325-BEAFA77D66B2}" srcOrd="3" destOrd="0" presId="urn:microsoft.com/office/officeart/2005/8/layout/list1"/>
    <dgm:cxn modelId="{BAD15409-66AC-4A20-A300-AAAD93DD511F}" type="presParOf" srcId="{D61241EF-AD1E-44C6-9378-12DFA4DA91E0}" destId="{F8388824-8F60-44AA-BCB6-30C4AF889013}" srcOrd="4" destOrd="0" presId="urn:microsoft.com/office/officeart/2005/8/layout/list1"/>
    <dgm:cxn modelId="{623A4BC1-0095-4483-AEE8-7BF081CBE662}" type="presParOf" srcId="{F8388824-8F60-44AA-BCB6-30C4AF889013}" destId="{D8EC8F9B-F6A4-4620-9B7E-FD8CF160A36E}" srcOrd="0" destOrd="0" presId="urn:microsoft.com/office/officeart/2005/8/layout/list1"/>
    <dgm:cxn modelId="{12F03C6A-184C-48D7-8006-FF53F111A30D}" type="presParOf" srcId="{F8388824-8F60-44AA-BCB6-30C4AF889013}" destId="{42584784-77F5-4704-992C-EA7200964177}" srcOrd="1" destOrd="0" presId="urn:microsoft.com/office/officeart/2005/8/layout/list1"/>
    <dgm:cxn modelId="{4C560185-1599-413B-87E0-C55652B66AD7}" type="presParOf" srcId="{D61241EF-AD1E-44C6-9378-12DFA4DA91E0}" destId="{8CF4614A-2238-4AF2-9A51-00A7A9844F9F}" srcOrd="5" destOrd="0" presId="urn:microsoft.com/office/officeart/2005/8/layout/list1"/>
    <dgm:cxn modelId="{C6131FDA-9C46-489F-9121-BB78DF206A21}" type="presParOf" srcId="{D61241EF-AD1E-44C6-9378-12DFA4DA91E0}" destId="{8CB54644-ABDA-42BC-BCE9-E972D82F116E}" srcOrd="6" destOrd="0" presId="urn:microsoft.com/office/officeart/2005/8/layout/list1"/>
    <dgm:cxn modelId="{41172574-07F1-42C6-8BEC-61A905F4F879}" type="presParOf" srcId="{D61241EF-AD1E-44C6-9378-12DFA4DA91E0}" destId="{FF6A7DE3-3899-4B8C-9988-F3146DA3F739}" srcOrd="7" destOrd="0" presId="urn:microsoft.com/office/officeart/2005/8/layout/list1"/>
    <dgm:cxn modelId="{3DB6D9D6-6BA1-489C-BC6C-EED902F13C54}" type="presParOf" srcId="{D61241EF-AD1E-44C6-9378-12DFA4DA91E0}" destId="{6E8E97CE-3F0C-4A51-B9C5-A381B962CB08}" srcOrd="8" destOrd="0" presId="urn:microsoft.com/office/officeart/2005/8/layout/list1"/>
    <dgm:cxn modelId="{6323C669-8FCA-41C1-BE7B-5DE56A5EA641}" type="presParOf" srcId="{6E8E97CE-3F0C-4A51-B9C5-A381B962CB08}" destId="{CF18CACC-FFA8-477A-BA6E-0D2331887B45}" srcOrd="0" destOrd="0" presId="urn:microsoft.com/office/officeart/2005/8/layout/list1"/>
    <dgm:cxn modelId="{7A191C3D-3B41-4558-9202-C33A425F9FC8}" type="presParOf" srcId="{6E8E97CE-3F0C-4A51-B9C5-A381B962CB08}" destId="{755474F8-B496-46C5-BAF6-A1A8C17C041E}" srcOrd="1" destOrd="0" presId="urn:microsoft.com/office/officeart/2005/8/layout/list1"/>
    <dgm:cxn modelId="{B0A67D7C-0EBD-4D75-A345-8BF24B2F95A4}" type="presParOf" srcId="{D61241EF-AD1E-44C6-9378-12DFA4DA91E0}" destId="{8200CBD1-32AD-4A08-A079-CCA32F2DA643}" srcOrd="9" destOrd="0" presId="urn:microsoft.com/office/officeart/2005/8/layout/list1"/>
    <dgm:cxn modelId="{FEB00820-AA77-46D6-B792-7EB4F2BC19FB}" type="presParOf" srcId="{D61241EF-AD1E-44C6-9378-12DFA4DA91E0}" destId="{A21956A5-FB47-483A-86D4-F432A98C3E60}" srcOrd="10" destOrd="0" presId="urn:microsoft.com/office/officeart/2005/8/layout/list1"/>
    <dgm:cxn modelId="{B50EBE90-1B70-4880-AB30-4D4CC442F28C}" type="presParOf" srcId="{D61241EF-AD1E-44C6-9378-12DFA4DA91E0}" destId="{2F31886F-D6BB-45D1-9686-33F6DC36101D}" srcOrd="11" destOrd="0" presId="urn:microsoft.com/office/officeart/2005/8/layout/list1"/>
    <dgm:cxn modelId="{935F9244-309B-4371-82FB-D9974A61C623}" type="presParOf" srcId="{D61241EF-AD1E-44C6-9378-12DFA4DA91E0}" destId="{BABF96F6-F453-4765-989F-0F7492D5224C}" srcOrd="12" destOrd="0" presId="urn:microsoft.com/office/officeart/2005/8/layout/list1"/>
    <dgm:cxn modelId="{EF98AABB-46A5-447F-B83F-50E2C2DA5B12}" type="presParOf" srcId="{BABF96F6-F453-4765-989F-0F7492D5224C}" destId="{D596753E-DB5E-4EC4-89C7-7ACFEC409139}" srcOrd="0" destOrd="0" presId="urn:microsoft.com/office/officeart/2005/8/layout/list1"/>
    <dgm:cxn modelId="{F95F5D4E-F6BF-4552-A22B-80497BAA5537}" type="presParOf" srcId="{BABF96F6-F453-4765-989F-0F7492D5224C}" destId="{5ACB7FB9-037E-4DDC-BD16-8E3ED06D1935}" srcOrd="1" destOrd="0" presId="urn:microsoft.com/office/officeart/2005/8/layout/list1"/>
    <dgm:cxn modelId="{D55C6EB2-1F13-4510-BA28-CBB38275C16F}" type="presParOf" srcId="{D61241EF-AD1E-44C6-9378-12DFA4DA91E0}" destId="{0B86705A-1CD8-47ED-A901-FA7B2083078D}" srcOrd="13" destOrd="0" presId="urn:microsoft.com/office/officeart/2005/8/layout/list1"/>
    <dgm:cxn modelId="{5B4E2676-17F8-4D25-97E5-9613CF4DC843}" type="presParOf" srcId="{D61241EF-AD1E-44C6-9378-12DFA4DA91E0}" destId="{FD9F59C1-3BEA-4EB9-9D4B-85FFEC5D526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711667-9AE6-4850-9AC0-14144ECDE516}" type="doc">
      <dgm:prSet loTypeId="urn:microsoft.com/office/officeart/2005/8/layout/h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DBB6E6D-A65D-48B6-B827-5DE3072C931E}">
      <dgm:prSet phldrT="[Text]"/>
      <dgm:spPr/>
      <dgm:t>
        <a:bodyPr/>
        <a:lstStyle/>
        <a:p>
          <a:r>
            <a:rPr lang="en-US" b="1" dirty="0" smtClean="0"/>
            <a:t>Channel Model Analysis</a:t>
          </a:r>
          <a:endParaRPr lang="en-US" b="1" dirty="0"/>
        </a:p>
      </dgm:t>
    </dgm:pt>
    <dgm:pt modelId="{D51DBF0E-599B-4FBF-B08C-8234D080EECD}" type="parTrans" cxnId="{E7A63D5E-26C3-4B4F-BB28-C8E111812824}">
      <dgm:prSet/>
      <dgm:spPr/>
      <dgm:t>
        <a:bodyPr/>
        <a:lstStyle/>
        <a:p>
          <a:endParaRPr lang="en-US"/>
        </a:p>
      </dgm:t>
    </dgm:pt>
    <dgm:pt modelId="{654DD710-687B-4954-AD64-31EECB02C416}" type="sibTrans" cxnId="{E7A63D5E-26C3-4B4F-BB28-C8E111812824}">
      <dgm:prSet/>
      <dgm:spPr/>
      <dgm:t>
        <a:bodyPr/>
        <a:lstStyle/>
        <a:p>
          <a:endParaRPr lang="en-US"/>
        </a:p>
      </dgm:t>
    </dgm:pt>
    <dgm:pt modelId="{FE35F1FF-5689-47A2-A582-197B46F12108}">
      <dgm:prSet phldrT="[Text]"/>
      <dgm:spPr/>
      <dgm:t>
        <a:bodyPr/>
        <a:lstStyle/>
        <a:p>
          <a:r>
            <a:rPr lang="en-US" b="1" dirty="0" smtClean="0"/>
            <a:t>Channel Variability</a:t>
          </a:r>
          <a:endParaRPr lang="en-US" b="1" dirty="0"/>
        </a:p>
      </dgm:t>
    </dgm:pt>
    <dgm:pt modelId="{26C59801-4A59-43FF-B74F-4E466CF75610}" type="parTrans" cxnId="{815B7541-CAFE-4A3D-AF12-A634BBB9473F}">
      <dgm:prSet/>
      <dgm:spPr/>
      <dgm:t>
        <a:bodyPr/>
        <a:lstStyle/>
        <a:p>
          <a:endParaRPr lang="en-US"/>
        </a:p>
      </dgm:t>
    </dgm:pt>
    <dgm:pt modelId="{0F41EF17-7DC8-4299-B96F-64AA0EDA2BF9}" type="sibTrans" cxnId="{815B7541-CAFE-4A3D-AF12-A634BBB9473F}">
      <dgm:prSet/>
      <dgm:spPr/>
      <dgm:t>
        <a:bodyPr/>
        <a:lstStyle/>
        <a:p>
          <a:endParaRPr lang="en-US"/>
        </a:p>
      </dgm:t>
    </dgm:pt>
    <dgm:pt modelId="{27AD2E63-2901-49F6-A42B-5F32D4C06BA6}">
      <dgm:prSet phldrT="[Text]" custT="1"/>
      <dgm:spPr/>
      <dgm:t>
        <a:bodyPr/>
        <a:lstStyle/>
        <a:p>
          <a:r>
            <a:rPr lang="en-US" sz="2000" smtClean="0"/>
            <a:t>Indoor 5.8 GHz</a:t>
          </a:r>
          <a:endParaRPr lang="en-US" sz="2000" dirty="0"/>
        </a:p>
      </dgm:t>
    </dgm:pt>
    <dgm:pt modelId="{EA1B3EF4-00F1-4351-B575-B52BBE0DF114}" type="parTrans" cxnId="{EA0C2FA1-DF9C-46E8-A0CE-D4563FFAAF7D}">
      <dgm:prSet/>
      <dgm:spPr/>
      <dgm:t>
        <a:bodyPr/>
        <a:lstStyle/>
        <a:p>
          <a:endParaRPr lang="en-US"/>
        </a:p>
      </dgm:t>
    </dgm:pt>
    <dgm:pt modelId="{328A1922-F262-41D1-B817-330DDAC30CF2}" type="sibTrans" cxnId="{EA0C2FA1-DF9C-46E8-A0CE-D4563FFAAF7D}">
      <dgm:prSet/>
      <dgm:spPr/>
      <dgm:t>
        <a:bodyPr/>
        <a:lstStyle/>
        <a:p>
          <a:endParaRPr lang="en-US"/>
        </a:p>
      </dgm:t>
    </dgm:pt>
    <dgm:pt modelId="{65F254B2-9537-43B4-B4E3-22B0D4E679DA}">
      <dgm:prSet phldrT="[Text]" custT="1"/>
      <dgm:spPr/>
      <dgm:t>
        <a:bodyPr/>
        <a:lstStyle/>
        <a:p>
          <a:r>
            <a:rPr lang="en-US" sz="2000" smtClean="0"/>
            <a:t>Outdoor 300 MHz</a:t>
          </a:r>
          <a:endParaRPr lang="en-US" sz="2000" dirty="0"/>
        </a:p>
      </dgm:t>
    </dgm:pt>
    <dgm:pt modelId="{0967145F-04D7-40D7-84A9-E063C9F0FAA6}" type="parTrans" cxnId="{823C939D-4661-4E85-AC57-3874FDC88BA9}">
      <dgm:prSet/>
      <dgm:spPr/>
      <dgm:t>
        <a:bodyPr/>
        <a:lstStyle/>
        <a:p>
          <a:endParaRPr lang="en-US"/>
        </a:p>
      </dgm:t>
    </dgm:pt>
    <dgm:pt modelId="{F3BB58E0-E281-48C1-9135-BE28C9FD5C17}" type="sibTrans" cxnId="{823C939D-4661-4E85-AC57-3874FDC88BA9}">
      <dgm:prSet/>
      <dgm:spPr/>
      <dgm:t>
        <a:bodyPr/>
        <a:lstStyle/>
        <a:p>
          <a:endParaRPr lang="en-US"/>
        </a:p>
      </dgm:t>
    </dgm:pt>
    <dgm:pt modelId="{2FFB52C8-160C-4ED6-9F2D-DE7ED63DF12E}">
      <dgm:prSet phldrT="[Text]"/>
      <dgm:spPr/>
      <dgm:t>
        <a:bodyPr/>
        <a:lstStyle/>
        <a:p>
          <a:r>
            <a:rPr lang="en-US" b="1" dirty="0" smtClean="0"/>
            <a:t>Receiver </a:t>
          </a:r>
          <a:r>
            <a:rPr lang="en-US" b="1" dirty="0" err="1" smtClean="0"/>
            <a:t>Separability</a:t>
          </a:r>
          <a:endParaRPr lang="en-US" b="1" dirty="0"/>
        </a:p>
      </dgm:t>
    </dgm:pt>
    <dgm:pt modelId="{5AE21ADB-613F-4BB3-9873-B0FE1C21BA28}" type="parTrans" cxnId="{BA4BD245-26EB-4BA3-990C-BFDD11FB2929}">
      <dgm:prSet/>
      <dgm:spPr/>
      <dgm:t>
        <a:bodyPr/>
        <a:lstStyle/>
        <a:p>
          <a:endParaRPr lang="en-US"/>
        </a:p>
      </dgm:t>
    </dgm:pt>
    <dgm:pt modelId="{8746AF5E-40DB-4E27-BA2C-66E53DC70E4F}" type="sibTrans" cxnId="{BA4BD245-26EB-4BA3-990C-BFDD11FB2929}">
      <dgm:prSet/>
      <dgm:spPr/>
      <dgm:t>
        <a:bodyPr/>
        <a:lstStyle/>
        <a:p>
          <a:endParaRPr lang="en-US"/>
        </a:p>
      </dgm:t>
    </dgm:pt>
    <dgm:pt modelId="{8140102A-B882-4A70-B059-801456B7635D}">
      <dgm:prSet phldrT="[Text]" custT="1"/>
      <dgm:spPr/>
      <dgm:t>
        <a:bodyPr/>
        <a:lstStyle/>
        <a:p>
          <a:r>
            <a:rPr lang="en-US" sz="2000" dirty="0" smtClean="0"/>
            <a:t>Indoor UHF vs 2.4/5.8 GHz</a:t>
          </a:r>
          <a:endParaRPr lang="en-US" sz="2000" dirty="0"/>
        </a:p>
      </dgm:t>
    </dgm:pt>
    <dgm:pt modelId="{6313AD2C-BEEF-46A2-B548-94654A2A8BAE}" type="parTrans" cxnId="{9BC16224-376C-4DF3-B0B2-4AD166CE5674}">
      <dgm:prSet/>
      <dgm:spPr/>
      <dgm:t>
        <a:bodyPr/>
        <a:lstStyle/>
        <a:p>
          <a:endParaRPr lang="en-US"/>
        </a:p>
      </dgm:t>
    </dgm:pt>
    <dgm:pt modelId="{C475B7C2-438F-4BCA-BAF4-A92ED9564FE1}" type="sibTrans" cxnId="{9BC16224-376C-4DF3-B0B2-4AD166CE5674}">
      <dgm:prSet/>
      <dgm:spPr/>
      <dgm:t>
        <a:bodyPr/>
        <a:lstStyle/>
        <a:p>
          <a:endParaRPr lang="en-US"/>
        </a:p>
      </dgm:t>
    </dgm:pt>
    <dgm:pt modelId="{0CAC19CF-12CB-4957-BE7B-D7F279BEE2BF}">
      <dgm:prSet phldrT="[Text]" custT="1"/>
      <dgm:spPr/>
      <dgm:t>
        <a:bodyPr/>
        <a:lstStyle/>
        <a:p>
          <a:r>
            <a:rPr lang="en-US" sz="2000" dirty="0" smtClean="0"/>
            <a:t>Outdoor UHF vs 2.4/5.8 GHz</a:t>
          </a:r>
          <a:endParaRPr lang="en-US" sz="2000" dirty="0"/>
        </a:p>
      </dgm:t>
    </dgm:pt>
    <dgm:pt modelId="{9679B4D0-E050-4B74-9D6C-8A2F8C5BB8C7}" type="parTrans" cxnId="{4E0D186E-EFBE-48BC-A360-EC10745CF989}">
      <dgm:prSet/>
      <dgm:spPr/>
      <dgm:t>
        <a:bodyPr/>
        <a:lstStyle/>
        <a:p>
          <a:endParaRPr lang="en-US"/>
        </a:p>
      </dgm:t>
    </dgm:pt>
    <dgm:pt modelId="{E755F008-FE47-4126-A24F-A1B1A935C89E}" type="sibTrans" cxnId="{4E0D186E-EFBE-48BC-A360-EC10745CF989}">
      <dgm:prSet/>
      <dgm:spPr/>
      <dgm:t>
        <a:bodyPr/>
        <a:lstStyle/>
        <a:p>
          <a:endParaRPr lang="en-US"/>
        </a:p>
      </dgm:t>
    </dgm:pt>
    <dgm:pt modelId="{44F7A72D-D425-4DBC-A7B4-B47178FF5E72}">
      <dgm:prSet phldrT="[Text]" custT="1"/>
      <dgm:spPr/>
      <dgm:t>
        <a:bodyPr/>
        <a:lstStyle/>
        <a:p>
          <a:r>
            <a:rPr lang="en-US" sz="2000" dirty="0" smtClean="0"/>
            <a:t>Indoor UHF vs 2.4/5.8 GHz</a:t>
          </a:r>
          <a:endParaRPr lang="en-US" sz="2000" dirty="0"/>
        </a:p>
      </dgm:t>
    </dgm:pt>
    <dgm:pt modelId="{D5DA070F-4B62-42D4-90FA-6E480648C9A2}" type="parTrans" cxnId="{6B2C0A2F-08A7-4D71-97B7-0195599F7322}">
      <dgm:prSet/>
      <dgm:spPr/>
      <dgm:t>
        <a:bodyPr/>
        <a:lstStyle/>
        <a:p>
          <a:endParaRPr lang="en-US"/>
        </a:p>
      </dgm:t>
    </dgm:pt>
    <dgm:pt modelId="{8EB90AF2-2DDE-41B7-AFFE-723AE4A0C6AD}" type="sibTrans" cxnId="{6B2C0A2F-08A7-4D71-97B7-0195599F7322}">
      <dgm:prSet/>
      <dgm:spPr/>
      <dgm:t>
        <a:bodyPr/>
        <a:lstStyle/>
        <a:p>
          <a:endParaRPr lang="en-US"/>
        </a:p>
      </dgm:t>
    </dgm:pt>
    <dgm:pt modelId="{6D7D700A-FC51-4828-89A5-4B913D4723C7}">
      <dgm:prSet phldrT="[Text]" custT="1"/>
      <dgm:spPr/>
      <dgm:t>
        <a:bodyPr/>
        <a:lstStyle/>
        <a:p>
          <a:r>
            <a:rPr lang="en-US" sz="2000" dirty="0" smtClean="0"/>
            <a:t>Outdoor UHF vs 2.4/5.8 GHz</a:t>
          </a:r>
          <a:endParaRPr lang="en-US" sz="2000" dirty="0"/>
        </a:p>
      </dgm:t>
    </dgm:pt>
    <dgm:pt modelId="{A457AD3D-DD20-4462-B4C7-D7401B725540}" type="parTrans" cxnId="{AA3DB82C-84E4-4A9C-8546-4333C4016A20}">
      <dgm:prSet/>
      <dgm:spPr/>
      <dgm:t>
        <a:bodyPr/>
        <a:lstStyle/>
        <a:p>
          <a:endParaRPr lang="en-US"/>
        </a:p>
      </dgm:t>
    </dgm:pt>
    <dgm:pt modelId="{99228337-DB01-4CB0-9A44-496E4078CB3F}" type="sibTrans" cxnId="{AA3DB82C-84E4-4A9C-8546-4333C4016A20}">
      <dgm:prSet/>
      <dgm:spPr/>
      <dgm:t>
        <a:bodyPr/>
        <a:lstStyle/>
        <a:p>
          <a:endParaRPr lang="en-US"/>
        </a:p>
      </dgm:t>
    </dgm:pt>
    <dgm:pt modelId="{D6089998-0269-40FF-9AC1-DE52D101ABC9}" type="pres">
      <dgm:prSet presAssocID="{06711667-9AE6-4850-9AC0-14144ECDE5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F5A8EE-6763-448C-BD19-D8A9CBF3692E}" type="pres">
      <dgm:prSet presAssocID="{BDBB6E6D-A65D-48B6-B827-5DE3072C931E}" presName="composite" presStyleCnt="0"/>
      <dgm:spPr/>
    </dgm:pt>
    <dgm:pt modelId="{2E230789-F2D6-4FFC-A087-008A209B6A0C}" type="pres">
      <dgm:prSet presAssocID="{BDBB6E6D-A65D-48B6-B827-5DE3072C931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5EC1E-3B32-4B15-8996-F2C7A98CFBDD}" type="pres">
      <dgm:prSet presAssocID="{BDBB6E6D-A65D-48B6-B827-5DE3072C931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170BC6-F1CB-425C-93E5-CE894211540D}" type="pres">
      <dgm:prSet presAssocID="{654DD710-687B-4954-AD64-31EECB02C416}" presName="space" presStyleCnt="0"/>
      <dgm:spPr/>
    </dgm:pt>
    <dgm:pt modelId="{FAED54C9-7AA7-4D62-9963-A0170ED41DD4}" type="pres">
      <dgm:prSet presAssocID="{FE35F1FF-5689-47A2-A582-197B46F12108}" presName="composite" presStyleCnt="0"/>
      <dgm:spPr/>
    </dgm:pt>
    <dgm:pt modelId="{CD57A486-A377-4B12-98BA-C2D24016C83A}" type="pres">
      <dgm:prSet presAssocID="{FE35F1FF-5689-47A2-A582-197B46F1210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477267-2C7B-4B9B-A24F-2134442554EE}" type="pres">
      <dgm:prSet presAssocID="{FE35F1FF-5689-47A2-A582-197B46F1210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DB03A-F0B3-4162-BAAD-224BC87A07A8}" type="pres">
      <dgm:prSet presAssocID="{0F41EF17-7DC8-4299-B96F-64AA0EDA2BF9}" presName="space" presStyleCnt="0"/>
      <dgm:spPr/>
    </dgm:pt>
    <dgm:pt modelId="{BBBB109C-C86D-4F82-BE2D-7306A9C0FC5F}" type="pres">
      <dgm:prSet presAssocID="{2FFB52C8-160C-4ED6-9F2D-DE7ED63DF12E}" presName="composite" presStyleCnt="0"/>
      <dgm:spPr/>
    </dgm:pt>
    <dgm:pt modelId="{2F4F1B76-A7B6-45C3-A630-F62F2D54B09D}" type="pres">
      <dgm:prSet presAssocID="{2FFB52C8-160C-4ED6-9F2D-DE7ED63DF12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42D61-B92C-4B19-AF68-8DCB30435A31}" type="pres">
      <dgm:prSet presAssocID="{2FFB52C8-160C-4ED6-9F2D-DE7ED63DF12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00480D-F457-4559-88B0-B740A83600F7}" type="presOf" srcId="{65F254B2-9537-43B4-B4E3-22B0D4E679DA}" destId="{24D5EC1E-3B32-4B15-8996-F2C7A98CFBDD}" srcOrd="0" destOrd="1" presId="urn:microsoft.com/office/officeart/2005/8/layout/hList1"/>
    <dgm:cxn modelId="{EA0C2FA1-DF9C-46E8-A0CE-D4563FFAAF7D}" srcId="{BDBB6E6D-A65D-48B6-B827-5DE3072C931E}" destId="{27AD2E63-2901-49F6-A42B-5F32D4C06BA6}" srcOrd="0" destOrd="0" parTransId="{EA1B3EF4-00F1-4351-B575-B52BBE0DF114}" sibTransId="{328A1922-F262-41D1-B817-330DDAC30CF2}"/>
    <dgm:cxn modelId="{05E4D4F6-4BF7-4367-9C5A-EF5EAA7431CE}" type="presOf" srcId="{06711667-9AE6-4850-9AC0-14144ECDE516}" destId="{D6089998-0269-40FF-9AC1-DE52D101ABC9}" srcOrd="0" destOrd="0" presId="urn:microsoft.com/office/officeart/2005/8/layout/hList1"/>
    <dgm:cxn modelId="{4E0D186E-EFBE-48BC-A360-EC10745CF989}" srcId="{FE35F1FF-5689-47A2-A582-197B46F12108}" destId="{0CAC19CF-12CB-4957-BE7B-D7F279BEE2BF}" srcOrd="1" destOrd="0" parTransId="{9679B4D0-E050-4B74-9D6C-8A2F8C5BB8C7}" sibTransId="{E755F008-FE47-4126-A24F-A1B1A935C89E}"/>
    <dgm:cxn modelId="{1A43FCED-3FCD-47D8-8AB6-034B70D4A74B}" type="presOf" srcId="{6D7D700A-FC51-4828-89A5-4B913D4723C7}" destId="{AE242D61-B92C-4B19-AF68-8DCB30435A31}" srcOrd="0" destOrd="1" presId="urn:microsoft.com/office/officeart/2005/8/layout/hList1"/>
    <dgm:cxn modelId="{BA4BD245-26EB-4BA3-990C-BFDD11FB2929}" srcId="{06711667-9AE6-4850-9AC0-14144ECDE516}" destId="{2FFB52C8-160C-4ED6-9F2D-DE7ED63DF12E}" srcOrd="2" destOrd="0" parTransId="{5AE21ADB-613F-4BB3-9873-B0FE1C21BA28}" sibTransId="{8746AF5E-40DB-4E27-BA2C-66E53DC70E4F}"/>
    <dgm:cxn modelId="{823C939D-4661-4E85-AC57-3874FDC88BA9}" srcId="{BDBB6E6D-A65D-48B6-B827-5DE3072C931E}" destId="{65F254B2-9537-43B4-B4E3-22B0D4E679DA}" srcOrd="1" destOrd="0" parTransId="{0967145F-04D7-40D7-84A9-E063C9F0FAA6}" sibTransId="{F3BB58E0-E281-48C1-9135-BE28C9FD5C17}"/>
    <dgm:cxn modelId="{5E7D0FFF-C577-4A87-8557-2550775EEF64}" type="presOf" srcId="{BDBB6E6D-A65D-48B6-B827-5DE3072C931E}" destId="{2E230789-F2D6-4FFC-A087-008A209B6A0C}" srcOrd="0" destOrd="0" presId="urn:microsoft.com/office/officeart/2005/8/layout/hList1"/>
    <dgm:cxn modelId="{9BC16224-376C-4DF3-B0B2-4AD166CE5674}" srcId="{FE35F1FF-5689-47A2-A582-197B46F12108}" destId="{8140102A-B882-4A70-B059-801456B7635D}" srcOrd="0" destOrd="0" parTransId="{6313AD2C-BEEF-46A2-B548-94654A2A8BAE}" sibTransId="{C475B7C2-438F-4BCA-BAF4-A92ED9564FE1}"/>
    <dgm:cxn modelId="{37CB0A09-6DF6-4532-B697-953E748DB260}" type="presOf" srcId="{2FFB52C8-160C-4ED6-9F2D-DE7ED63DF12E}" destId="{2F4F1B76-A7B6-45C3-A630-F62F2D54B09D}" srcOrd="0" destOrd="0" presId="urn:microsoft.com/office/officeart/2005/8/layout/hList1"/>
    <dgm:cxn modelId="{6491A183-D328-497E-B247-5C07FB6153CD}" type="presOf" srcId="{8140102A-B882-4A70-B059-801456B7635D}" destId="{46477267-2C7B-4B9B-A24F-2134442554EE}" srcOrd="0" destOrd="0" presId="urn:microsoft.com/office/officeart/2005/8/layout/hList1"/>
    <dgm:cxn modelId="{AA3DB82C-84E4-4A9C-8546-4333C4016A20}" srcId="{2FFB52C8-160C-4ED6-9F2D-DE7ED63DF12E}" destId="{6D7D700A-FC51-4828-89A5-4B913D4723C7}" srcOrd="1" destOrd="0" parTransId="{A457AD3D-DD20-4462-B4C7-D7401B725540}" sibTransId="{99228337-DB01-4CB0-9A44-496E4078CB3F}"/>
    <dgm:cxn modelId="{815B7541-CAFE-4A3D-AF12-A634BBB9473F}" srcId="{06711667-9AE6-4850-9AC0-14144ECDE516}" destId="{FE35F1FF-5689-47A2-A582-197B46F12108}" srcOrd="1" destOrd="0" parTransId="{26C59801-4A59-43FF-B74F-4E466CF75610}" sibTransId="{0F41EF17-7DC8-4299-B96F-64AA0EDA2BF9}"/>
    <dgm:cxn modelId="{C0B32335-C141-4F68-8CCF-8C8ADD563DEB}" type="presOf" srcId="{FE35F1FF-5689-47A2-A582-197B46F12108}" destId="{CD57A486-A377-4B12-98BA-C2D24016C83A}" srcOrd="0" destOrd="0" presId="urn:microsoft.com/office/officeart/2005/8/layout/hList1"/>
    <dgm:cxn modelId="{EE9ACF06-77F9-41A3-ABAC-6B41BCB8E3B7}" type="presOf" srcId="{0CAC19CF-12CB-4957-BE7B-D7F279BEE2BF}" destId="{46477267-2C7B-4B9B-A24F-2134442554EE}" srcOrd="0" destOrd="1" presId="urn:microsoft.com/office/officeart/2005/8/layout/hList1"/>
    <dgm:cxn modelId="{3F8D8FAB-3124-401D-B686-E6AEAAB38137}" type="presOf" srcId="{44F7A72D-D425-4DBC-A7B4-B47178FF5E72}" destId="{AE242D61-B92C-4B19-AF68-8DCB30435A31}" srcOrd="0" destOrd="0" presId="urn:microsoft.com/office/officeart/2005/8/layout/hList1"/>
    <dgm:cxn modelId="{E7A63D5E-26C3-4B4F-BB28-C8E111812824}" srcId="{06711667-9AE6-4850-9AC0-14144ECDE516}" destId="{BDBB6E6D-A65D-48B6-B827-5DE3072C931E}" srcOrd="0" destOrd="0" parTransId="{D51DBF0E-599B-4FBF-B08C-8234D080EECD}" sibTransId="{654DD710-687B-4954-AD64-31EECB02C416}"/>
    <dgm:cxn modelId="{6B2C0A2F-08A7-4D71-97B7-0195599F7322}" srcId="{2FFB52C8-160C-4ED6-9F2D-DE7ED63DF12E}" destId="{44F7A72D-D425-4DBC-A7B4-B47178FF5E72}" srcOrd="0" destOrd="0" parTransId="{D5DA070F-4B62-42D4-90FA-6E480648C9A2}" sibTransId="{8EB90AF2-2DDE-41B7-AFFE-723AE4A0C6AD}"/>
    <dgm:cxn modelId="{B0FCF3BF-38EA-4B8E-BBAE-BBA420C6C493}" type="presOf" srcId="{27AD2E63-2901-49F6-A42B-5F32D4C06BA6}" destId="{24D5EC1E-3B32-4B15-8996-F2C7A98CFBDD}" srcOrd="0" destOrd="0" presId="urn:microsoft.com/office/officeart/2005/8/layout/hList1"/>
    <dgm:cxn modelId="{C771F04F-A426-4698-925F-6ADE3DDA5EB2}" type="presParOf" srcId="{D6089998-0269-40FF-9AC1-DE52D101ABC9}" destId="{09F5A8EE-6763-448C-BD19-D8A9CBF3692E}" srcOrd="0" destOrd="0" presId="urn:microsoft.com/office/officeart/2005/8/layout/hList1"/>
    <dgm:cxn modelId="{D15C10F9-DA87-46C1-A7DA-8FDA827699AA}" type="presParOf" srcId="{09F5A8EE-6763-448C-BD19-D8A9CBF3692E}" destId="{2E230789-F2D6-4FFC-A087-008A209B6A0C}" srcOrd="0" destOrd="0" presId="urn:microsoft.com/office/officeart/2005/8/layout/hList1"/>
    <dgm:cxn modelId="{8F81A80E-F7D4-44B4-ACCC-AE7704AFBBAA}" type="presParOf" srcId="{09F5A8EE-6763-448C-BD19-D8A9CBF3692E}" destId="{24D5EC1E-3B32-4B15-8996-F2C7A98CFBDD}" srcOrd="1" destOrd="0" presId="urn:microsoft.com/office/officeart/2005/8/layout/hList1"/>
    <dgm:cxn modelId="{0C82AFCC-B765-4BD5-A954-8082C2E83CF9}" type="presParOf" srcId="{D6089998-0269-40FF-9AC1-DE52D101ABC9}" destId="{47170BC6-F1CB-425C-93E5-CE894211540D}" srcOrd="1" destOrd="0" presId="urn:microsoft.com/office/officeart/2005/8/layout/hList1"/>
    <dgm:cxn modelId="{7D64C00E-5243-4454-9C35-2F4A94D4F502}" type="presParOf" srcId="{D6089998-0269-40FF-9AC1-DE52D101ABC9}" destId="{FAED54C9-7AA7-4D62-9963-A0170ED41DD4}" srcOrd="2" destOrd="0" presId="urn:microsoft.com/office/officeart/2005/8/layout/hList1"/>
    <dgm:cxn modelId="{E7F1CCDF-1722-41A2-9845-57D90F0153F4}" type="presParOf" srcId="{FAED54C9-7AA7-4D62-9963-A0170ED41DD4}" destId="{CD57A486-A377-4B12-98BA-C2D24016C83A}" srcOrd="0" destOrd="0" presId="urn:microsoft.com/office/officeart/2005/8/layout/hList1"/>
    <dgm:cxn modelId="{2C8CD568-1128-4854-827B-5383358958F7}" type="presParOf" srcId="{FAED54C9-7AA7-4D62-9963-A0170ED41DD4}" destId="{46477267-2C7B-4B9B-A24F-2134442554EE}" srcOrd="1" destOrd="0" presId="urn:microsoft.com/office/officeart/2005/8/layout/hList1"/>
    <dgm:cxn modelId="{C77F2418-11BD-49E7-8421-71872F23B27C}" type="presParOf" srcId="{D6089998-0269-40FF-9AC1-DE52D101ABC9}" destId="{D32DB03A-F0B3-4162-BAAD-224BC87A07A8}" srcOrd="3" destOrd="0" presId="urn:microsoft.com/office/officeart/2005/8/layout/hList1"/>
    <dgm:cxn modelId="{9C6C87C5-2E9D-4735-8ECE-338E2288B2BB}" type="presParOf" srcId="{D6089998-0269-40FF-9AC1-DE52D101ABC9}" destId="{BBBB109C-C86D-4F82-BE2D-7306A9C0FC5F}" srcOrd="4" destOrd="0" presId="urn:microsoft.com/office/officeart/2005/8/layout/hList1"/>
    <dgm:cxn modelId="{9993AE3F-B654-4333-8857-2BF4256F3489}" type="presParOf" srcId="{BBBB109C-C86D-4F82-BE2D-7306A9C0FC5F}" destId="{2F4F1B76-A7B6-45C3-A630-F62F2D54B09D}" srcOrd="0" destOrd="0" presId="urn:microsoft.com/office/officeart/2005/8/layout/hList1"/>
    <dgm:cxn modelId="{9521CCC0-1FD9-4A45-8EC3-26F5503B9055}" type="presParOf" srcId="{BBBB109C-C86D-4F82-BE2D-7306A9C0FC5F}" destId="{AE242D61-B92C-4B19-AF68-8DCB30435A3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711667-9AE6-4850-9AC0-14144ECDE516}" type="doc">
      <dgm:prSet loTypeId="urn:microsoft.com/office/officeart/2005/8/layout/h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DBB6E6D-A65D-48B6-B827-5DE3072C931E}">
      <dgm:prSet phldrT="[Text]"/>
      <dgm:spPr/>
      <dgm:t>
        <a:bodyPr/>
        <a:lstStyle/>
        <a:p>
          <a:r>
            <a:rPr lang="en-US" b="1" dirty="0" smtClean="0"/>
            <a:t>Channel Model Analysis</a:t>
          </a:r>
          <a:endParaRPr lang="en-US" b="1" dirty="0"/>
        </a:p>
      </dgm:t>
    </dgm:pt>
    <dgm:pt modelId="{D51DBF0E-599B-4FBF-B08C-8234D080EECD}" type="parTrans" cxnId="{E7A63D5E-26C3-4B4F-BB28-C8E111812824}">
      <dgm:prSet/>
      <dgm:spPr/>
      <dgm:t>
        <a:bodyPr/>
        <a:lstStyle/>
        <a:p>
          <a:endParaRPr lang="en-US"/>
        </a:p>
      </dgm:t>
    </dgm:pt>
    <dgm:pt modelId="{654DD710-687B-4954-AD64-31EECB02C416}" type="sibTrans" cxnId="{E7A63D5E-26C3-4B4F-BB28-C8E111812824}">
      <dgm:prSet/>
      <dgm:spPr/>
      <dgm:t>
        <a:bodyPr/>
        <a:lstStyle/>
        <a:p>
          <a:endParaRPr lang="en-US"/>
        </a:p>
      </dgm:t>
    </dgm:pt>
    <dgm:pt modelId="{FE35F1FF-5689-47A2-A582-197B46F12108}">
      <dgm:prSet phldrT="[Text]"/>
      <dgm:spPr/>
      <dgm:t>
        <a:bodyPr/>
        <a:lstStyle/>
        <a:p>
          <a:r>
            <a:rPr lang="en-US" b="1" dirty="0" smtClean="0"/>
            <a:t>Channel Variability</a:t>
          </a:r>
          <a:endParaRPr lang="en-US" b="1" dirty="0"/>
        </a:p>
      </dgm:t>
    </dgm:pt>
    <dgm:pt modelId="{26C59801-4A59-43FF-B74F-4E466CF75610}" type="parTrans" cxnId="{815B7541-CAFE-4A3D-AF12-A634BBB9473F}">
      <dgm:prSet/>
      <dgm:spPr/>
      <dgm:t>
        <a:bodyPr/>
        <a:lstStyle/>
        <a:p>
          <a:endParaRPr lang="en-US"/>
        </a:p>
      </dgm:t>
    </dgm:pt>
    <dgm:pt modelId="{0F41EF17-7DC8-4299-B96F-64AA0EDA2BF9}" type="sibTrans" cxnId="{815B7541-CAFE-4A3D-AF12-A634BBB9473F}">
      <dgm:prSet/>
      <dgm:spPr/>
      <dgm:t>
        <a:bodyPr/>
        <a:lstStyle/>
        <a:p>
          <a:endParaRPr lang="en-US"/>
        </a:p>
      </dgm:t>
    </dgm:pt>
    <dgm:pt modelId="{27AD2E63-2901-49F6-A42B-5F32D4C06BA6}">
      <dgm:prSet phldrT="[Text]" custT="1"/>
      <dgm:spPr/>
      <dgm:t>
        <a:bodyPr/>
        <a:lstStyle/>
        <a:p>
          <a:r>
            <a:rPr lang="en-US" sz="2000" smtClean="0"/>
            <a:t>Indoor 5.8 GHz</a:t>
          </a:r>
          <a:endParaRPr lang="en-US" sz="2000" dirty="0"/>
        </a:p>
      </dgm:t>
    </dgm:pt>
    <dgm:pt modelId="{EA1B3EF4-00F1-4351-B575-B52BBE0DF114}" type="parTrans" cxnId="{EA0C2FA1-DF9C-46E8-A0CE-D4563FFAAF7D}">
      <dgm:prSet/>
      <dgm:spPr/>
      <dgm:t>
        <a:bodyPr/>
        <a:lstStyle/>
        <a:p>
          <a:endParaRPr lang="en-US"/>
        </a:p>
      </dgm:t>
    </dgm:pt>
    <dgm:pt modelId="{328A1922-F262-41D1-B817-330DDAC30CF2}" type="sibTrans" cxnId="{EA0C2FA1-DF9C-46E8-A0CE-D4563FFAAF7D}">
      <dgm:prSet/>
      <dgm:spPr/>
      <dgm:t>
        <a:bodyPr/>
        <a:lstStyle/>
        <a:p>
          <a:endParaRPr lang="en-US"/>
        </a:p>
      </dgm:t>
    </dgm:pt>
    <dgm:pt modelId="{65F254B2-9537-43B4-B4E3-22B0D4E679DA}">
      <dgm:prSet phldrT="[Text]" custT="1"/>
      <dgm:spPr/>
      <dgm:t>
        <a:bodyPr/>
        <a:lstStyle/>
        <a:p>
          <a:r>
            <a:rPr lang="en-US" sz="2000" smtClean="0"/>
            <a:t>Outdoor 300 MHz</a:t>
          </a:r>
          <a:endParaRPr lang="en-US" sz="2000" dirty="0"/>
        </a:p>
      </dgm:t>
    </dgm:pt>
    <dgm:pt modelId="{0967145F-04D7-40D7-84A9-E063C9F0FAA6}" type="parTrans" cxnId="{823C939D-4661-4E85-AC57-3874FDC88BA9}">
      <dgm:prSet/>
      <dgm:spPr/>
      <dgm:t>
        <a:bodyPr/>
        <a:lstStyle/>
        <a:p>
          <a:endParaRPr lang="en-US"/>
        </a:p>
      </dgm:t>
    </dgm:pt>
    <dgm:pt modelId="{F3BB58E0-E281-48C1-9135-BE28C9FD5C17}" type="sibTrans" cxnId="{823C939D-4661-4E85-AC57-3874FDC88BA9}">
      <dgm:prSet/>
      <dgm:spPr/>
      <dgm:t>
        <a:bodyPr/>
        <a:lstStyle/>
        <a:p>
          <a:endParaRPr lang="en-US"/>
        </a:p>
      </dgm:t>
    </dgm:pt>
    <dgm:pt modelId="{2FFB52C8-160C-4ED6-9F2D-DE7ED63DF12E}">
      <dgm:prSet phldrT="[Text]"/>
      <dgm:spPr/>
      <dgm:t>
        <a:bodyPr/>
        <a:lstStyle/>
        <a:p>
          <a:r>
            <a:rPr lang="en-US" b="1" dirty="0" smtClean="0"/>
            <a:t>Receiver </a:t>
          </a:r>
          <a:r>
            <a:rPr lang="en-US" b="1" dirty="0" err="1" smtClean="0"/>
            <a:t>Separability</a:t>
          </a:r>
          <a:endParaRPr lang="en-US" b="1" dirty="0"/>
        </a:p>
      </dgm:t>
    </dgm:pt>
    <dgm:pt modelId="{5AE21ADB-613F-4BB3-9873-B0FE1C21BA28}" type="parTrans" cxnId="{BA4BD245-26EB-4BA3-990C-BFDD11FB2929}">
      <dgm:prSet/>
      <dgm:spPr/>
      <dgm:t>
        <a:bodyPr/>
        <a:lstStyle/>
        <a:p>
          <a:endParaRPr lang="en-US"/>
        </a:p>
      </dgm:t>
    </dgm:pt>
    <dgm:pt modelId="{8746AF5E-40DB-4E27-BA2C-66E53DC70E4F}" type="sibTrans" cxnId="{BA4BD245-26EB-4BA3-990C-BFDD11FB2929}">
      <dgm:prSet/>
      <dgm:spPr/>
      <dgm:t>
        <a:bodyPr/>
        <a:lstStyle/>
        <a:p>
          <a:endParaRPr lang="en-US"/>
        </a:p>
      </dgm:t>
    </dgm:pt>
    <dgm:pt modelId="{8140102A-B882-4A70-B059-801456B7635D}">
      <dgm:prSet phldrT="[Text]" custT="1"/>
      <dgm:spPr/>
      <dgm:t>
        <a:bodyPr/>
        <a:lstStyle/>
        <a:p>
          <a:r>
            <a:rPr lang="en-US" sz="2000" dirty="0" smtClean="0"/>
            <a:t>Indoor UHF vs 2.4/5.8 GHz</a:t>
          </a:r>
          <a:endParaRPr lang="en-US" sz="2000" dirty="0"/>
        </a:p>
      </dgm:t>
    </dgm:pt>
    <dgm:pt modelId="{6313AD2C-BEEF-46A2-B548-94654A2A8BAE}" type="parTrans" cxnId="{9BC16224-376C-4DF3-B0B2-4AD166CE5674}">
      <dgm:prSet/>
      <dgm:spPr/>
      <dgm:t>
        <a:bodyPr/>
        <a:lstStyle/>
        <a:p>
          <a:endParaRPr lang="en-US"/>
        </a:p>
      </dgm:t>
    </dgm:pt>
    <dgm:pt modelId="{C475B7C2-438F-4BCA-BAF4-A92ED9564FE1}" type="sibTrans" cxnId="{9BC16224-376C-4DF3-B0B2-4AD166CE5674}">
      <dgm:prSet/>
      <dgm:spPr/>
      <dgm:t>
        <a:bodyPr/>
        <a:lstStyle/>
        <a:p>
          <a:endParaRPr lang="en-US"/>
        </a:p>
      </dgm:t>
    </dgm:pt>
    <dgm:pt modelId="{0CAC19CF-12CB-4957-BE7B-D7F279BEE2BF}">
      <dgm:prSet phldrT="[Text]" custT="1"/>
      <dgm:spPr/>
      <dgm:t>
        <a:bodyPr/>
        <a:lstStyle/>
        <a:p>
          <a:r>
            <a:rPr lang="en-US" sz="2000" dirty="0" smtClean="0"/>
            <a:t>Outdoor UHF vs 2.4/5.8 GHz</a:t>
          </a:r>
          <a:endParaRPr lang="en-US" sz="2000" dirty="0"/>
        </a:p>
      </dgm:t>
    </dgm:pt>
    <dgm:pt modelId="{9679B4D0-E050-4B74-9D6C-8A2F8C5BB8C7}" type="parTrans" cxnId="{4E0D186E-EFBE-48BC-A360-EC10745CF989}">
      <dgm:prSet/>
      <dgm:spPr/>
      <dgm:t>
        <a:bodyPr/>
        <a:lstStyle/>
        <a:p>
          <a:endParaRPr lang="en-US"/>
        </a:p>
      </dgm:t>
    </dgm:pt>
    <dgm:pt modelId="{E755F008-FE47-4126-A24F-A1B1A935C89E}" type="sibTrans" cxnId="{4E0D186E-EFBE-48BC-A360-EC10745CF989}">
      <dgm:prSet/>
      <dgm:spPr/>
      <dgm:t>
        <a:bodyPr/>
        <a:lstStyle/>
        <a:p>
          <a:endParaRPr lang="en-US"/>
        </a:p>
      </dgm:t>
    </dgm:pt>
    <dgm:pt modelId="{44F7A72D-D425-4DBC-A7B4-B47178FF5E72}">
      <dgm:prSet phldrT="[Text]" custT="1"/>
      <dgm:spPr/>
      <dgm:t>
        <a:bodyPr/>
        <a:lstStyle/>
        <a:p>
          <a:r>
            <a:rPr lang="en-US" sz="2000" dirty="0" smtClean="0"/>
            <a:t>Indoor UHF vs 2.4/5.8 GHz</a:t>
          </a:r>
          <a:endParaRPr lang="en-US" sz="2000" dirty="0"/>
        </a:p>
      </dgm:t>
    </dgm:pt>
    <dgm:pt modelId="{D5DA070F-4B62-42D4-90FA-6E480648C9A2}" type="parTrans" cxnId="{6B2C0A2F-08A7-4D71-97B7-0195599F7322}">
      <dgm:prSet/>
      <dgm:spPr/>
      <dgm:t>
        <a:bodyPr/>
        <a:lstStyle/>
        <a:p>
          <a:endParaRPr lang="en-US"/>
        </a:p>
      </dgm:t>
    </dgm:pt>
    <dgm:pt modelId="{8EB90AF2-2DDE-41B7-AFFE-723AE4A0C6AD}" type="sibTrans" cxnId="{6B2C0A2F-08A7-4D71-97B7-0195599F7322}">
      <dgm:prSet/>
      <dgm:spPr/>
      <dgm:t>
        <a:bodyPr/>
        <a:lstStyle/>
        <a:p>
          <a:endParaRPr lang="en-US"/>
        </a:p>
      </dgm:t>
    </dgm:pt>
    <dgm:pt modelId="{6D7D700A-FC51-4828-89A5-4B913D4723C7}">
      <dgm:prSet phldrT="[Text]" custT="1"/>
      <dgm:spPr/>
      <dgm:t>
        <a:bodyPr/>
        <a:lstStyle/>
        <a:p>
          <a:r>
            <a:rPr lang="en-US" sz="2000" dirty="0" smtClean="0"/>
            <a:t>Outdoor UHF vs 2.4/5.8 GHz</a:t>
          </a:r>
          <a:endParaRPr lang="en-US" sz="2000" dirty="0"/>
        </a:p>
      </dgm:t>
    </dgm:pt>
    <dgm:pt modelId="{A457AD3D-DD20-4462-B4C7-D7401B725540}" type="parTrans" cxnId="{AA3DB82C-84E4-4A9C-8546-4333C4016A20}">
      <dgm:prSet/>
      <dgm:spPr/>
      <dgm:t>
        <a:bodyPr/>
        <a:lstStyle/>
        <a:p>
          <a:endParaRPr lang="en-US"/>
        </a:p>
      </dgm:t>
    </dgm:pt>
    <dgm:pt modelId="{99228337-DB01-4CB0-9A44-496E4078CB3F}" type="sibTrans" cxnId="{AA3DB82C-84E4-4A9C-8546-4333C4016A20}">
      <dgm:prSet/>
      <dgm:spPr/>
      <dgm:t>
        <a:bodyPr/>
        <a:lstStyle/>
        <a:p>
          <a:endParaRPr lang="en-US"/>
        </a:p>
      </dgm:t>
    </dgm:pt>
    <dgm:pt modelId="{D6089998-0269-40FF-9AC1-DE52D101ABC9}" type="pres">
      <dgm:prSet presAssocID="{06711667-9AE6-4850-9AC0-14144ECDE5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F5A8EE-6763-448C-BD19-D8A9CBF3692E}" type="pres">
      <dgm:prSet presAssocID="{BDBB6E6D-A65D-48B6-B827-5DE3072C931E}" presName="composite" presStyleCnt="0"/>
      <dgm:spPr/>
    </dgm:pt>
    <dgm:pt modelId="{2E230789-F2D6-4FFC-A087-008A209B6A0C}" type="pres">
      <dgm:prSet presAssocID="{BDBB6E6D-A65D-48B6-B827-5DE3072C931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5EC1E-3B32-4B15-8996-F2C7A98CFBDD}" type="pres">
      <dgm:prSet presAssocID="{BDBB6E6D-A65D-48B6-B827-5DE3072C931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170BC6-F1CB-425C-93E5-CE894211540D}" type="pres">
      <dgm:prSet presAssocID="{654DD710-687B-4954-AD64-31EECB02C416}" presName="space" presStyleCnt="0"/>
      <dgm:spPr/>
    </dgm:pt>
    <dgm:pt modelId="{FAED54C9-7AA7-4D62-9963-A0170ED41DD4}" type="pres">
      <dgm:prSet presAssocID="{FE35F1FF-5689-47A2-A582-197B46F12108}" presName="composite" presStyleCnt="0"/>
      <dgm:spPr/>
    </dgm:pt>
    <dgm:pt modelId="{CD57A486-A377-4B12-98BA-C2D24016C83A}" type="pres">
      <dgm:prSet presAssocID="{FE35F1FF-5689-47A2-A582-197B46F1210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477267-2C7B-4B9B-A24F-2134442554EE}" type="pres">
      <dgm:prSet presAssocID="{FE35F1FF-5689-47A2-A582-197B46F1210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DB03A-F0B3-4162-BAAD-224BC87A07A8}" type="pres">
      <dgm:prSet presAssocID="{0F41EF17-7DC8-4299-B96F-64AA0EDA2BF9}" presName="space" presStyleCnt="0"/>
      <dgm:spPr/>
    </dgm:pt>
    <dgm:pt modelId="{BBBB109C-C86D-4F82-BE2D-7306A9C0FC5F}" type="pres">
      <dgm:prSet presAssocID="{2FFB52C8-160C-4ED6-9F2D-DE7ED63DF12E}" presName="composite" presStyleCnt="0"/>
      <dgm:spPr/>
    </dgm:pt>
    <dgm:pt modelId="{2F4F1B76-A7B6-45C3-A630-F62F2D54B09D}" type="pres">
      <dgm:prSet presAssocID="{2FFB52C8-160C-4ED6-9F2D-DE7ED63DF12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42D61-B92C-4B19-AF68-8DCB30435A31}" type="pres">
      <dgm:prSet presAssocID="{2FFB52C8-160C-4ED6-9F2D-DE7ED63DF12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B53383-9A28-450E-BAED-B63AAA8609DE}" type="presOf" srcId="{44F7A72D-D425-4DBC-A7B4-B47178FF5E72}" destId="{AE242D61-B92C-4B19-AF68-8DCB30435A31}" srcOrd="0" destOrd="0" presId="urn:microsoft.com/office/officeart/2005/8/layout/hList1"/>
    <dgm:cxn modelId="{A7AA9F48-652E-4F71-9565-701B109E4228}" type="presOf" srcId="{BDBB6E6D-A65D-48B6-B827-5DE3072C931E}" destId="{2E230789-F2D6-4FFC-A087-008A209B6A0C}" srcOrd="0" destOrd="0" presId="urn:microsoft.com/office/officeart/2005/8/layout/hList1"/>
    <dgm:cxn modelId="{981E2868-E545-4EBC-B653-28D406C34301}" type="presOf" srcId="{8140102A-B882-4A70-B059-801456B7635D}" destId="{46477267-2C7B-4B9B-A24F-2134442554EE}" srcOrd="0" destOrd="0" presId="urn:microsoft.com/office/officeart/2005/8/layout/hList1"/>
    <dgm:cxn modelId="{EA0C2FA1-DF9C-46E8-A0CE-D4563FFAAF7D}" srcId="{BDBB6E6D-A65D-48B6-B827-5DE3072C931E}" destId="{27AD2E63-2901-49F6-A42B-5F32D4C06BA6}" srcOrd="0" destOrd="0" parTransId="{EA1B3EF4-00F1-4351-B575-B52BBE0DF114}" sibTransId="{328A1922-F262-41D1-B817-330DDAC30CF2}"/>
    <dgm:cxn modelId="{4E0D186E-EFBE-48BC-A360-EC10745CF989}" srcId="{FE35F1FF-5689-47A2-A582-197B46F12108}" destId="{0CAC19CF-12CB-4957-BE7B-D7F279BEE2BF}" srcOrd="1" destOrd="0" parTransId="{9679B4D0-E050-4B74-9D6C-8A2F8C5BB8C7}" sibTransId="{E755F008-FE47-4126-A24F-A1B1A935C89E}"/>
    <dgm:cxn modelId="{A2741291-1072-4108-A3AF-47F88E75491F}" type="presOf" srcId="{27AD2E63-2901-49F6-A42B-5F32D4C06BA6}" destId="{24D5EC1E-3B32-4B15-8996-F2C7A98CFBDD}" srcOrd="0" destOrd="0" presId="urn:microsoft.com/office/officeart/2005/8/layout/hList1"/>
    <dgm:cxn modelId="{BA4BD245-26EB-4BA3-990C-BFDD11FB2929}" srcId="{06711667-9AE6-4850-9AC0-14144ECDE516}" destId="{2FFB52C8-160C-4ED6-9F2D-DE7ED63DF12E}" srcOrd="2" destOrd="0" parTransId="{5AE21ADB-613F-4BB3-9873-B0FE1C21BA28}" sibTransId="{8746AF5E-40DB-4E27-BA2C-66E53DC70E4F}"/>
    <dgm:cxn modelId="{823C939D-4661-4E85-AC57-3874FDC88BA9}" srcId="{BDBB6E6D-A65D-48B6-B827-5DE3072C931E}" destId="{65F254B2-9537-43B4-B4E3-22B0D4E679DA}" srcOrd="1" destOrd="0" parTransId="{0967145F-04D7-40D7-84A9-E063C9F0FAA6}" sibTransId="{F3BB58E0-E281-48C1-9135-BE28C9FD5C17}"/>
    <dgm:cxn modelId="{A2E20BA6-89BA-469F-BE93-4D56B75A0F3F}" type="presOf" srcId="{FE35F1FF-5689-47A2-A582-197B46F12108}" destId="{CD57A486-A377-4B12-98BA-C2D24016C83A}" srcOrd="0" destOrd="0" presId="urn:microsoft.com/office/officeart/2005/8/layout/hList1"/>
    <dgm:cxn modelId="{5B87289A-BD23-47F0-93BE-E2F85FD2992D}" type="presOf" srcId="{65F254B2-9537-43B4-B4E3-22B0D4E679DA}" destId="{24D5EC1E-3B32-4B15-8996-F2C7A98CFBDD}" srcOrd="0" destOrd="1" presId="urn:microsoft.com/office/officeart/2005/8/layout/hList1"/>
    <dgm:cxn modelId="{9BC16224-376C-4DF3-B0B2-4AD166CE5674}" srcId="{FE35F1FF-5689-47A2-A582-197B46F12108}" destId="{8140102A-B882-4A70-B059-801456B7635D}" srcOrd="0" destOrd="0" parTransId="{6313AD2C-BEEF-46A2-B548-94654A2A8BAE}" sibTransId="{C475B7C2-438F-4BCA-BAF4-A92ED9564FE1}"/>
    <dgm:cxn modelId="{AA3DB82C-84E4-4A9C-8546-4333C4016A20}" srcId="{2FFB52C8-160C-4ED6-9F2D-DE7ED63DF12E}" destId="{6D7D700A-FC51-4828-89A5-4B913D4723C7}" srcOrd="1" destOrd="0" parTransId="{A457AD3D-DD20-4462-B4C7-D7401B725540}" sibTransId="{99228337-DB01-4CB0-9A44-496E4078CB3F}"/>
    <dgm:cxn modelId="{815B7541-CAFE-4A3D-AF12-A634BBB9473F}" srcId="{06711667-9AE6-4850-9AC0-14144ECDE516}" destId="{FE35F1FF-5689-47A2-A582-197B46F12108}" srcOrd="1" destOrd="0" parTransId="{26C59801-4A59-43FF-B74F-4E466CF75610}" sibTransId="{0F41EF17-7DC8-4299-B96F-64AA0EDA2BF9}"/>
    <dgm:cxn modelId="{4607BDCE-DBF3-43B3-ADA6-D9166F541429}" type="presOf" srcId="{2FFB52C8-160C-4ED6-9F2D-DE7ED63DF12E}" destId="{2F4F1B76-A7B6-45C3-A630-F62F2D54B09D}" srcOrd="0" destOrd="0" presId="urn:microsoft.com/office/officeart/2005/8/layout/hList1"/>
    <dgm:cxn modelId="{F0D15F8E-0EB5-4A4E-A90A-EE310DC1197B}" type="presOf" srcId="{06711667-9AE6-4850-9AC0-14144ECDE516}" destId="{D6089998-0269-40FF-9AC1-DE52D101ABC9}" srcOrd="0" destOrd="0" presId="urn:microsoft.com/office/officeart/2005/8/layout/hList1"/>
    <dgm:cxn modelId="{E7A63D5E-26C3-4B4F-BB28-C8E111812824}" srcId="{06711667-9AE6-4850-9AC0-14144ECDE516}" destId="{BDBB6E6D-A65D-48B6-B827-5DE3072C931E}" srcOrd="0" destOrd="0" parTransId="{D51DBF0E-599B-4FBF-B08C-8234D080EECD}" sibTransId="{654DD710-687B-4954-AD64-31EECB02C416}"/>
    <dgm:cxn modelId="{0987919E-3063-490D-AFDC-81A17BCD709B}" type="presOf" srcId="{0CAC19CF-12CB-4957-BE7B-D7F279BEE2BF}" destId="{46477267-2C7B-4B9B-A24F-2134442554EE}" srcOrd="0" destOrd="1" presId="urn:microsoft.com/office/officeart/2005/8/layout/hList1"/>
    <dgm:cxn modelId="{6B2C0A2F-08A7-4D71-97B7-0195599F7322}" srcId="{2FFB52C8-160C-4ED6-9F2D-DE7ED63DF12E}" destId="{44F7A72D-D425-4DBC-A7B4-B47178FF5E72}" srcOrd="0" destOrd="0" parTransId="{D5DA070F-4B62-42D4-90FA-6E480648C9A2}" sibTransId="{8EB90AF2-2DDE-41B7-AFFE-723AE4A0C6AD}"/>
    <dgm:cxn modelId="{4E5CE00F-324D-4540-99D4-6A42C9C74652}" type="presOf" srcId="{6D7D700A-FC51-4828-89A5-4B913D4723C7}" destId="{AE242D61-B92C-4B19-AF68-8DCB30435A31}" srcOrd="0" destOrd="1" presId="urn:microsoft.com/office/officeart/2005/8/layout/hList1"/>
    <dgm:cxn modelId="{DC8CA707-B37D-42C6-AE07-4CC08F49B8E9}" type="presParOf" srcId="{D6089998-0269-40FF-9AC1-DE52D101ABC9}" destId="{09F5A8EE-6763-448C-BD19-D8A9CBF3692E}" srcOrd="0" destOrd="0" presId="urn:microsoft.com/office/officeart/2005/8/layout/hList1"/>
    <dgm:cxn modelId="{D868F29D-951D-4813-B754-3E044D8A5E2F}" type="presParOf" srcId="{09F5A8EE-6763-448C-BD19-D8A9CBF3692E}" destId="{2E230789-F2D6-4FFC-A087-008A209B6A0C}" srcOrd="0" destOrd="0" presId="urn:microsoft.com/office/officeart/2005/8/layout/hList1"/>
    <dgm:cxn modelId="{8DFC3BCB-AE26-47A6-962E-5CCBB1427755}" type="presParOf" srcId="{09F5A8EE-6763-448C-BD19-D8A9CBF3692E}" destId="{24D5EC1E-3B32-4B15-8996-F2C7A98CFBDD}" srcOrd="1" destOrd="0" presId="urn:microsoft.com/office/officeart/2005/8/layout/hList1"/>
    <dgm:cxn modelId="{8BBD100C-D1E5-4723-86F6-5D9493531DA4}" type="presParOf" srcId="{D6089998-0269-40FF-9AC1-DE52D101ABC9}" destId="{47170BC6-F1CB-425C-93E5-CE894211540D}" srcOrd="1" destOrd="0" presId="urn:microsoft.com/office/officeart/2005/8/layout/hList1"/>
    <dgm:cxn modelId="{653590B7-1F33-4671-81B3-5C2000FC7B26}" type="presParOf" srcId="{D6089998-0269-40FF-9AC1-DE52D101ABC9}" destId="{FAED54C9-7AA7-4D62-9963-A0170ED41DD4}" srcOrd="2" destOrd="0" presId="urn:microsoft.com/office/officeart/2005/8/layout/hList1"/>
    <dgm:cxn modelId="{7B66F922-D58A-40CB-9DD3-BF52903B3280}" type="presParOf" srcId="{FAED54C9-7AA7-4D62-9963-A0170ED41DD4}" destId="{CD57A486-A377-4B12-98BA-C2D24016C83A}" srcOrd="0" destOrd="0" presId="urn:microsoft.com/office/officeart/2005/8/layout/hList1"/>
    <dgm:cxn modelId="{3F77E80E-E44F-4E97-B52D-1D704C23249B}" type="presParOf" srcId="{FAED54C9-7AA7-4D62-9963-A0170ED41DD4}" destId="{46477267-2C7B-4B9B-A24F-2134442554EE}" srcOrd="1" destOrd="0" presId="urn:microsoft.com/office/officeart/2005/8/layout/hList1"/>
    <dgm:cxn modelId="{B3439BC1-AC59-4203-914F-55BCFDF055EC}" type="presParOf" srcId="{D6089998-0269-40FF-9AC1-DE52D101ABC9}" destId="{D32DB03A-F0B3-4162-BAAD-224BC87A07A8}" srcOrd="3" destOrd="0" presId="urn:microsoft.com/office/officeart/2005/8/layout/hList1"/>
    <dgm:cxn modelId="{EB5E2CA6-8DB5-42A3-AB54-B2C2C1252385}" type="presParOf" srcId="{D6089998-0269-40FF-9AC1-DE52D101ABC9}" destId="{BBBB109C-C86D-4F82-BE2D-7306A9C0FC5F}" srcOrd="4" destOrd="0" presId="urn:microsoft.com/office/officeart/2005/8/layout/hList1"/>
    <dgm:cxn modelId="{DD2FABB2-CC62-4CFD-BF69-6E0DD2CA83D9}" type="presParOf" srcId="{BBBB109C-C86D-4F82-BE2D-7306A9C0FC5F}" destId="{2F4F1B76-A7B6-45C3-A630-F62F2D54B09D}" srcOrd="0" destOrd="0" presId="urn:microsoft.com/office/officeart/2005/8/layout/hList1"/>
    <dgm:cxn modelId="{2D7D1E63-2E8F-45ED-8567-D06A0C858436}" type="presParOf" srcId="{BBBB109C-C86D-4F82-BE2D-7306A9C0FC5F}" destId="{AE242D61-B92C-4B19-AF68-8DCB30435A3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0868FF-EB32-41EE-B7CD-8772DCAE23EE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334F42D-7606-4A45-A8CF-C6AA7688679B}">
      <dgm:prSet phldrT="[Text]" custT="1"/>
      <dgm:spPr>
        <a:gradFill rotWithShape="0">
          <a:gsLst>
            <a:gs pos="0">
              <a:srgbClr val="FF6D6D"/>
            </a:gs>
            <a:gs pos="50000">
              <a:srgbClr val="FF0000"/>
            </a:gs>
            <a:gs pos="100000">
              <a:srgbClr val="C00000"/>
            </a:gs>
          </a:gsLst>
        </a:gradFill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PUMA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E733DB-2652-4343-B561-891D02405C05}" type="parTrans" cxnId="{2CF00F26-C69D-4590-8337-8585F580C41E}">
      <dgm:prSet/>
      <dgm:spPr/>
      <dgm:t>
        <a:bodyPr/>
        <a:lstStyle/>
        <a:p>
          <a:endParaRPr lang="en-US" sz="2400"/>
        </a:p>
      </dgm:t>
    </dgm:pt>
    <dgm:pt modelId="{EF9E03FD-467D-40BE-8A4F-3CD3EE2B85DE}" type="sibTrans" cxnId="{2CF00F26-C69D-4590-8337-8585F580C41E}">
      <dgm:prSet/>
      <dgm:spPr/>
      <dgm:t>
        <a:bodyPr/>
        <a:lstStyle/>
        <a:p>
          <a:endParaRPr lang="en-US" sz="2400"/>
        </a:p>
      </dgm:t>
    </dgm:pt>
    <dgm:pt modelId="{3A32BA44-B140-4E8C-8BC8-7103FDA360B8}">
      <dgm:prSet phldrT="[Text]" custT="1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</a:gradFill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FROZEN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7EAD76-E173-4946-ADCF-20F1F51876E9}" type="parTrans" cxnId="{D688E09F-5048-4D57-8087-277F9D0A4F88}">
      <dgm:prSet/>
      <dgm:spPr/>
      <dgm:t>
        <a:bodyPr/>
        <a:lstStyle/>
        <a:p>
          <a:endParaRPr lang="en-US" sz="2400"/>
        </a:p>
      </dgm:t>
    </dgm:pt>
    <dgm:pt modelId="{4158B5D6-6FB0-4B1F-984A-830C1298B824}" type="sibTrans" cxnId="{D688E09F-5048-4D57-8087-277F9D0A4F88}">
      <dgm:prSet/>
      <dgm:spPr/>
      <dgm:t>
        <a:bodyPr/>
        <a:lstStyle/>
        <a:p>
          <a:endParaRPr lang="en-US" sz="2400"/>
        </a:p>
      </dgm:t>
    </dgm:pt>
    <dgm:pt modelId="{C77623CE-383B-4BA7-83AD-398A718AEA12}">
      <dgm:prSet phldrT="[Text]" custT="1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</a:gradFill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Implementation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A7640C-AD8A-46EA-8590-A41642C56567}" type="parTrans" cxnId="{68E03562-9A3B-49E0-97DA-9B641A2E91D0}">
      <dgm:prSet/>
      <dgm:spPr/>
      <dgm:t>
        <a:bodyPr/>
        <a:lstStyle/>
        <a:p>
          <a:endParaRPr lang="en-US" sz="2400"/>
        </a:p>
      </dgm:t>
    </dgm:pt>
    <dgm:pt modelId="{E331F5A7-27AB-41C9-8DEC-233596FC38A8}" type="sibTrans" cxnId="{68E03562-9A3B-49E0-97DA-9B641A2E91D0}">
      <dgm:prSet/>
      <dgm:spPr/>
      <dgm:t>
        <a:bodyPr/>
        <a:lstStyle/>
        <a:p>
          <a:endParaRPr lang="en-US" sz="2400"/>
        </a:p>
      </dgm:t>
    </dgm:pt>
    <dgm:pt modelId="{A90311DD-88D4-4871-9CB3-2854CDA2CE5A}">
      <dgm:prSet phldrT="[Text]" custT="1"/>
      <dgm:spPr>
        <a:gradFill rotWithShape="0">
          <a:gsLst>
            <a:gs pos="0">
              <a:srgbClr val="C0E399"/>
            </a:gs>
            <a:gs pos="50000">
              <a:srgbClr val="92D050"/>
            </a:gs>
            <a:gs pos="100000">
              <a:srgbClr val="517D21"/>
            </a:gs>
          </a:gsLst>
        </a:gradFill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Evaluation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707B4B-401B-402C-A6AA-FDE02A3B4D34}" type="parTrans" cxnId="{12B756AF-0BB6-4A1F-805A-4B2DE3D111D9}">
      <dgm:prSet/>
      <dgm:spPr/>
      <dgm:t>
        <a:bodyPr/>
        <a:lstStyle/>
        <a:p>
          <a:endParaRPr lang="en-US" sz="2400"/>
        </a:p>
      </dgm:t>
    </dgm:pt>
    <dgm:pt modelId="{EEC15C77-E861-439D-9DE3-EE4F14584BB2}" type="sibTrans" cxnId="{12B756AF-0BB6-4A1F-805A-4B2DE3D111D9}">
      <dgm:prSet/>
      <dgm:spPr/>
      <dgm:t>
        <a:bodyPr/>
        <a:lstStyle/>
        <a:p>
          <a:endParaRPr lang="en-US" sz="2400"/>
        </a:p>
      </dgm:t>
    </dgm:pt>
    <dgm:pt modelId="{0C07577E-22BE-41E1-9D9B-3B1FE096F805}">
      <dgm:prSet phldrT="[Text]" custT="1"/>
      <dgm:spPr>
        <a:noFill/>
        <a:ln w="38100">
          <a:solidFill>
            <a:srgbClr val="517D21"/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chemeClr val="accent6">
                  <a:lumMod val="50000"/>
                </a:schemeClr>
              </a:solidFill>
            </a:rPr>
            <a:t>MU-MIMO Measurement Study</a:t>
          </a:r>
          <a:endParaRPr lang="en-US" sz="1800" dirty="0">
            <a:solidFill>
              <a:schemeClr val="accent6">
                <a:lumMod val="50000"/>
              </a:schemeClr>
            </a:solidFill>
          </a:endParaRPr>
        </a:p>
      </dgm:t>
    </dgm:pt>
    <dgm:pt modelId="{AE283909-ABB7-4641-919D-1BA97AE6BC33}" type="parTrans" cxnId="{9CF492AA-71B3-4C6B-92CD-9951692D7EEC}">
      <dgm:prSet/>
      <dgm:spPr/>
      <dgm:t>
        <a:bodyPr/>
        <a:lstStyle/>
        <a:p>
          <a:endParaRPr lang="en-US" sz="2400"/>
        </a:p>
      </dgm:t>
    </dgm:pt>
    <dgm:pt modelId="{9FEA46AC-8BF9-46ED-9BF5-904EE79721B0}" type="sibTrans" cxnId="{9CF492AA-71B3-4C6B-92CD-9951692D7EEC}">
      <dgm:prSet/>
      <dgm:spPr/>
      <dgm:t>
        <a:bodyPr/>
        <a:lstStyle/>
        <a:p>
          <a:endParaRPr lang="en-US" sz="2400"/>
        </a:p>
      </dgm:t>
    </dgm:pt>
    <dgm:pt modelId="{DE91F22C-45A8-49B1-A564-DEFFBA3D29E8}">
      <dgm:prSet phldrT="[Text]" custT="1"/>
      <dgm:spPr>
        <a:noFill/>
        <a:ln w="38100">
          <a:solidFill>
            <a:srgbClr val="517D21"/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rgbClr val="C00000"/>
              </a:solidFill>
            </a:rPr>
            <a:t>PUMA</a:t>
          </a:r>
          <a:endParaRPr lang="en-US" sz="1800" dirty="0">
            <a:solidFill>
              <a:srgbClr val="C00000"/>
            </a:solidFill>
          </a:endParaRPr>
        </a:p>
      </dgm:t>
    </dgm:pt>
    <dgm:pt modelId="{121388EC-6033-4E83-BCB1-E88E9682F830}" type="parTrans" cxnId="{8796DBC8-FC13-4DA0-A29D-2CCA88402EC6}">
      <dgm:prSet/>
      <dgm:spPr/>
      <dgm:t>
        <a:bodyPr/>
        <a:lstStyle/>
        <a:p>
          <a:endParaRPr lang="en-US" sz="2400"/>
        </a:p>
      </dgm:t>
    </dgm:pt>
    <dgm:pt modelId="{F2E72FB7-8DDF-4E25-89FA-9263F4D2ABC1}" type="sibTrans" cxnId="{8796DBC8-FC13-4DA0-A29D-2CCA88402EC6}">
      <dgm:prSet/>
      <dgm:spPr/>
      <dgm:t>
        <a:bodyPr/>
        <a:lstStyle/>
        <a:p>
          <a:endParaRPr lang="en-US" sz="2400"/>
        </a:p>
      </dgm:t>
    </dgm:pt>
    <dgm:pt modelId="{0C60AD39-4FA2-435F-9CCF-3747A9B3F8DD}">
      <dgm:prSet phldrT="[Text]" custT="1"/>
      <dgm:spPr>
        <a:noFill/>
        <a:ln w="38100">
          <a:solidFill>
            <a:srgbClr val="517D21"/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chemeClr val="accent5">
                  <a:lumMod val="50000"/>
                </a:schemeClr>
              </a:solidFill>
            </a:rPr>
            <a:t>FROZEN</a:t>
          </a:r>
          <a:endParaRPr lang="en-US" sz="1800" dirty="0">
            <a:solidFill>
              <a:schemeClr val="accent5">
                <a:lumMod val="50000"/>
              </a:schemeClr>
            </a:solidFill>
          </a:endParaRPr>
        </a:p>
      </dgm:t>
    </dgm:pt>
    <dgm:pt modelId="{3BB9028A-6842-43BA-8DB9-61BC09E64A4F}" type="parTrans" cxnId="{7C3A48CD-23F3-434A-A25D-616E44C33DE5}">
      <dgm:prSet/>
      <dgm:spPr/>
      <dgm:t>
        <a:bodyPr/>
        <a:lstStyle/>
        <a:p>
          <a:endParaRPr lang="en-US" sz="2400"/>
        </a:p>
      </dgm:t>
    </dgm:pt>
    <dgm:pt modelId="{A14D1358-94C3-4F0E-884F-67D2A3A251B7}" type="sibTrans" cxnId="{7C3A48CD-23F3-434A-A25D-616E44C33DE5}">
      <dgm:prSet/>
      <dgm:spPr/>
      <dgm:t>
        <a:bodyPr/>
        <a:lstStyle/>
        <a:p>
          <a:endParaRPr lang="en-US" sz="2400"/>
        </a:p>
      </dgm:t>
    </dgm:pt>
    <dgm:pt modelId="{46A1A7D3-44E8-4E8D-A59E-3FDB6F9BBB22}">
      <dgm:prSet phldrT="[Text]" custT="1"/>
      <dgm:spPr>
        <a:noFill/>
        <a:ln w="38100">
          <a:solidFill>
            <a:schemeClr val="tx2">
              <a:lumMod val="75000"/>
            </a:schemeClr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chemeClr val="tx2">
                  <a:lumMod val="75000"/>
                </a:schemeClr>
              </a:solidFill>
            </a:rPr>
            <a:t>WURC Array</a:t>
          </a:r>
          <a:endParaRPr lang="en-US" sz="1800" dirty="0">
            <a:solidFill>
              <a:schemeClr val="tx2">
                <a:lumMod val="75000"/>
              </a:schemeClr>
            </a:solidFill>
          </a:endParaRPr>
        </a:p>
      </dgm:t>
    </dgm:pt>
    <dgm:pt modelId="{50430FCC-846E-44CE-B5A9-4AA0AB578D44}" type="parTrans" cxnId="{2DEC6119-13E0-4EA0-A8E6-698FA3C6753D}">
      <dgm:prSet/>
      <dgm:spPr/>
      <dgm:t>
        <a:bodyPr/>
        <a:lstStyle/>
        <a:p>
          <a:endParaRPr lang="en-US" sz="2400"/>
        </a:p>
      </dgm:t>
    </dgm:pt>
    <dgm:pt modelId="{5E67A332-0F0C-4DF6-A73D-1212C92564BC}" type="sibTrans" cxnId="{2DEC6119-13E0-4EA0-A8E6-698FA3C6753D}">
      <dgm:prSet/>
      <dgm:spPr/>
      <dgm:t>
        <a:bodyPr/>
        <a:lstStyle/>
        <a:p>
          <a:endParaRPr lang="en-US" sz="2400"/>
        </a:p>
      </dgm:t>
    </dgm:pt>
    <dgm:pt modelId="{7BBD91D3-B6A8-476A-BF7D-4FE570517DF1}">
      <dgm:prSet phldrT="[Text]" custT="1"/>
      <dgm:spPr>
        <a:noFill/>
        <a:ln w="38100">
          <a:solidFill>
            <a:schemeClr val="tx2">
              <a:lumMod val="75000"/>
            </a:schemeClr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chemeClr val="tx2">
                  <a:lumMod val="75000"/>
                </a:schemeClr>
              </a:solidFill>
            </a:rPr>
            <a:t>Software Frameworks</a:t>
          </a:r>
          <a:endParaRPr lang="en-US" sz="1800" dirty="0">
            <a:solidFill>
              <a:schemeClr val="tx2">
                <a:lumMod val="75000"/>
              </a:schemeClr>
            </a:solidFill>
          </a:endParaRPr>
        </a:p>
      </dgm:t>
    </dgm:pt>
    <dgm:pt modelId="{4C6E8A3F-A65D-4FBD-B111-ED81DF96AB01}" type="parTrans" cxnId="{2861DC5F-BB9B-4CBD-A0DB-EA21DAF06575}">
      <dgm:prSet/>
      <dgm:spPr/>
      <dgm:t>
        <a:bodyPr/>
        <a:lstStyle/>
        <a:p>
          <a:endParaRPr lang="en-US" sz="2400"/>
        </a:p>
      </dgm:t>
    </dgm:pt>
    <dgm:pt modelId="{B0480690-0CDF-44E1-8F34-B7B4756D577C}" type="sibTrans" cxnId="{2861DC5F-BB9B-4CBD-A0DB-EA21DAF06575}">
      <dgm:prSet/>
      <dgm:spPr/>
      <dgm:t>
        <a:bodyPr/>
        <a:lstStyle/>
        <a:p>
          <a:endParaRPr lang="en-US" sz="2400"/>
        </a:p>
      </dgm:t>
    </dgm:pt>
    <dgm:pt modelId="{07386522-76C4-4190-B967-8412EE026E2E}">
      <dgm:prSet phldrT="[Text]" custT="1"/>
      <dgm:spPr>
        <a:noFill/>
        <a:ln w="38100">
          <a:solidFill>
            <a:srgbClr val="C00000"/>
          </a:solidFill>
        </a:ln>
        <a:effectLst/>
      </dgm:spPr>
      <dgm:t>
        <a:bodyPr lIns="548640" rIns="548640" bIns="91440"/>
        <a:lstStyle/>
        <a:p>
          <a:r>
            <a:rPr lang="en-US" sz="1800" dirty="0" smtClean="0">
              <a:solidFill>
                <a:srgbClr val="C00000"/>
              </a:solidFill>
            </a:rPr>
            <a:t>Easily separable, highly variable scenarios</a:t>
          </a:r>
          <a:endParaRPr lang="en-US" sz="1800" dirty="0">
            <a:solidFill>
              <a:srgbClr val="C00000"/>
            </a:solidFill>
          </a:endParaRPr>
        </a:p>
      </dgm:t>
    </dgm:pt>
    <dgm:pt modelId="{E8346970-8C3C-491D-9778-046FAB3E4516}" type="parTrans" cxnId="{C21D8875-21AD-42BC-8733-822C430FE00E}">
      <dgm:prSet/>
      <dgm:spPr/>
      <dgm:t>
        <a:bodyPr/>
        <a:lstStyle/>
        <a:p>
          <a:endParaRPr lang="en-US" sz="2400"/>
        </a:p>
      </dgm:t>
    </dgm:pt>
    <dgm:pt modelId="{CA1E3E2C-3BA2-4557-822F-864A42E12E8D}" type="sibTrans" cxnId="{C21D8875-21AD-42BC-8733-822C430FE00E}">
      <dgm:prSet/>
      <dgm:spPr/>
      <dgm:t>
        <a:bodyPr/>
        <a:lstStyle/>
        <a:p>
          <a:endParaRPr lang="en-US" sz="2400"/>
        </a:p>
      </dgm:t>
    </dgm:pt>
    <dgm:pt modelId="{74927003-81C5-4596-AB65-CCAF8CC50243}">
      <dgm:prSet phldrT="[Text]" custT="1"/>
      <dgm:spPr>
        <a:noFill/>
        <a:ln w="38100">
          <a:solidFill>
            <a:schemeClr val="accent1">
              <a:lumMod val="50000"/>
            </a:schemeClr>
          </a:solidFill>
        </a:ln>
        <a:effectLst/>
      </dgm:spPr>
      <dgm:t>
        <a:bodyPr lIns="548640" rIns="0" bIns="91440"/>
        <a:lstStyle/>
        <a:p>
          <a:r>
            <a:rPr lang="en-US" sz="1800" dirty="0" smtClean="0">
              <a:solidFill>
                <a:schemeClr val="accent1">
                  <a:lumMod val="50000"/>
                </a:schemeClr>
              </a:solidFill>
            </a:rPr>
            <a:t>Minimally variable scenarios</a:t>
          </a:r>
          <a:endParaRPr lang="en-US" sz="1800" dirty="0">
            <a:solidFill>
              <a:schemeClr val="accent1">
                <a:lumMod val="50000"/>
              </a:schemeClr>
            </a:solidFill>
          </a:endParaRPr>
        </a:p>
      </dgm:t>
    </dgm:pt>
    <dgm:pt modelId="{7260EC9E-33F6-4129-8C50-2307BFD0CEE0}" type="parTrans" cxnId="{2E9F2B29-8F10-4BB1-B359-72826765714D}">
      <dgm:prSet/>
      <dgm:spPr/>
      <dgm:t>
        <a:bodyPr/>
        <a:lstStyle/>
        <a:p>
          <a:endParaRPr lang="en-US" sz="2400"/>
        </a:p>
      </dgm:t>
    </dgm:pt>
    <dgm:pt modelId="{88F0F02C-17B4-4527-9493-3B4CB4B313B3}" type="sibTrans" cxnId="{2E9F2B29-8F10-4BB1-B359-72826765714D}">
      <dgm:prSet/>
      <dgm:spPr/>
      <dgm:t>
        <a:bodyPr/>
        <a:lstStyle/>
        <a:p>
          <a:endParaRPr lang="en-US" sz="2400"/>
        </a:p>
      </dgm:t>
    </dgm:pt>
    <dgm:pt modelId="{D61241EF-AD1E-44C6-9378-12DFA4DA91E0}" type="pres">
      <dgm:prSet presAssocID="{8F0868FF-EB32-41EE-B7CD-8772DCAE23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B4A971-8046-4E0C-A08E-6EB74F1B4AAD}" type="pres">
      <dgm:prSet presAssocID="{A334F42D-7606-4A45-A8CF-C6AA7688679B}" presName="parentLin" presStyleCnt="0"/>
      <dgm:spPr/>
    </dgm:pt>
    <dgm:pt modelId="{777932BD-0E78-4792-8502-D997C38DF844}" type="pres">
      <dgm:prSet presAssocID="{A334F42D-7606-4A45-A8CF-C6AA7688679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FB3FBE2-7C61-41E9-BA33-DEA6D94F9293}" type="pres">
      <dgm:prSet presAssocID="{A334F42D-7606-4A45-A8CF-C6AA7688679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E9A47-EF07-458C-A83E-0CFB66FBDAE3}" type="pres">
      <dgm:prSet presAssocID="{A334F42D-7606-4A45-A8CF-C6AA7688679B}" presName="negativeSpace" presStyleCnt="0"/>
      <dgm:spPr/>
    </dgm:pt>
    <dgm:pt modelId="{2D3B6E71-E516-4220-B57F-218B4415E25E}" type="pres">
      <dgm:prSet presAssocID="{A334F42D-7606-4A45-A8CF-C6AA7688679B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580C6-490B-47A1-A325-BEAFA77D66B2}" type="pres">
      <dgm:prSet presAssocID="{EF9E03FD-467D-40BE-8A4F-3CD3EE2B85DE}" presName="spaceBetweenRectangles" presStyleCnt="0"/>
      <dgm:spPr/>
    </dgm:pt>
    <dgm:pt modelId="{F8388824-8F60-44AA-BCB6-30C4AF889013}" type="pres">
      <dgm:prSet presAssocID="{3A32BA44-B140-4E8C-8BC8-7103FDA360B8}" presName="parentLin" presStyleCnt="0"/>
      <dgm:spPr/>
    </dgm:pt>
    <dgm:pt modelId="{D8EC8F9B-F6A4-4620-9B7E-FD8CF160A36E}" type="pres">
      <dgm:prSet presAssocID="{3A32BA44-B140-4E8C-8BC8-7103FDA360B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2584784-77F5-4704-992C-EA7200964177}" type="pres">
      <dgm:prSet presAssocID="{3A32BA44-B140-4E8C-8BC8-7103FDA360B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4614A-2238-4AF2-9A51-00A7A9844F9F}" type="pres">
      <dgm:prSet presAssocID="{3A32BA44-B140-4E8C-8BC8-7103FDA360B8}" presName="negativeSpace" presStyleCnt="0"/>
      <dgm:spPr/>
    </dgm:pt>
    <dgm:pt modelId="{8CB54644-ABDA-42BC-BCE9-E972D82F116E}" type="pres">
      <dgm:prSet presAssocID="{3A32BA44-B140-4E8C-8BC8-7103FDA360B8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6A7DE3-3899-4B8C-9988-F3146DA3F739}" type="pres">
      <dgm:prSet presAssocID="{4158B5D6-6FB0-4B1F-984A-830C1298B824}" presName="spaceBetweenRectangles" presStyleCnt="0"/>
      <dgm:spPr/>
    </dgm:pt>
    <dgm:pt modelId="{6E8E97CE-3F0C-4A51-B9C5-A381B962CB08}" type="pres">
      <dgm:prSet presAssocID="{C77623CE-383B-4BA7-83AD-398A718AEA12}" presName="parentLin" presStyleCnt="0"/>
      <dgm:spPr/>
    </dgm:pt>
    <dgm:pt modelId="{CF18CACC-FFA8-477A-BA6E-0D2331887B45}" type="pres">
      <dgm:prSet presAssocID="{C77623CE-383B-4BA7-83AD-398A718AEA12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755474F8-B496-46C5-BAF6-A1A8C17C041E}" type="pres">
      <dgm:prSet presAssocID="{C77623CE-383B-4BA7-83AD-398A718AEA1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00CBD1-32AD-4A08-A079-CCA32F2DA643}" type="pres">
      <dgm:prSet presAssocID="{C77623CE-383B-4BA7-83AD-398A718AEA12}" presName="negativeSpace" presStyleCnt="0"/>
      <dgm:spPr/>
    </dgm:pt>
    <dgm:pt modelId="{A21956A5-FB47-483A-86D4-F432A98C3E60}" type="pres">
      <dgm:prSet presAssocID="{C77623CE-383B-4BA7-83AD-398A718AEA1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31886F-D6BB-45D1-9686-33F6DC36101D}" type="pres">
      <dgm:prSet presAssocID="{E331F5A7-27AB-41C9-8DEC-233596FC38A8}" presName="spaceBetweenRectangles" presStyleCnt="0"/>
      <dgm:spPr/>
    </dgm:pt>
    <dgm:pt modelId="{BABF96F6-F453-4765-989F-0F7492D5224C}" type="pres">
      <dgm:prSet presAssocID="{A90311DD-88D4-4871-9CB3-2854CDA2CE5A}" presName="parentLin" presStyleCnt="0"/>
      <dgm:spPr/>
    </dgm:pt>
    <dgm:pt modelId="{D596753E-DB5E-4EC4-89C7-7ACFEC409139}" type="pres">
      <dgm:prSet presAssocID="{A90311DD-88D4-4871-9CB3-2854CDA2CE5A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5ACB7FB9-037E-4DDC-BD16-8E3ED06D1935}" type="pres">
      <dgm:prSet presAssocID="{A90311DD-88D4-4871-9CB3-2854CDA2CE5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6705A-1CD8-47ED-A901-FA7B2083078D}" type="pres">
      <dgm:prSet presAssocID="{A90311DD-88D4-4871-9CB3-2854CDA2CE5A}" presName="negativeSpace" presStyleCnt="0"/>
      <dgm:spPr/>
    </dgm:pt>
    <dgm:pt modelId="{FD9F59C1-3BEA-4EB9-9D4B-85FFEC5D5269}" type="pres">
      <dgm:prSet presAssocID="{A90311DD-88D4-4871-9CB3-2854CDA2CE5A}" presName="childText" presStyleLbl="conFgAcc1" presStyleIdx="3" presStyleCnt="4" custLinFactNeighborX="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DF7016-EE1A-4880-AB42-6428FCF1DACD}" type="presOf" srcId="{3A32BA44-B140-4E8C-8BC8-7103FDA360B8}" destId="{42584784-77F5-4704-992C-EA7200964177}" srcOrd="1" destOrd="0" presId="urn:microsoft.com/office/officeart/2005/8/layout/list1"/>
    <dgm:cxn modelId="{411164BE-C199-4C3A-B666-0A6F08EDFA8D}" type="presOf" srcId="{A334F42D-7606-4A45-A8CF-C6AA7688679B}" destId="{EFB3FBE2-7C61-41E9-BA33-DEA6D94F9293}" srcOrd="1" destOrd="0" presId="urn:microsoft.com/office/officeart/2005/8/layout/list1"/>
    <dgm:cxn modelId="{F90ACBA2-CE5B-4795-99D0-3126B3339F25}" type="presOf" srcId="{8F0868FF-EB32-41EE-B7CD-8772DCAE23EE}" destId="{D61241EF-AD1E-44C6-9378-12DFA4DA91E0}" srcOrd="0" destOrd="0" presId="urn:microsoft.com/office/officeart/2005/8/layout/list1"/>
    <dgm:cxn modelId="{8796DBC8-FC13-4DA0-A29D-2CCA88402EC6}" srcId="{A90311DD-88D4-4871-9CB3-2854CDA2CE5A}" destId="{DE91F22C-45A8-49B1-A564-DEFFBA3D29E8}" srcOrd="1" destOrd="0" parTransId="{121388EC-6033-4E83-BCB1-E88E9682F830}" sibTransId="{F2E72FB7-8DDF-4E25-89FA-9263F4D2ABC1}"/>
    <dgm:cxn modelId="{7C3A48CD-23F3-434A-A25D-616E44C33DE5}" srcId="{A90311DD-88D4-4871-9CB3-2854CDA2CE5A}" destId="{0C60AD39-4FA2-435F-9CCF-3747A9B3F8DD}" srcOrd="2" destOrd="0" parTransId="{3BB9028A-6842-43BA-8DB9-61BC09E64A4F}" sibTransId="{A14D1358-94C3-4F0E-884F-67D2A3A251B7}"/>
    <dgm:cxn modelId="{C06173C2-B547-4DC6-996D-07BCFB681330}" type="presOf" srcId="{C77623CE-383B-4BA7-83AD-398A718AEA12}" destId="{CF18CACC-FFA8-477A-BA6E-0D2331887B45}" srcOrd="0" destOrd="0" presId="urn:microsoft.com/office/officeart/2005/8/layout/list1"/>
    <dgm:cxn modelId="{44E575E7-959B-408F-AE3F-803000587691}" type="presOf" srcId="{0C07577E-22BE-41E1-9D9B-3B1FE096F805}" destId="{FD9F59C1-3BEA-4EB9-9D4B-85FFEC5D5269}" srcOrd="0" destOrd="0" presId="urn:microsoft.com/office/officeart/2005/8/layout/list1"/>
    <dgm:cxn modelId="{2861DC5F-BB9B-4CBD-A0DB-EA21DAF06575}" srcId="{C77623CE-383B-4BA7-83AD-398A718AEA12}" destId="{7BBD91D3-B6A8-476A-BF7D-4FE570517DF1}" srcOrd="1" destOrd="0" parTransId="{4C6E8A3F-A65D-4FBD-B111-ED81DF96AB01}" sibTransId="{B0480690-0CDF-44E1-8F34-B7B4756D577C}"/>
    <dgm:cxn modelId="{CA701AD1-9BE2-434B-9086-C98D4361C0F0}" type="presOf" srcId="{A90311DD-88D4-4871-9CB3-2854CDA2CE5A}" destId="{D596753E-DB5E-4EC4-89C7-7ACFEC409139}" srcOrd="0" destOrd="0" presId="urn:microsoft.com/office/officeart/2005/8/layout/list1"/>
    <dgm:cxn modelId="{183DF53F-3E15-47C7-A926-F895B2657375}" type="presOf" srcId="{7BBD91D3-B6A8-476A-BF7D-4FE570517DF1}" destId="{A21956A5-FB47-483A-86D4-F432A98C3E60}" srcOrd="0" destOrd="1" presId="urn:microsoft.com/office/officeart/2005/8/layout/list1"/>
    <dgm:cxn modelId="{D688E09F-5048-4D57-8087-277F9D0A4F88}" srcId="{8F0868FF-EB32-41EE-B7CD-8772DCAE23EE}" destId="{3A32BA44-B140-4E8C-8BC8-7103FDA360B8}" srcOrd="1" destOrd="0" parTransId="{0B7EAD76-E173-4946-ADCF-20F1F51876E9}" sibTransId="{4158B5D6-6FB0-4B1F-984A-830C1298B824}"/>
    <dgm:cxn modelId="{3D045165-0D70-4337-86FD-DDDEFD5D791D}" type="presOf" srcId="{07386522-76C4-4190-B967-8412EE026E2E}" destId="{2D3B6E71-E516-4220-B57F-218B4415E25E}" srcOrd="0" destOrd="0" presId="urn:microsoft.com/office/officeart/2005/8/layout/list1"/>
    <dgm:cxn modelId="{9CF492AA-71B3-4C6B-92CD-9951692D7EEC}" srcId="{A90311DD-88D4-4871-9CB3-2854CDA2CE5A}" destId="{0C07577E-22BE-41E1-9D9B-3B1FE096F805}" srcOrd="0" destOrd="0" parTransId="{AE283909-ABB7-4641-919D-1BA97AE6BC33}" sibTransId="{9FEA46AC-8BF9-46ED-9BF5-904EE79721B0}"/>
    <dgm:cxn modelId="{760B3E0F-AE56-492E-97FA-E64960494B9B}" type="presOf" srcId="{74927003-81C5-4596-AB65-CCAF8CC50243}" destId="{8CB54644-ABDA-42BC-BCE9-E972D82F116E}" srcOrd="0" destOrd="0" presId="urn:microsoft.com/office/officeart/2005/8/layout/list1"/>
    <dgm:cxn modelId="{30CFB6F6-6E29-464D-AA65-4169289F2830}" type="presOf" srcId="{A90311DD-88D4-4871-9CB3-2854CDA2CE5A}" destId="{5ACB7FB9-037E-4DDC-BD16-8E3ED06D1935}" srcOrd="1" destOrd="0" presId="urn:microsoft.com/office/officeart/2005/8/layout/list1"/>
    <dgm:cxn modelId="{2CF00F26-C69D-4590-8337-8585F580C41E}" srcId="{8F0868FF-EB32-41EE-B7CD-8772DCAE23EE}" destId="{A334F42D-7606-4A45-A8CF-C6AA7688679B}" srcOrd="0" destOrd="0" parTransId="{39E733DB-2652-4343-B561-891D02405C05}" sibTransId="{EF9E03FD-467D-40BE-8A4F-3CD3EE2B85DE}"/>
    <dgm:cxn modelId="{C21D8875-21AD-42BC-8733-822C430FE00E}" srcId="{A334F42D-7606-4A45-A8CF-C6AA7688679B}" destId="{07386522-76C4-4190-B967-8412EE026E2E}" srcOrd="0" destOrd="0" parTransId="{E8346970-8C3C-491D-9778-046FAB3E4516}" sibTransId="{CA1E3E2C-3BA2-4557-822F-864A42E12E8D}"/>
    <dgm:cxn modelId="{51532033-F6FA-46E9-BEFE-5666AD1900B6}" type="presOf" srcId="{DE91F22C-45A8-49B1-A564-DEFFBA3D29E8}" destId="{FD9F59C1-3BEA-4EB9-9D4B-85FFEC5D5269}" srcOrd="0" destOrd="1" presId="urn:microsoft.com/office/officeart/2005/8/layout/list1"/>
    <dgm:cxn modelId="{2DEC6119-13E0-4EA0-A8E6-698FA3C6753D}" srcId="{C77623CE-383B-4BA7-83AD-398A718AEA12}" destId="{46A1A7D3-44E8-4E8D-A59E-3FDB6F9BBB22}" srcOrd="0" destOrd="0" parTransId="{50430FCC-846E-44CE-B5A9-4AA0AB578D44}" sibTransId="{5E67A332-0F0C-4DF6-A73D-1212C92564BC}"/>
    <dgm:cxn modelId="{68E03562-9A3B-49E0-97DA-9B641A2E91D0}" srcId="{8F0868FF-EB32-41EE-B7CD-8772DCAE23EE}" destId="{C77623CE-383B-4BA7-83AD-398A718AEA12}" srcOrd="2" destOrd="0" parTransId="{AFA7640C-AD8A-46EA-8590-A41642C56567}" sibTransId="{E331F5A7-27AB-41C9-8DEC-233596FC38A8}"/>
    <dgm:cxn modelId="{C69D63B6-4F39-4437-86F5-5E491D546EC2}" type="presOf" srcId="{46A1A7D3-44E8-4E8D-A59E-3FDB6F9BBB22}" destId="{A21956A5-FB47-483A-86D4-F432A98C3E60}" srcOrd="0" destOrd="0" presId="urn:microsoft.com/office/officeart/2005/8/layout/list1"/>
    <dgm:cxn modelId="{2E9F2B29-8F10-4BB1-B359-72826765714D}" srcId="{3A32BA44-B140-4E8C-8BC8-7103FDA360B8}" destId="{74927003-81C5-4596-AB65-CCAF8CC50243}" srcOrd="0" destOrd="0" parTransId="{7260EC9E-33F6-4129-8C50-2307BFD0CEE0}" sibTransId="{88F0F02C-17B4-4527-9493-3B4CB4B313B3}"/>
    <dgm:cxn modelId="{E4B9A0D1-4AFA-4DC3-93D7-D706EE6B024F}" type="presOf" srcId="{3A32BA44-B140-4E8C-8BC8-7103FDA360B8}" destId="{D8EC8F9B-F6A4-4620-9B7E-FD8CF160A36E}" srcOrd="0" destOrd="0" presId="urn:microsoft.com/office/officeart/2005/8/layout/list1"/>
    <dgm:cxn modelId="{9510A71C-4FBD-4237-88C8-C2EB9D0BDBF9}" type="presOf" srcId="{A334F42D-7606-4A45-A8CF-C6AA7688679B}" destId="{777932BD-0E78-4792-8502-D997C38DF844}" srcOrd="0" destOrd="0" presId="urn:microsoft.com/office/officeart/2005/8/layout/list1"/>
    <dgm:cxn modelId="{4344246E-9485-4FD5-B3CE-F2B5FE9C74D8}" type="presOf" srcId="{C77623CE-383B-4BA7-83AD-398A718AEA12}" destId="{755474F8-B496-46C5-BAF6-A1A8C17C041E}" srcOrd="1" destOrd="0" presId="urn:microsoft.com/office/officeart/2005/8/layout/list1"/>
    <dgm:cxn modelId="{1B4405D6-106C-42E3-A635-FE785FFFAC5C}" type="presOf" srcId="{0C60AD39-4FA2-435F-9CCF-3747A9B3F8DD}" destId="{FD9F59C1-3BEA-4EB9-9D4B-85FFEC5D5269}" srcOrd="0" destOrd="2" presId="urn:microsoft.com/office/officeart/2005/8/layout/list1"/>
    <dgm:cxn modelId="{12B756AF-0BB6-4A1F-805A-4B2DE3D111D9}" srcId="{8F0868FF-EB32-41EE-B7CD-8772DCAE23EE}" destId="{A90311DD-88D4-4871-9CB3-2854CDA2CE5A}" srcOrd="3" destOrd="0" parTransId="{EF707B4B-401B-402C-A6AA-FDE02A3B4D34}" sibTransId="{EEC15C77-E861-439D-9DE3-EE4F14584BB2}"/>
    <dgm:cxn modelId="{47E6B561-200D-4EC2-808E-959AEBFFDDB5}" type="presParOf" srcId="{D61241EF-AD1E-44C6-9378-12DFA4DA91E0}" destId="{8FB4A971-8046-4E0C-A08E-6EB74F1B4AAD}" srcOrd="0" destOrd="0" presId="urn:microsoft.com/office/officeart/2005/8/layout/list1"/>
    <dgm:cxn modelId="{06BE201C-D6CE-4E94-B3F3-5A32EB40B1CD}" type="presParOf" srcId="{8FB4A971-8046-4E0C-A08E-6EB74F1B4AAD}" destId="{777932BD-0E78-4792-8502-D997C38DF844}" srcOrd="0" destOrd="0" presId="urn:microsoft.com/office/officeart/2005/8/layout/list1"/>
    <dgm:cxn modelId="{928B328A-B0F0-432C-A659-F7FF0151BB22}" type="presParOf" srcId="{8FB4A971-8046-4E0C-A08E-6EB74F1B4AAD}" destId="{EFB3FBE2-7C61-41E9-BA33-DEA6D94F9293}" srcOrd="1" destOrd="0" presId="urn:microsoft.com/office/officeart/2005/8/layout/list1"/>
    <dgm:cxn modelId="{154113A1-0B70-46E4-A45B-014682EDEFFD}" type="presParOf" srcId="{D61241EF-AD1E-44C6-9378-12DFA4DA91E0}" destId="{7A0E9A47-EF07-458C-A83E-0CFB66FBDAE3}" srcOrd="1" destOrd="0" presId="urn:microsoft.com/office/officeart/2005/8/layout/list1"/>
    <dgm:cxn modelId="{0123302E-8526-47F5-8736-C3D39AF87A61}" type="presParOf" srcId="{D61241EF-AD1E-44C6-9378-12DFA4DA91E0}" destId="{2D3B6E71-E516-4220-B57F-218B4415E25E}" srcOrd="2" destOrd="0" presId="urn:microsoft.com/office/officeart/2005/8/layout/list1"/>
    <dgm:cxn modelId="{2CBEA3DF-1EDB-480A-AABD-171F1CA39447}" type="presParOf" srcId="{D61241EF-AD1E-44C6-9378-12DFA4DA91E0}" destId="{FC5580C6-490B-47A1-A325-BEAFA77D66B2}" srcOrd="3" destOrd="0" presId="urn:microsoft.com/office/officeart/2005/8/layout/list1"/>
    <dgm:cxn modelId="{83034306-1D08-4E81-939F-63B1B375FD4B}" type="presParOf" srcId="{D61241EF-AD1E-44C6-9378-12DFA4DA91E0}" destId="{F8388824-8F60-44AA-BCB6-30C4AF889013}" srcOrd="4" destOrd="0" presId="urn:microsoft.com/office/officeart/2005/8/layout/list1"/>
    <dgm:cxn modelId="{7DE71E4B-A2E3-4CEF-8B53-66A5AA3A11A7}" type="presParOf" srcId="{F8388824-8F60-44AA-BCB6-30C4AF889013}" destId="{D8EC8F9B-F6A4-4620-9B7E-FD8CF160A36E}" srcOrd="0" destOrd="0" presId="urn:microsoft.com/office/officeart/2005/8/layout/list1"/>
    <dgm:cxn modelId="{FC05A873-0095-4D90-9B45-FCD2F6E6A6EA}" type="presParOf" srcId="{F8388824-8F60-44AA-BCB6-30C4AF889013}" destId="{42584784-77F5-4704-992C-EA7200964177}" srcOrd="1" destOrd="0" presId="urn:microsoft.com/office/officeart/2005/8/layout/list1"/>
    <dgm:cxn modelId="{7AFAAA7B-3415-4A65-A396-2BBFDC6EA0AA}" type="presParOf" srcId="{D61241EF-AD1E-44C6-9378-12DFA4DA91E0}" destId="{8CF4614A-2238-4AF2-9A51-00A7A9844F9F}" srcOrd="5" destOrd="0" presId="urn:microsoft.com/office/officeart/2005/8/layout/list1"/>
    <dgm:cxn modelId="{8AAD1066-F673-42B6-8DE3-3E91856714EA}" type="presParOf" srcId="{D61241EF-AD1E-44C6-9378-12DFA4DA91E0}" destId="{8CB54644-ABDA-42BC-BCE9-E972D82F116E}" srcOrd="6" destOrd="0" presId="urn:microsoft.com/office/officeart/2005/8/layout/list1"/>
    <dgm:cxn modelId="{085587C1-8B5E-435A-8859-476CD11E44F6}" type="presParOf" srcId="{D61241EF-AD1E-44C6-9378-12DFA4DA91E0}" destId="{FF6A7DE3-3899-4B8C-9988-F3146DA3F739}" srcOrd="7" destOrd="0" presId="urn:microsoft.com/office/officeart/2005/8/layout/list1"/>
    <dgm:cxn modelId="{9BA9302F-D983-42B3-A1EB-304545BD8798}" type="presParOf" srcId="{D61241EF-AD1E-44C6-9378-12DFA4DA91E0}" destId="{6E8E97CE-3F0C-4A51-B9C5-A381B962CB08}" srcOrd="8" destOrd="0" presId="urn:microsoft.com/office/officeart/2005/8/layout/list1"/>
    <dgm:cxn modelId="{8E7BE63C-55B4-4E97-BF22-3B020517A725}" type="presParOf" srcId="{6E8E97CE-3F0C-4A51-B9C5-A381B962CB08}" destId="{CF18CACC-FFA8-477A-BA6E-0D2331887B45}" srcOrd="0" destOrd="0" presId="urn:microsoft.com/office/officeart/2005/8/layout/list1"/>
    <dgm:cxn modelId="{DF7DCB10-1C6C-49AA-9FCC-CE833AF118F2}" type="presParOf" srcId="{6E8E97CE-3F0C-4A51-B9C5-A381B962CB08}" destId="{755474F8-B496-46C5-BAF6-A1A8C17C041E}" srcOrd="1" destOrd="0" presId="urn:microsoft.com/office/officeart/2005/8/layout/list1"/>
    <dgm:cxn modelId="{8DE1BBA1-37F8-4FA3-9601-3B143C241301}" type="presParOf" srcId="{D61241EF-AD1E-44C6-9378-12DFA4DA91E0}" destId="{8200CBD1-32AD-4A08-A079-CCA32F2DA643}" srcOrd="9" destOrd="0" presId="urn:microsoft.com/office/officeart/2005/8/layout/list1"/>
    <dgm:cxn modelId="{3DC2EA66-CC04-4976-A619-CB4AF2164A42}" type="presParOf" srcId="{D61241EF-AD1E-44C6-9378-12DFA4DA91E0}" destId="{A21956A5-FB47-483A-86D4-F432A98C3E60}" srcOrd="10" destOrd="0" presId="urn:microsoft.com/office/officeart/2005/8/layout/list1"/>
    <dgm:cxn modelId="{113C9B22-F54A-4CC7-ACD1-23C9681FF14D}" type="presParOf" srcId="{D61241EF-AD1E-44C6-9378-12DFA4DA91E0}" destId="{2F31886F-D6BB-45D1-9686-33F6DC36101D}" srcOrd="11" destOrd="0" presId="urn:microsoft.com/office/officeart/2005/8/layout/list1"/>
    <dgm:cxn modelId="{A5F60A49-5C74-413D-AF82-1F04A916CDB8}" type="presParOf" srcId="{D61241EF-AD1E-44C6-9378-12DFA4DA91E0}" destId="{BABF96F6-F453-4765-989F-0F7492D5224C}" srcOrd="12" destOrd="0" presId="urn:microsoft.com/office/officeart/2005/8/layout/list1"/>
    <dgm:cxn modelId="{57C3F560-FE3B-4E25-B5D0-228296F7C7A0}" type="presParOf" srcId="{BABF96F6-F453-4765-989F-0F7492D5224C}" destId="{D596753E-DB5E-4EC4-89C7-7ACFEC409139}" srcOrd="0" destOrd="0" presId="urn:microsoft.com/office/officeart/2005/8/layout/list1"/>
    <dgm:cxn modelId="{9EF5729B-CE77-47DB-97F4-369A9A526510}" type="presParOf" srcId="{BABF96F6-F453-4765-989F-0F7492D5224C}" destId="{5ACB7FB9-037E-4DDC-BD16-8E3ED06D1935}" srcOrd="1" destOrd="0" presId="urn:microsoft.com/office/officeart/2005/8/layout/list1"/>
    <dgm:cxn modelId="{3CBFEE58-E7FD-4FEB-80EC-BEC44BF3A0B7}" type="presParOf" srcId="{D61241EF-AD1E-44C6-9378-12DFA4DA91E0}" destId="{0B86705A-1CD8-47ED-A901-FA7B2083078D}" srcOrd="13" destOrd="0" presId="urn:microsoft.com/office/officeart/2005/8/layout/list1"/>
    <dgm:cxn modelId="{11471C26-BB40-443B-8965-96744227B767}" type="presParOf" srcId="{D61241EF-AD1E-44C6-9378-12DFA4DA91E0}" destId="{FD9F59C1-3BEA-4EB9-9D4B-85FFEC5D526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711667-9AE6-4850-9AC0-14144ECDE516}" type="doc">
      <dgm:prSet loTypeId="urn:microsoft.com/office/officeart/2005/8/layout/h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DBB6E6D-A65D-48B6-B827-5DE3072C931E}">
      <dgm:prSet phldrT="[Text]"/>
      <dgm:spPr/>
      <dgm:t>
        <a:bodyPr/>
        <a:lstStyle/>
        <a:p>
          <a:r>
            <a:rPr lang="en-US" b="1" dirty="0" smtClean="0"/>
            <a:t>Numerical Analysis</a:t>
          </a:r>
          <a:endParaRPr lang="en-US" b="1" dirty="0"/>
        </a:p>
      </dgm:t>
    </dgm:pt>
    <dgm:pt modelId="{D51DBF0E-599B-4FBF-B08C-8234D080EECD}" type="parTrans" cxnId="{E7A63D5E-26C3-4B4F-BB28-C8E111812824}">
      <dgm:prSet/>
      <dgm:spPr/>
      <dgm:t>
        <a:bodyPr/>
        <a:lstStyle/>
        <a:p>
          <a:endParaRPr lang="en-US"/>
        </a:p>
      </dgm:t>
    </dgm:pt>
    <dgm:pt modelId="{654DD710-687B-4954-AD64-31EECB02C416}" type="sibTrans" cxnId="{E7A63D5E-26C3-4B4F-BB28-C8E111812824}">
      <dgm:prSet/>
      <dgm:spPr/>
      <dgm:t>
        <a:bodyPr/>
        <a:lstStyle/>
        <a:p>
          <a:endParaRPr lang="en-US"/>
        </a:p>
      </dgm:t>
    </dgm:pt>
    <dgm:pt modelId="{FE35F1FF-5689-47A2-A582-197B46F12108}">
      <dgm:prSet phldrT="[Text]"/>
      <dgm:spPr/>
      <dgm:t>
        <a:bodyPr/>
        <a:lstStyle/>
        <a:p>
          <a:r>
            <a:rPr lang="en-US" b="1" dirty="0" smtClean="0"/>
            <a:t>SINR Estimation Error</a:t>
          </a:r>
          <a:endParaRPr lang="en-US" b="1" dirty="0"/>
        </a:p>
      </dgm:t>
    </dgm:pt>
    <dgm:pt modelId="{26C59801-4A59-43FF-B74F-4E466CF75610}" type="parTrans" cxnId="{815B7541-CAFE-4A3D-AF12-A634BBB9473F}">
      <dgm:prSet/>
      <dgm:spPr/>
      <dgm:t>
        <a:bodyPr/>
        <a:lstStyle/>
        <a:p>
          <a:endParaRPr lang="en-US"/>
        </a:p>
      </dgm:t>
    </dgm:pt>
    <dgm:pt modelId="{0F41EF17-7DC8-4299-B96F-64AA0EDA2BF9}" type="sibTrans" cxnId="{815B7541-CAFE-4A3D-AF12-A634BBB9473F}">
      <dgm:prSet/>
      <dgm:spPr/>
      <dgm:t>
        <a:bodyPr/>
        <a:lstStyle/>
        <a:p>
          <a:endParaRPr lang="en-US"/>
        </a:p>
      </dgm:t>
    </dgm:pt>
    <dgm:pt modelId="{2FFB52C8-160C-4ED6-9F2D-DE7ED63DF12E}">
      <dgm:prSet phldrT="[Text]"/>
      <dgm:spPr/>
      <dgm:t>
        <a:bodyPr/>
        <a:lstStyle/>
        <a:p>
          <a:r>
            <a:rPr lang="en-US" b="1" dirty="0" smtClean="0"/>
            <a:t>PUMA vs. Post-sounding method</a:t>
          </a:r>
          <a:endParaRPr lang="en-US" b="1" dirty="0"/>
        </a:p>
      </dgm:t>
    </dgm:pt>
    <dgm:pt modelId="{5AE21ADB-613F-4BB3-9873-B0FE1C21BA28}" type="parTrans" cxnId="{BA4BD245-26EB-4BA3-990C-BFDD11FB2929}">
      <dgm:prSet/>
      <dgm:spPr/>
      <dgm:t>
        <a:bodyPr/>
        <a:lstStyle/>
        <a:p>
          <a:endParaRPr lang="en-US"/>
        </a:p>
      </dgm:t>
    </dgm:pt>
    <dgm:pt modelId="{8746AF5E-40DB-4E27-BA2C-66E53DC70E4F}" type="sibTrans" cxnId="{BA4BD245-26EB-4BA3-990C-BFDD11FB2929}">
      <dgm:prSet/>
      <dgm:spPr/>
      <dgm:t>
        <a:bodyPr/>
        <a:lstStyle/>
        <a:p>
          <a:endParaRPr lang="en-US"/>
        </a:p>
      </dgm:t>
    </dgm:pt>
    <dgm:pt modelId="{B5219FA0-31A9-4914-B056-4E5CECEFA376}">
      <dgm:prSet phldrT="[Text]"/>
      <dgm:spPr/>
      <dgm:t>
        <a:bodyPr/>
        <a:lstStyle/>
        <a:p>
          <a:r>
            <a:rPr lang="en-US" b="1" dirty="0" smtClean="0"/>
            <a:t>PUMA vs. Fixed Modes</a:t>
          </a:r>
          <a:endParaRPr lang="en-US" b="1" dirty="0"/>
        </a:p>
      </dgm:t>
    </dgm:pt>
    <dgm:pt modelId="{B0B02EEA-18BF-4280-9E3C-32363FFA9E18}" type="parTrans" cxnId="{DC265176-0FA3-4B57-BDD4-63B1C294A430}">
      <dgm:prSet/>
      <dgm:spPr/>
      <dgm:t>
        <a:bodyPr/>
        <a:lstStyle/>
        <a:p>
          <a:endParaRPr lang="en-US"/>
        </a:p>
      </dgm:t>
    </dgm:pt>
    <dgm:pt modelId="{E6DA5AC8-8F08-425B-938D-AE007047BA08}" type="sibTrans" cxnId="{DC265176-0FA3-4B57-BDD4-63B1C294A430}">
      <dgm:prSet/>
      <dgm:spPr/>
      <dgm:t>
        <a:bodyPr/>
        <a:lstStyle/>
        <a:p>
          <a:endParaRPr lang="en-US"/>
        </a:p>
      </dgm:t>
    </dgm:pt>
    <dgm:pt modelId="{E5EF0481-864F-456D-9F0B-32CE68E9E56F}">
      <dgm:prSet phldrT="[Text]" custT="1"/>
      <dgm:spPr/>
      <dgm:t>
        <a:bodyPr/>
        <a:lstStyle/>
        <a:p>
          <a:r>
            <a:rPr lang="en-US" sz="1600" b="1" dirty="0" smtClean="0"/>
            <a:t>Expected throughput - Mode vs. SNR</a:t>
          </a:r>
          <a:endParaRPr lang="en-US" sz="1600" b="1" dirty="0"/>
        </a:p>
      </dgm:t>
    </dgm:pt>
    <dgm:pt modelId="{A35DF9ED-D494-4C0D-ADD1-B25D3A969C75}" type="parTrans" cxnId="{7702C7CE-31F7-4D4A-8212-F4CE2B706A11}">
      <dgm:prSet/>
      <dgm:spPr/>
      <dgm:t>
        <a:bodyPr/>
        <a:lstStyle/>
        <a:p>
          <a:endParaRPr lang="en-US"/>
        </a:p>
      </dgm:t>
    </dgm:pt>
    <dgm:pt modelId="{7A195F7E-5C75-48BB-904D-A0C13C8CC266}" type="sibTrans" cxnId="{7702C7CE-31F7-4D4A-8212-F4CE2B706A11}">
      <dgm:prSet/>
      <dgm:spPr/>
      <dgm:t>
        <a:bodyPr/>
        <a:lstStyle/>
        <a:p>
          <a:endParaRPr lang="en-US"/>
        </a:p>
      </dgm:t>
    </dgm:pt>
    <dgm:pt modelId="{836F9CF0-9990-4AFE-B1EC-5E16ABD8AAFC}">
      <dgm:prSet phldrT="[Text]" custT="1"/>
      <dgm:spPr/>
      <dgm:t>
        <a:bodyPr/>
        <a:lstStyle/>
        <a:p>
          <a:r>
            <a:rPr lang="en-US" sz="1600" b="1" dirty="0" smtClean="0"/>
            <a:t>Distribution of error from </a:t>
          </a:r>
          <a:r>
            <a:rPr lang="en-US" sz="1600" b="1" dirty="0" err="1" smtClean="0"/>
            <a:t>DoF</a:t>
          </a:r>
          <a:r>
            <a:rPr lang="en-US" sz="1600" b="1" dirty="0" smtClean="0"/>
            <a:t> based estimator</a:t>
          </a:r>
          <a:endParaRPr lang="en-US" sz="1600" b="1" dirty="0"/>
        </a:p>
      </dgm:t>
    </dgm:pt>
    <dgm:pt modelId="{832DA7E3-8A29-44D3-AD9E-CDDA59AEE89E}" type="parTrans" cxnId="{551485A6-6EFD-4550-A9D9-878485192802}">
      <dgm:prSet/>
      <dgm:spPr/>
      <dgm:t>
        <a:bodyPr/>
        <a:lstStyle/>
        <a:p>
          <a:endParaRPr lang="en-US"/>
        </a:p>
      </dgm:t>
    </dgm:pt>
    <dgm:pt modelId="{B2E81795-F00E-4AB8-81FE-96696D77ED73}" type="sibTrans" cxnId="{551485A6-6EFD-4550-A9D9-878485192802}">
      <dgm:prSet/>
      <dgm:spPr/>
      <dgm:t>
        <a:bodyPr/>
        <a:lstStyle/>
        <a:p>
          <a:endParaRPr lang="en-US"/>
        </a:p>
      </dgm:t>
    </dgm:pt>
    <dgm:pt modelId="{EAABE6E5-0E7A-46C5-8882-48F5AE2276B0}">
      <dgm:prSet phldrT="[Text]" custT="1"/>
      <dgm:spPr/>
      <dgm:t>
        <a:bodyPr/>
        <a:lstStyle/>
        <a:p>
          <a:r>
            <a:rPr lang="en-US" sz="1600" b="1" dirty="0" smtClean="0"/>
            <a:t>Comparison to best case, full CSI knowledge search</a:t>
          </a:r>
          <a:endParaRPr lang="en-US" sz="1600" b="1" dirty="0"/>
        </a:p>
      </dgm:t>
    </dgm:pt>
    <dgm:pt modelId="{93869D39-0294-438B-BAD4-7A0236A97E5F}" type="parTrans" cxnId="{AE175EB3-F4C9-4EFD-AB92-8D471FCC0DB5}">
      <dgm:prSet/>
      <dgm:spPr/>
      <dgm:t>
        <a:bodyPr/>
        <a:lstStyle/>
        <a:p>
          <a:endParaRPr lang="en-US"/>
        </a:p>
      </dgm:t>
    </dgm:pt>
    <dgm:pt modelId="{E0AC4F1A-7947-4740-814B-699F9F098571}" type="sibTrans" cxnId="{AE175EB3-F4C9-4EFD-AB92-8D471FCC0DB5}">
      <dgm:prSet/>
      <dgm:spPr/>
      <dgm:t>
        <a:bodyPr/>
        <a:lstStyle/>
        <a:p>
          <a:endParaRPr lang="en-US"/>
        </a:p>
      </dgm:t>
    </dgm:pt>
    <dgm:pt modelId="{3142E203-E451-440C-B2D0-8DC225A37DAD}">
      <dgm:prSet phldrT="[Text]" custT="1"/>
      <dgm:spPr/>
      <dgm:t>
        <a:bodyPr/>
        <a:lstStyle/>
        <a:p>
          <a:r>
            <a:rPr lang="en-US" sz="1600" b="1" dirty="0" smtClean="0"/>
            <a:t>Comparison of dynamic mode selection vs. Fixed</a:t>
          </a:r>
          <a:endParaRPr lang="en-US" sz="1600" b="1" dirty="0"/>
        </a:p>
      </dgm:t>
    </dgm:pt>
    <dgm:pt modelId="{31E9BB15-0969-48CB-AD68-2D2DC92CADE0}" type="parTrans" cxnId="{7BF6FE20-9581-4C63-8BB3-F17F707AC104}">
      <dgm:prSet/>
      <dgm:spPr/>
      <dgm:t>
        <a:bodyPr/>
        <a:lstStyle/>
        <a:p>
          <a:endParaRPr lang="en-US"/>
        </a:p>
      </dgm:t>
    </dgm:pt>
    <dgm:pt modelId="{DC9DA249-3E0B-490F-B8B8-BC4BA36350FE}" type="sibTrans" cxnId="{7BF6FE20-9581-4C63-8BB3-F17F707AC104}">
      <dgm:prSet/>
      <dgm:spPr/>
      <dgm:t>
        <a:bodyPr/>
        <a:lstStyle/>
        <a:p>
          <a:endParaRPr lang="en-US"/>
        </a:p>
      </dgm:t>
    </dgm:pt>
    <dgm:pt modelId="{9B883AF4-5F66-43CD-B690-C6CE374E7CA0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2">
                  <a:lumMod val="50000"/>
                </a:schemeClr>
              </a:solidFill>
            </a:rPr>
            <a:t>Modes with larger MK require high omnidirectional SNR (e.g., K=4 only feasible at 20dB)</a:t>
          </a:r>
          <a:endParaRPr lang="en-US" sz="1600" b="1" dirty="0">
            <a:solidFill>
              <a:schemeClr val="accent2">
                <a:lumMod val="50000"/>
              </a:schemeClr>
            </a:solidFill>
          </a:endParaRPr>
        </a:p>
      </dgm:t>
    </dgm:pt>
    <dgm:pt modelId="{59507452-52AF-4484-8063-4AF39F8ADB27}" type="parTrans" cxnId="{87FDBA31-B179-4695-BF47-D28B61E179C7}">
      <dgm:prSet/>
      <dgm:spPr/>
      <dgm:t>
        <a:bodyPr/>
        <a:lstStyle/>
        <a:p>
          <a:endParaRPr lang="en-US"/>
        </a:p>
      </dgm:t>
    </dgm:pt>
    <dgm:pt modelId="{45660111-462C-4F8D-A4EB-6EBDBB0CC00D}" type="sibTrans" cxnId="{87FDBA31-B179-4695-BF47-D28B61E179C7}">
      <dgm:prSet/>
      <dgm:spPr/>
      <dgm:t>
        <a:bodyPr/>
        <a:lstStyle/>
        <a:p>
          <a:endParaRPr lang="en-US"/>
        </a:p>
      </dgm:t>
    </dgm:pt>
    <dgm:pt modelId="{C70D6BB2-2C16-4349-BD05-85493074380B}">
      <dgm:prSet phldrT="[Text]" custT="1"/>
      <dgm:spPr/>
      <dgm:t>
        <a:bodyPr/>
        <a:lstStyle/>
        <a:p>
          <a:endParaRPr lang="en-US" sz="1600" b="1" dirty="0"/>
        </a:p>
      </dgm:t>
    </dgm:pt>
    <dgm:pt modelId="{5227FABE-26CF-4699-AE34-58D745095FB1}" type="parTrans" cxnId="{BA8DFA94-FB1E-49EB-A1FF-14BE9EEBA450}">
      <dgm:prSet/>
      <dgm:spPr/>
      <dgm:t>
        <a:bodyPr/>
        <a:lstStyle/>
        <a:p>
          <a:endParaRPr lang="en-US"/>
        </a:p>
      </dgm:t>
    </dgm:pt>
    <dgm:pt modelId="{96563B20-5CBB-4BE6-B44F-BA804438D494}" type="sibTrans" cxnId="{BA8DFA94-FB1E-49EB-A1FF-14BE9EEBA450}">
      <dgm:prSet/>
      <dgm:spPr/>
      <dgm:t>
        <a:bodyPr/>
        <a:lstStyle/>
        <a:p>
          <a:endParaRPr lang="en-US"/>
        </a:p>
      </dgm:t>
    </dgm:pt>
    <dgm:pt modelId="{78C8BD03-0343-4CD0-895B-1B1B28C4FEAE}">
      <dgm:prSet custT="1"/>
      <dgm:spPr/>
      <dgm:t>
        <a:bodyPr/>
        <a:lstStyle/>
        <a:p>
          <a:r>
            <a:rPr lang="en-US" sz="1600" b="1" dirty="0" smtClean="0">
              <a:solidFill>
                <a:schemeClr val="accent2">
                  <a:lumMod val="50000"/>
                </a:schemeClr>
              </a:solidFill>
            </a:rPr>
            <a:t>N~(0.36, </a:t>
          </a:r>
          <a:r>
            <a:rPr lang="el-GR" sz="1600" b="1" dirty="0" smtClean="0">
              <a:solidFill>
                <a:schemeClr val="accent2">
                  <a:lumMod val="50000"/>
                </a:schemeClr>
              </a:solidFill>
            </a:rPr>
            <a:t>2.43</a:t>
          </a:r>
          <a:r>
            <a:rPr lang="en-US" sz="1600" b="1" dirty="0" smtClean="0">
              <a:solidFill>
                <a:schemeClr val="accent2">
                  <a:lumMod val="50000"/>
                </a:schemeClr>
              </a:solidFill>
            </a:rPr>
            <a:t>)</a:t>
          </a:r>
          <a:r>
            <a:rPr lang="el-GR" sz="1600" b="1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1600" b="1" dirty="0" smtClean="0">
              <a:solidFill>
                <a:schemeClr val="accent2">
                  <a:lumMod val="50000"/>
                </a:schemeClr>
              </a:solidFill>
            </a:rPr>
            <a:t>dB</a:t>
          </a:r>
        </a:p>
      </dgm:t>
    </dgm:pt>
    <dgm:pt modelId="{52F23537-380A-4376-8DF7-97C576A3034E}" type="parTrans" cxnId="{053C5BED-8702-488C-987D-1CB371D9B3A0}">
      <dgm:prSet/>
      <dgm:spPr/>
      <dgm:t>
        <a:bodyPr/>
        <a:lstStyle/>
        <a:p>
          <a:endParaRPr lang="en-US"/>
        </a:p>
      </dgm:t>
    </dgm:pt>
    <dgm:pt modelId="{0C3E1259-729A-4C4D-883E-FA512AFFF31B}" type="sibTrans" cxnId="{053C5BED-8702-488C-987D-1CB371D9B3A0}">
      <dgm:prSet/>
      <dgm:spPr/>
      <dgm:t>
        <a:bodyPr/>
        <a:lstStyle/>
        <a:p>
          <a:endParaRPr lang="en-US"/>
        </a:p>
      </dgm:t>
    </dgm:pt>
    <dgm:pt modelId="{1DC33A31-C699-428B-8C38-85F59C489CD5}">
      <dgm:prSet custT="1"/>
      <dgm:spPr/>
      <dgm:t>
        <a:bodyPr/>
        <a:lstStyle/>
        <a:p>
          <a:endParaRPr lang="en-US" sz="1600" b="1" dirty="0" smtClean="0"/>
        </a:p>
      </dgm:t>
    </dgm:pt>
    <dgm:pt modelId="{8C1BF5DC-47DD-4B36-947A-523F47EDAC57}" type="parTrans" cxnId="{5EC31EF5-F9ED-4D05-9169-F79C9222DD72}">
      <dgm:prSet/>
      <dgm:spPr/>
      <dgm:t>
        <a:bodyPr/>
        <a:lstStyle/>
        <a:p>
          <a:endParaRPr lang="en-US"/>
        </a:p>
      </dgm:t>
    </dgm:pt>
    <dgm:pt modelId="{BD2C5CC4-3C27-48E6-8B7D-EFEFCEFD5669}" type="sibTrans" cxnId="{5EC31EF5-F9ED-4D05-9169-F79C9222DD72}">
      <dgm:prSet/>
      <dgm:spPr/>
      <dgm:t>
        <a:bodyPr/>
        <a:lstStyle/>
        <a:p>
          <a:endParaRPr lang="en-US"/>
        </a:p>
      </dgm:t>
    </dgm:pt>
    <dgm:pt modelId="{C9E19467-466D-4359-8151-36D8865F9F4E}">
      <dgm:prSet custT="1"/>
      <dgm:spPr/>
      <dgm:t>
        <a:bodyPr/>
        <a:lstStyle/>
        <a:p>
          <a:r>
            <a:rPr lang="en-US" sz="1600" b="1" dirty="0" smtClean="0">
              <a:solidFill>
                <a:schemeClr val="accent2">
                  <a:lumMod val="50000"/>
                </a:schemeClr>
              </a:solidFill>
            </a:rPr>
            <a:t>Error is on the order of jumps in MCS table</a:t>
          </a:r>
        </a:p>
      </dgm:t>
    </dgm:pt>
    <dgm:pt modelId="{AE309DD7-2B75-473A-8E30-A35D023F5C4C}" type="parTrans" cxnId="{0B283E57-9DE9-4FB5-9DC9-C768CF545165}">
      <dgm:prSet/>
      <dgm:spPr/>
      <dgm:t>
        <a:bodyPr/>
        <a:lstStyle/>
        <a:p>
          <a:endParaRPr lang="en-US"/>
        </a:p>
      </dgm:t>
    </dgm:pt>
    <dgm:pt modelId="{C5834AB3-A0A2-40F9-9377-020C2C7D345C}" type="sibTrans" cxnId="{0B283E57-9DE9-4FB5-9DC9-C768CF545165}">
      <dgm:prSet/>
      <dgm:spPr/>
      <dgm:t>
        <a:bodyPr/>
        <a:lstStyle/>
        <a:p>
          <a:endParaRPr lang="en-US"/>
        </a:p>
      </dgm:t>
    </dgm:pt>
    <dgm:pt modelId="{C1EA5652-1FA9-45B7-8DBE-2974F71E5DBF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2">
                  <a:lumMod val="50000"/>
                </a:schemeClr>
              </a:solidFill>
            </a:rPr>
            <a:t>Model error effectively truncated by jumps in MCS table (only 5-7% estimation error)</a:t>
          </a:r>
          <a:endParaRPr lang="en-US" sz="1600" b="1" dirty="0">
            <a:solidFill>
              <a:schemeClr val="accent2">
                <a:lumMod val="50000"/>
              </a:schemeClr>
            </a:solidFill>
          </a:endParaRPr>
        </a:p>
      </dgm:t>
    </dgm:pt>
    <dgm:pt modelId="{1FF5B66D-FC65-458B-B7E9-D34C249A5C18}" type="parTrans" cxnId="{7647332F-EC8F-4B2D-A491-DC9B5C12682A}">
      <dgm:prSet/>
      <dgm:spPr/>
      <dgm:t>
        <a:bodyPr/>
        <a:lstStyle/>
        <a:p>
          <a:endParaRPr lang="en-US"/>
        </a:p>
      </dgm:t>
    </dgm:pt>
    <dgm:pt modelId="{7FDB4CA7-931F-444B-A4CD-AEA2D3109749}" type="sibTrans" cxnId="{7647332F-EC8F-4B2D-A491-DC9B5C12682A}">
      <dgm:prSet/>
      <dgm:spPr/>
      <dgm:t>
        <a:bodyPr/>
        <a:lstStyle/>
        <a:p>
          <a:endParaRPr lang="en-US"/>
        </a:p>
      </dgm:t>
    </dgm:pt>
    <dgm:pt modelId="{C187EE7C-2C49-4C49-9556-7E60E7646DDA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2">
                  <a:lumMod val="50000"/>
                </a:schemeClr>
              </a:solidFill>
            </a:rPr>
            <a:t>PUMA’s dynamic selection surpasses max of any fixed mode (30% at saturation)</a:t>
          </a:r>
          <a:endParaRPr lang="en-US" sz="1600" b="1" dirty="0">
            <a:solidFill>
              <a:schemeClr val="accent2">
                <a:lumMod val="50000"/>
              </a:schemeClr>
            </a:solidFill>
          </a:endParaRPr>
        </a:p>
      </dgm:t>
    </dgm:pt>
    <dgm:pt modelId="{1E490A2C-E455-4A02-9887-478954EBC98E}" type="parTrans" cxnId="{7C28D593-5407-4EAC-B79C-AD7D934BAD69}">
      <dgm:prSet/>
      <dgm:spPr/>
      <dgm:t>
        <a:bodyPr/>
        <a:lstStyle/>
        <a:p>
          <a:endParaRPr lang="en-US"/>
        </a:p>
      </dgm:t>
    </dgm:pt>
    <dgm:pt modelId="{00AC5BCD-87C8-4F98-BECB-16D546D8DB4F}" type="sibTrans" cxnId="{7C28D593-5407-4EAC-B79C-AD7D934BAD69}">
      <dgm:prSet/>
      <dgm:spPr/>
      <dgm:t>
        <a:bodyPr/>
        <a:lstStyle/>
        <a:p>
          <a:endParaRPr lang="en-US"/>
        </a:p>
      </dgm:t>
    </dgm:pt>
    <dgm:pt modelId="{D6089998-0269-40FF-9AC1-DE52D101ABC9}" type="pres">
      <dgm:prSet presAssocID="{06711667-9AE6-4850-9AC0-14144ECDE5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F5A8EE-6763-448C-BD19-D8A9CBF3692E}" type="pres">
      <dgm:prSet presAssocID="{BDBB6E6D-A65D-48B6-B827-5DE3072C931E}" presName="composite" presStyleCnt="0"/>
      <dgm:spPr/>
    </dgm:pt>
    <dgm:pt modelId="{2E230789-F2D6-4FFC-A087-008A209B6A0C}" type="pres">
      <dgm:prSet presAssocID="{BDBB6E6D-A65D-48B6-B827-5DE3072C931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5EC1E-3B32-4B15-8996-F2C7A98CFBDD}" type="pres">
      <dgm:prSet presAssocID="{BDBB6E6D-A65D-48B6-B827-5DE3072C931E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170BC6-F1CB-425C-93E5-CE894211540D}" type="pres">
      <dgm:prSet presAssocID="{654DD710-687B-4954-AD64-31EECB02C416}" presName="space" presStyleCnt="0"/>
      <dgm:spPr/>
    </dgm:pt>
    <dgm:pt modelId="{FAED54C9-7AA7-4D62-9963-A0170ED41DD4}" type="pres">
      <dgm:prSet presAssocID="{FE35F1FF-5689-47A2-A582-197B46F12108}" presName="composite" presStyleCnt="0"/>
      <dgm:spPr/>
    </dgm:pt>
    <dgm:pt modelId="{CD57A486-A377-4B12-98BA-C2D24016C83A}" type="pres">
      <dgm:prSet presAssocID="{FE35F1FF-5689-47A2-A582-197B46F1210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477267-2C7B-4B9B-A24F-2134442554EE}" type="pres">
      <dgm:prSet presAssocID="{FE35F1FF-5689-47A2-A582-197B46F12108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DB03A-F0B3-4162-BAAD-224BC87A07A8}" type="pres">
      <dgm:prSet presAssocID="{0F41EF17-7DC8-4299-B96F-64AA0EDA2BF9}" presName="space" presStyleCnt="0"/>
      <dgm:spPr/>
    </dgm:pt>
    <dgm:pt modelId="{BBBB109C-C86D-4F82-BE2D-7306A9C0FC5F}" type="pres">
      <dgm:prSet presAssocID="{2FFB52C8-160C-4ED6-9F2D-DE7ED63DF12E}" presName="composite" presStyleCnt="0"/>
      <dgm:spPr/>
    </dgm:pt>
    <dgm:pt modelId="{2F4F1B76-A7B6-45C3-A630-F62F2D54B09D}" type="pres">
      <dgm:prSet presAssocID="{2FFB52C8-160C-4ED6-9F2D-DE7ED63DF12E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42D61-B92C-4B19-AF68-8DCB30435A31}" type="pres">
      <dgm:prSet presAssocID="{2FFB52C8-160C-4ED6-9F2D-DE7ED63DF12E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5D3519-1861-4EBB-A17E-D92F749CBFAB}" type="pres">
      <dgm:prSet presAssocID="{8746AF5E-40DB-4E27-BA2C-66E53DC70E4F}" presName="space" presStyleCnt="0"/>
      <dgm:spPr/>
    </dgm:pt>
    <dgm:pt modelId="{89FE73BA-8835-463B-8EE9-44355F8DCEFA}" type="pres">
      <dgm:prSet presAssocID="{B5219FA0-31A9-4914-B056-4E5CECEFA376}" presName="composite" presStyleCnt="0"/>
      <dgm:spPr/>
    </dgm:pt>
    <dgm:pt modelId="{515BA482-4880-4682-B3DF-C74804FD7B1B}" type="pres">
      <dgm:prSet presAssocID="{B5219FA0-31A9-4914-B056-4E5CECEFA376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8A7AA3-E529-4035-B3AD-1923061BDE41}" type="pres">
      <dgm:prSet presAssocID="{B5219FA0-31A9-4914-B056-4E5CECEFA376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5B7541-CAFE-4A3D-AF12-A634BBB9473F}" srcId="{06711667-9AE6-4850-9AC0-14144ECDE516}" destId="{FE35F1FF-5689-47A2-A582-197B46F12108}" srcOrd="1" destOrd="0" parTransId="{26C59801-4A59-43FF-B74F-4E466CF75610}" sibTransId="{0F41EF17-7DC8-4299-B96F-64AA0EDA2BF9}"/>
    <dgm:cxn modelId="{DC265176-0FA3-4B57-BDD4-63B1C294A430}" srcId="{06711667-9AE6-4850-9AC0-14144ECDE516}" destId="{B5219FA0-31A9-4914-B056-4E5CECEFA376}" srcOrd="3" destOrd="0" parTransId="{B0B02EEA-18BF-4280-9E3C-32363FFA9E18}" sibTransId="{E6DA5AC8-8F08-425B-938D-AE007047BA08}"/>
    <dgm:cxn modelId="{7C28D593-5407-4EAC-B79C-AD7D934BAD69}" srcId="{B5219FA0-31A9-4914-B056-4E5CECEFA376}" destId="{C187EE7C-2C49-4C49-9556-7E60E7646DDA}" srcOrd="1" destOrd="0" parTransId="{1E490A2C-E455-4A02-9887-478954EBC98E}" sibTransId="{00AC5BCD-87C8-4F98-BECB-16D546D8DB4F}"/>
    <dgm:cxn modelId="{1B65E6AD-A59D-46E3-87C4-9EA0D18B5AD1}" type="presOf" srcId="{C187EE7C-2C49-4C49-9556-7E60E7646DDA}" destId="{FA8A7AA3-E529-4035-B3AD-1923061BDE41}" srcOrd="0" destOrd="1" presId="urn:microsoft.com/office/officeart/2005/8/layout/hList1"/>
    <dgm:cxn modelId="{053C5BED-8702-488C-987D-1CB371D9B3A0}" srcId="{FE35F1FF-5689-47A2-A582-197B46F12108}" destId="{78C8BD03-0343-4CD0-895B-1B1B28C4FEAE}" srcOrd="1" destOrd="0" parTransId="{52F23537-380A-4376-8DF7-97C576A3034E}" sibTransId="{0C3E1259-729A-4C4D-883E-FA512AFFF31B}"/>
    <dgm:cxn modelId="{BACDFADC-21CB-4E83-A0CE-6A5B7B287E93}" type="presOf" srcId="{C70D6BB2-2C16-4349-BD05-85493074380B}" destId="{46477267-2C7B-4B9B-A24F-2134442554EE}" srcOrd="0" destOrd="4" presId="urn:microsoft.com/office/officeart/2005/8/layout/hList1"/>
    <dgm:cxn modelId="{64146F1B-26E6-444D-8C8F-827B8592C47C}" type="presOf" srcId="{C1EA5652-1FA9-45B7-8DBE-2974F71E5DBF}" destId="{AE242D61-B92C-4B19-AF68-8DCB30435A31}" srcOrd="0" destOrd="1" presId="urn:microsoft.com/office/officeart/2005/8/layout/hList1"/>
    <dgm:cxn modelId="{8F855DF1-50D6-4C83-8B07-E8153297D76F}" type="presOf" srcId="{78C8BD03-0343-4CD0-895B-1B1B28C4FEAE}" destId="{46477267-2C7B-4B9B-A24F-2134442554EE}" srcOrd="0" destOrd="1" presId="urn:microsoft.com/office/officeart/2005/8/layout/hList1"/>
    <dgm:cxn modelId="{9D03A6E6-0D6E-452F-B3A7-8B6C16CDED75}" type="presOf" srcId="{B5219FA0-31A9-4914-B056-4E5CECEFA376}" destId="{515BA482-4880-4682-B3DF-C74804FD7B1B}" srcOrd="0" destOrd="0" presId="urn:microsoft.com/office/officeart/2005/8/layout/hList1"/>
    <dgm:cxn modelId="{7BF6FE20-9581-4C63-8BB3-F17F707AC104}" srcId="{B5219FA0-31A9-4914-B056-4E5CECEFA376}" destId="{3142E203-E451-440C-B2D0-8DC225A37DAD}" srcOrd="0" destOrd="0" parTransId="{31E9BB15-0969-48CB-AD68-2D2DC92CADE0}" sibTransId="{DC9DA249-3E0B-490F-B8B8-BC4BA36350FE}"/>
    <dgm:cxn modelId="{551485A6-6EFD-4550-A9D9-878485192802}" srcId="{FE35F1FF-5689-47A2-A582-197B46F12108}" destId="{836F9CF0-9990-4AFE-B1EC-5E16ABD8AAFC}" srcOrd="0" destOrd="0" parTransId="{832DA7E3-8A29-44D3-AD9E-CDDA59AEE89E}" sibTransId="{B2E81795-F00E-4AB8-81FE-96696D77ED73}"/>
    <dgm:cxn modelId="{F438C28E-4EB8-42DA-BFCA-20D8F0DABF26}" type="presOf" srcId="{EAABE6E5-0E7A-46C5-8882-48F5AE2276B0}" destId="{AE242D61-B92C-4B19-AF68-8DCB30435A31}" srcOrd="0" destOrd="0" presId="urn:microsoft.com/office/officeart/2005/8/layout/hList1"/>
    <dgm:cxn modelId="{BA4BD245-26EB-4BA3-990C-BFDD11FB2929}" srcId="{06711667-9AE6-4850-9AC0-14144ECDE516}" destId="{2FFB52C8-160C-4ED6-9F2D-DE7ED63DF12E}" srcOrd="2" destOrd="0" parTransId="{5AE21ADB-613F-4BB3-9873-B0FE1C21BA28}" sibTransId="{8746AF5E-40DB-4E27-BA2C-66E53DC70E4F}"/>
    <dgm:cxn modelId="{2417FA69-A1E9-4CA5-984A-0259D4B13A21}" type="presOf" srcId="{1DC33A31-C699-428B-8C38-85F59C489CD5}" destId="{46477267-2C7B-4B9B-A24F-2134442554EE}" srcOrd="0" destOrd="3" presId="urn:microsoft.com/office/officeart/2005/8/layout/hList1"/>
    <dgm:cxn modelId="{87FDBA31-B179-4695-BF47-D28B61E179C7}" srcId="{BDBB6E6D-A65D-48B6-B827-5DE3072C931E}" destId="{9B883AF4-5F66-43CD-B690-C6CE374E7CA0}" srcOrd="1" destOrd="0" parTransId="{59507452-52AF-4484-8063-4AF39F8ADB27}" sibTransId="{45660111-462C-4F8D-A4EB-6EBDBB0CC00D}"/>
    <dgm:cxn modelId="{D5E8B7C1-372B-43B3-BEC5-9A312F21677C}" type="presOf" srcId="{C9E19467-466D-4359-8151-36D8865F9F4E}" destId="{46477267-2C7B-4B9B-A24F-2134442554EE}" srcOrd="0" destOrd="2" presId="urn:microsoft.com/office/officeart/2005/8/layout/hList1"/>
    <dgm:cxn modelId="{BA8DFA94-FB1E-49EB-A1FF-14BE9EEBA450}" srcId="{FE35F1FF-5689-47A2-A582-197B46F12108}" destId="{C70D6BB2-2C16-4349-BD05-85493074380B}" srcOrd="4" destOrd="0" parTransId="{5227FABE-26CF-4699-AE34-58D745095FB1}" sibTransId="{96563B20-5CBB-4BE6-B44F-BA804438D494}"/>
    <dgm:cxn modelId="{2AF58F0C-2462-4BDB-A1AE-E671926A284E}" type="presOf" srcId="{836F9CF0-9990-4AFE-B1EC-5E16ABD8AAFC}" destId="{46477267-2C7B-4B9B-A24F-2134442554EE}" srcOrd="0" destOrd="0" presId="urn:microsoft.com/office/officeart/2005/8/layout/hList1"/>
    <dgm:cxn modelId="{B181AAAE-7898-4539-B936-E4EAD78C1DA1}" type="presOf" srcId="{E5EF0481-864F-456D-9F0B-32CE68E9E56F}" destId="{24D5EC1E-3B32-4B15-8996-F2C7A98CFBDD}" srcOrd="0" destOrd="0" presId="urn:microsoft.com/office/officeart/2005/8/layout/hList1"/>
    <dgm:cxn modelId="{0B283E57-9DE9-4FB5-9DC9-C768CF545165}" srcId="{FE35F1FF-5689-47A2-A582-197B46F12108}" destId="{C9E19467-466D-4359-8151-36D8865F9F4E}" srcOrd="2" destOrd="0" parTransId="{AE309DD7-2B75-473A-8E30-A35D023F5C4C}" sibTransId="{C5834AB3-A0A2-40F9-9377-020C2C7D345C}"/>
    <dgm:cxn modelId="{79DC31C2-0AEE-4E4B-9CC4-516213A8E94E}" type="presOf" srcId="{BDBB6E6D-A65D-48B6-B827-5DE3072C931E}" destId="{2E230789-F2D6-4FFC-A087-008A209B6A0C}" srcOrd="0" destOrd="0" presId="urn:microsoft.com/office/officeart/2005/8/layout/hList1"/>
    <dgm:cxn modelId="{5BE1512F-A076-4341-9ADE-B6D1E2B589AE}" type="presOf" srcId="{2FFB52C8-160C-4ED6-9F2D-DE7ED63DF12E}" destId="{2F4F1B76-A7B6-45C3-A630-F62F2D54B09D}" srcOrd="0" destOrd="0" presId="urn:microsoft.com/office/officeart/2005/8/layout/hList1"/>
    <dgm:cxn modelId="{AE175EB3-F4C9-4EFD-AB92-8D471FCC0DB5}" srcId="{2FFB52C8-160C-4ED6-9F2D-DE7ED63DF12E}" destId="{EAABE6E5-0E7A-46C5-8882-48F5AE2276B0}" srcOrd="0" destOrd="0" parTransId="{93869D39-0294-438B-BAD4-7A0236A97E5F}" sibTransId="{E0AC4F1A-7947-4740-814B-699F9F098571}"/>
    <dgm:cxn modelId="{5EC31EF5-F9ED-4D05-9169-F79C9222DD72}" srcId="{FE35F1FF-5689-47A2-A582-197B46F12108}" destId="{1DC33A31-C699-428B-8C38-85F59C489CD5}" srcOrd="3" destOrd="0" parTransId="{8C1BF5DC-47DD-4B36-947A-523F47EDAC57}" sibTransId="{BD2C5CC4-3C27-48E6-8B7D-EFEFCEFD5669}"/>
    <dgm:cxn modelId="{2A238A5D-B1CE-4EE4-BA4F-4DFA3855BD45}" type="presOf" srcId="{9B883AF4-5F66-43CD-B690-C6CE374E7CA0}" destId="{24D5EC1E-3B32-4B15-8996-F2C7A98CFBDD}" srcOrd="0" destOrd="1" presId="urn:microsoft.com/office/officeart/2005/8/layout/hList1"/>
    <dgm:cxn modelId="{82786D63-CD91-4D44-9CD1-3C49E3CF9E01}" type="presOf" srcId="{3142E203-E451-440C-B2D0-8DC225A37DAD}" destId="{FA8A7AA3-E529-4035-B3AD-1923061BDE41}" srcOrd="0" destOrd="0" presId="urn:microsoft.com/office/officeart/2005/8/layout/hList1"/>
    <dgm:cxn modelId="{7702C7CE-31F7-4D4A-8212-F4CE2B706A11}" srcId="{BDBB6E6D-A65D-48B6-B827-5DE3072C931E}" destId="{E5EF0481-864F-456D-9F0B-32CE68E9E56F}" srcOrd="0" destOrd="0" parTransId="{A35DF9ED-D494-4C0D-ADD1-B25D3A969C75}" sibTransId="{7A195F7E-5C75-48BB-904D-A0C13C8CC266}"/>
    <dgm:cxn modelId="{0A5BB124-CA37-4A30-882D-EE928A6B442E}" type="presOf" srcId="{06711667-9AE6-4850-9AC0-14144ECDE516}" destId="{D6089998-0269-40FF-9AC1-DE52D101ABC9}" srcOrd="0" destOrd="0" presId="urn:microsoft.com/office/officeart/2005/8/layout/hList1"/>
    <dgm:cxn modelId="{7FFA33B6-48AF-41D0-8B5E-6C8B4F399C2E}" type="presOf" srcId="{FE35F1FF-5689-47A2-A582-197B46F12108}" destId="{CD57A486-A377-4B12-98BA-C2D24016C83A}" srcOrd="0" destOrd="0" presId="urn:microsoft.com/office/officeart/2005/8/layout/hList1"/>
    <dgm:cxn modelId="{7647332F-EC8F-4B2D-A491-DC9B5C12682A}" srcId="{2FFB52C8-160C-4ED6-9F2D-DE7ED63DF12E}" destId="{C1EA5652-1FA9-45B7-8DBE-2974F71E5DBF}" srcOrd="1" destOrd="0" parTransId="{1FF5B66D-FC65-458B-B7E9-D34C249A5C18}" sibTransId="{7FDB4CA7-931F-444B-A4CD-AEA2D3109749}"/>
    <dgm:cxn modelId="{E7A63D5E-26C3-4B4F-BB28-C8E111812824}" srcId="{06711667-9AE6-4850-9AC0-14144ECDE516}" destId="{BDBB6E6D-A65D-48B6-B827-5DE3072C931E}" srcOrd="0" destOrd="0" parTransId="{D51DBF0E-599B-4FBF-B08C-8234D080EECD}" sibTransId="{654DD710-687B-4954-AD64-31EECB02C416}"/>
    <dgm:cxn modelId="{DB90339B-AC93-4E89-8091-FD0BE21ECBC2}" type="presParOf" srcId="{D6089998-0269-40FF-9AC1-DE52D101ABC9}" destId="{09F5A8EE-6763-448C-BD19-D8A9CBF3692E}" srcOrd="0" destOrd="0" presId="urn:microsoft.com/office/officeart/2005/8/layout/hList1"/>
    <dgm:cxn modelId="{18EDAC41-6FA0-4669-956C-0779FD669206}" type="presParOf" srcId="{09F5A8EE-6763-448C-BD19-D8A9CBF3692E}" destId="{2E230789-F2D6-4FFC-A087-008A209B6A0C}" srcOrd="0" destOrd="0" presId="urn:microsoft.com/office/officeart/2005/8/layout/hList1"/>
    <dgm:cxn modelId="{04108A67-C0E1-40E7-92A0-C9EB1B9DBD9D}" type="presParOf" srcId="{09F5A8EE-6763-448C-BD19-D8A9CBF3692E}" destId="{24D5EC1E-3B32-4B15-8996-F2C7A98CFBDD}" srcOrd="1" destOrd="0" presId="urn:microsoft.com/office/officeart/2005/8/layout/hList1"/>
    <dgm:cxn modelId="{6A937DAB-E1BC-490D-8175-B918628C43C5}" type="presParOf" srcId="{D6089998-0269-40FF-9AC1-DE52D101ABC9}" destId="{47170BC6-F1CB-425C-93E5-CE894211540D}" srcOrd="1" destOrd="0" presId="urn:microsoft.com/office/officeart/2005/8/layout/hList1"/>
    <dgm:cxn modelId="{7FC50C4A-4B81-4234-9931-1201C23BD095}" type="presParOf" srcId="{D6089998-0269-40FF-9AC1-DE52D101ABC9}" destId="{FAED54C9-7AA7-4D62-9963-A0170ED41DD4}" srcOrd="2" destOrd="0" presId="urn:microsoft.com/office/officeart/2005/8/layout/hList1"/>
    <dgm:cxn modelId="{769BF071-0DFE-43B1-A98A-0C92CDAA786A}" type="presParOf" srcId="{FAED54C9-7AA7-4D62-9963-A0170ED41DD4}" destId="{CD57A486-A377-4B12-98BA-C2D24016C83A}" srcOrd="0" destOrd="0" presId="urn:microsoft.com/office/officeart/2005/8/layout/hList1"/>
    <dgm:cxn modelId="{27EABB37-4C2C-453D-9898-B276B22FAC15}" type="presParOf" srcId="{FAED54C9-7AA7-4D62-9963-A0170ED41DD4}" destId="{46477267-2C7B-4B9B-A24F-2134442554EE}" srcOrd="1" destOrd="0" presId="urn:microsoft.com/office/officeart/2005/8/layout/hList1"/>
    <dgm:cxn modelId="{3F63D60A-9BE0-4610-87A7-B487C175E51A}" type="presParOf" srcId="{D6089998-0269-40FF-9AC1-DE52D101ABC9}" destId="{D32DB03A-F0B3-4162-BAAD-224BC87A07A8}" srcOrd="3" destOrd="0" presId="urn:microsoft.com/office/officeart/2005/8/layout/hList1"/>
    <dgm:cxn modelId="{AE5680AB-06E3-471E-A1DC-522D633B7FAC}" type="presParOf" srcId="{D6089998-0269-40FF-9AC1-DE52D101ABC9}" destId="{BBBB109C-C86D-4F82-BE2D-7306A9C0FC5F}" srcOrd="4" destOrd="0" presId="urn:microsoft.com/office/officeart/2005/8/layout/hList1"/>
    <dgm:cxn modelId="{358C8716-96FB-458F-81FB-09E71FA182BA}" type="presParOf" srcId="{BBBB109C-C86D-4F82-BE2D-7306A9C0FC5F}" destId="{2F4F1B76-A7B6-45C3-A630-F62F2D54B09D}" srcOrd="0" destOrd="0" presId="urn:microsoft.com/office/officeart/2005/8/layout/hList1"/>
    <dgm:cxn modelId="{2A132FF3-5569-4EA9-9DE5-11A6019F57A4}" type="presParOf" srcId="{BBBB109C-C86D-4F82-BE2D-7306A9C0FC5F}" destId="{AE242D61-B92C-4B19-AF68-8DCB30435A31}" srcOrd="1" destOrd="0" presId="urn:microsoft.com/office/officeart/2005/8/layout/hList1"/>
    <dgm:cxn modelId="{1F78C905-A0D4-450B-968B-6FBC04010A87}" type="presParOf" srcId="{D6089998-0269-40FF-9AC1-DE52D101ABC9}" destId="{115D3519-1861-4EBB-A17E-D92F749CBFAB}" srcOrd="5" destOrd="0" presId="urn:microsoft.com/office/officeart/2005/8/layout/hList1"/>
    <dgm:cxn modelId="{5B0065DF-6E8E-45F5-83A6-6F82DF246EBB}" type="presParOf" srcId="{D6089998-0269-40FF-9AC1-DE52D101ABC9}" destId="{89FE73BA-8835-463B-8EE9-44355F8DCEFA}" srcOrd="6" destOrd="0" presId="urn:microsoft.com/office/officeart/2005/8/layout/hList1"/>
    <dgm:cxn modelId="{E101AB72-6A58-4B8D-9906-7D56ACB00C10}" type="presParOf" srcId="{89FE73BA-8835-463B-8EE9-44355F8DCEFA}" destId="{515BA482-4880-4682-B3DF-C74804FD7B1B}" srcOrd="0" destOrd="0" presId="urn:microsoft.com/office/officeart/2005/8/layout/hList1"/>
    <dgm:cxn modelId="{9AC04110-4F00-4EB4-8835-B23E1987590B}" type="presParOf" srcId="{89FE73BA-8835-463B-8EE9-44355F8DCEFA}" destId="{FA8A7AA3-E529-4035-B3AD-1923061BDE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711667-9AE6-4850-9AC0-14144ECDE516}" type="doc">
      <dgm:prSet loTypeId="urn:microsoft.com/office/officeart/2005/8/layout/h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DBB6E6D-A65D-48B6-B827-5DE3072C931E}">
      <dgm:prSet phldrT="[Text]"/>
      <dgm:spPr/>
      <dgm:t>
        <a:bodyPr/>
        <a:lstStyle/>
        <a:p>
          <a:r>
            <a:rPr lang="en-US" b="1" dirty="0" smtClean="0"/>
            <a:t>Numerical Analysis</a:t>
          </a:r>
          <a:endParaRPr lang="en-US" b="1" dirty="0"/>
        </a:p>
      </dgm:t>
    </dgm:pt>
    <dgm:pt modelId="{D51DBF0E-599B-4FBF-B08C-8234D080EECD}" type="parTrans" cxnId="{E7A63D5E-26C3-4B4F-BB28-C8E111812824}">
      <dgm:prSet/>
      <dgm:spPr/>
      <dgm:t>
        <a:bodyPr/>
        <a:lstStyle/>
        <a:p>
          <a:endParaRPr lang="en-US"/>
        </a:p>
      </dgm:t>
    </dgm:pt>
    <dgm:pt modelId="{654DD710-687B-4954-AD64-31EECB02C416}" type="sibTrans" cxnId="{E7A63D5E-26C3-4B4F-BB28-C8E111812824}">
      <dgm:prSet/>
      <dgm:spPr/>
      <dgm:t>
        <a:bodyPr/>
        <a:lstStyle/>
        <a:p>
          <a:endParaRPr lang="en-US"/>
        </a:p>
      </dgm:t>
    </dgm:pt>
    <dgm:pt modelId="{FE35F1FF-5689-47A2-A582-197B46F12108}">
      <dgm:prSet phldrT="[Text]"/>
      <dgm:spPr/>
      <dgm:t>
        <a:bodyPr/>
        <a:lstStyle/>
        <a:p>
          <a:r>
            <a:rPr lang="en-US" b="1" dirty="0" smtClean="0"/>
            <a:t>SINR Estimation Error</a:t>
          </a:r>
          <a:endParaRPr lang="en-US" b="1" dirty="0"/>
        </a:p>
      </dgm:t>
    </dgm:pt>
    <dgm:pt modelId="{26C59801-4A59-43FF-B74F-4E466CF75610}" type="parTrans" cxnId="{815B7541-CAFE-4A3D-AF12-A634BBB9473F}">
      <dgm:prSet/>
      <dgm:spPr/>
      <dgm:t>
        <a:bodyPr/>
        <a:lstStyle/>
        <a:p>
          <a:endParaRPr lang="en-US"/>
        </a:p>
      </dgm:t>
    </dgm:pt>
    <dgm:pt modelId="{0F41EF17-7DC8-4299-B96F-64AA0EDA2BF9}" type="sibTrans" cxnId="{815B7541-CAFE-4A3D-AF12-A634BBB9473F}">
      <dgm:prSet/>
      <dgm:spPr/>
      <dgm:t>
        <a:bodyPr/>
        <a:lstStyle/>
        <a:p>
          <a:endParaRPr lang="en-US"/>
        </a:p>
      </dgm:t>
    </dgm:pt>
    <dgm:pt modelId="{2FFB52C8-160C-4ED6-9F2D-DE7ED63DF12E}">
      <dgm:prSet phldrT="[Text]"/>
      <dgm:spPr/>
      <dgm:t>
        <a:bodyPr/>
        <a:lstStyle/>
        <a:p>
          <a:r>
            <a:rPr lang="en-US" b="1" dirty="0" smtClean="0"/>
            <a:t>PUMA vs. Post-sounding method</a:t>
          </a:r>
          <a:endParaRPr lang="en-US" b="1" dirty="0"/>
        </a:p>
      </dgm:t>
    </dgm:pt>
    <dgm:pt modelId="{5AE21ADB-613F-4BB3-9873-B0FE1C21BA28}" type="parTrans" cxnId="{BA4BD245-26EB-4BA3-990C-BFDD11FB2929}">
      <dgm:prSet/>
      <dgm:spPr/>
      <dgm:t>
        <a:bodyPr/>
        <a:lstStyle/>
        <a:p>
          <a:endParaRPr lang="en-US"/>
        </a:p>
      </dgm:t>
    </dgm:pt>
    <dgm:pt modelId="{8746AF5E-40DB-4E27-BA2C-66E53DC70E4F}" type="sibTrans" cxnId="{BA4BD245-26EB-4BA3-990C-BFDD11FB2929}">
      <dgm:prSet/>
      <dgm:spPr/>
      <dgm:t>
        <a:bodyPr/>
        <a:lstStyle/>
        <a:p>
          <a:endParaRPr lang="en-US"/>
        </a:p>
      </dgm:t>
    </dgm:pt>
    <dgm:pt modelId="{B5219FA0-31A9-4914-B056-4E5CECEFA376}">
      <dgm:prSet phldrT="[Text]"/>
      <dgm:spPr/>
      <dgm:t>
        <a:bodyPr/>
        <a:lstStyle/>
        <a:p>
          <a:r>
            <a:rPr lang="en-US" b="1" dirty="0" smtClean="0"/>
            <a:t>PUMA vs. Fixed Modes</a:t>
          </a:r>
          <a:endParaRPr lang="en-US" b="1" dirty="0"/>
        </a:p>
      </dgm:t>
    </dgm:pt>
    <dgm:pt modelId="{B0B02EEA-18BF-4280-9E3C-32363FFA9E18}" type="parTrans" cxnId="{DC265176-0FA3-4B57-BDD4-63B1C294A430}">
      <dgm:prSet/>
      <dgm:spPr/>
      <dgm:t>
        <a:bodyPr/>
        <a:lstStyle/>
        <a:p>
          <a:endParaRPr lang="en-US"/>
        </a:p>
      </dgm:t>
    </dgm:pt>
    <dgm:pt modelId="{E6DA5AC8-8F08-425B-938D-AE007047BA08}" type="sibTrans" cxnId="{DC265176-0FA3-4B57-BDD4-63B1C294A430}">
      <dgm:prSet/>
      <dgm:spPr/>
      <dgm:t>
        <a:bodyPr/>
        <a:lstStyle/>
        <a:p>
          <a:endParaRPr lang="en-US"/>
        </a:p>
      </dgm:t>
    </dgm:pt>
    <dgm:pt modelId="{E5EF0481-864F-456D-9F0B-32CE68E9E56F}">
      <dgm:prSet phldrT="[Text]" custT="1"/>
      <dgm:spPr/>
      <dgm:t>
        <a:bodyPr/>
        <a:lstStyle/>
        <a:p>
          <a:r>
            <a:rPr lang="en-US" sz="1600" b="1" dirty="0" smtClean="0"/>
            <a:t>Expected throughput - Mode vs. SNR</a:t>
          </a:r>
          <a:endParaRPr lang="en-US" sz="1600" b="1" dirty="0"/>
        </a:p>
      </dgm:t>
    </dgm:pt>
    <dgm:pt modelId="{A35DF9ED-D494-4C0D-ADD1-B25D3A969C75}" type="parTrans" cxnId="{7702C7CE-31F7-4D4A-8212-F4CE2B706A11}">
      <dgm:prSet/>
      <dgm:spPr/>
      <dgm:t>
        <a:bodyPr/>
        <a:lstStyle/>
        <a:p>
          <a:endParaRPr lang="en-US"/>
        </a:p>
      </dgm:t>
    </dgm:pt>
    <dgm:pt modelId="{7A195F7E-5C75-48BB-904D-A0C13C8CC266}" type="sibTrans" cxnId="{7702C7CE-31F7-4D4A-8212-F4CE2B706A11}">
      <dgm:prSet/>
      <dgm:spPr/>
      <dgm:t>
        <a:bodyPr/>
        <a:lstStyle/>
        <a:p>
          <a:endParaRPr lang="en-US"/>
        </a:p>
      </dgm:t>
    </dgm:pt>
    <dgm:pt modelId="{836F9CF0-9990-4AFE-B1EC-5E16ABD8AAFC}">
      <dgm:prSet phldrT="[Text]" custT="1"/>
      <dgm:spPr/>
      <dgm:t>
        <a:bodyPr/>
        <a:lstStyle/>
        <a:p>
          <a:r>
            <a:rPr lang="en-US" sz="1600" b="1" dirty="0" smtClean="0"/>
            <a:t>Distribution of error from </a:t>
          </a:r>
          <a:r>
            <a:rPr lang="en-US" sz="1600" b="1" dirty="0" err="1" smtClean="0"/>
            <a:t>DoF</a:t>
          </a:r>
          <a:r>
            <a:rPr lang="en-US" sz="1600" b="1" dirty="0" smtClean="0"/>
            <a:t> based estimator</a:t>
          </a:r>
          <a:endParaRPr lang="en-US" sz="1600" b="1" dirty="0"/>
        </a:p>
      </dgm:t>
    </dgm:pt>
    <dgm:pt modelId="{832DA7E3-8A29-44D3-AD9E-CDDA59AEE89E}" type="parTrans" cxnId="{551485A6-6EFD-4550-A9D9-878485192802}">
      <dgm:prSet/>
      <dgm:spPr/>
      <dgm:t>
        <a:bodyPr/>
        <a:lstStyle/>
        <a:p>
          <a:endParaRPr lang="en-US"/>
        </a:p>
      </dgm:t>
    </dgm:pt>
    <dgm:pt modelId="{B2E81795-F00E-4AB8-81FE-96696D77ED73}" type="sibTrans" cxnId="{551485A6-6EFD-4550-A9D9-878485192802}">
      <dgm:prSet/>
      <dgm:spPr/>
      <dgm:t>
        <a:bodyPr/>
        <a:lstStyle/>
        <a:p>
          <a:endParaRPr lang="en-US"/>
        </a:p>
      </dgm:t>
    </dgm:pt>
    <dgm:pt modelId="{EAABE6E5-0E7A-46C5-8882-48F5AE2276B0}">
      <dgm:prSet phldrT="[Text]" custT="1"/>
      <dgm:spPr/>
      <dgm:t>
        <a:bodyPr/>
        <a:lstStyle/>
        <a:p>
          <a:r>
            <a:rPr lang="en-US" sz="1600" b="1" dirty="0" smtClean="0"/>
            <a:t>Comparison to best case, full CSI knowledge search</a:t>
          </a:r>
          <a:endParaRPr lang="en-US" sz="1600" b="1" dirty="0"/>
        </a:p>
      </dgm:t>
    </dgm:pt>
    <dgm:pt modelId="{93869D39-0294-438B-BAD4-7A0236A97E5F}" type="parTrans" cxnId="{AE175EB3-F4C9-4EFD-AB92-8D471FCC0DB5}">
      <dgm:prSet/>
      <dgm:spPr/>
      <dgm:t>
        <a:bodyPr/>
        <a:lstStyle/>
        <a:p>
          <a:endParaRPr lang="en-US"/>
        </a:p>
      </dgm:t>
    </dgm:pt>
    <dgm:pt modelId="{E0AC4F1A-7947-4740-814B-699F9F098571}" type="sibTrans" cxnId="{AE175EB3-F4C9-4EFD-AB92-8D471FCC0DB5}">
      <dgm:prSet/>
      <dgm:spPr/>
      <dgm:t>
        <a:bodyPr/>
        <a:lstStyle/>
        <a:p>
          <a:endParaRPr lang="en-US"/>
        </a:p>
      </dgm:t>
    </dgm:pt>
    <dgm:pt modelId="{3142E203-E451-440C-B2D0-8DC225A37DAD}">
      <dgm:prSet phldrT="[Text]" custT="1"/>
      <dgm:spPr/>
      <dgm:t>
        <a:bodyPr/>
        <a:lstStyle/>
        <a:p>
          <a:r>
            <a:rPr lang="en-US" sz="1600" b="1" dirty="0" smtClean="0"/>
            <a:t>Comparison of dynamic mode selection vs. Fixed</a:t>
          </a:r>
          <a:endParaRPr lang="en-US" sz="1600" b="1" dirty="0"/>
        </a:p>
      </dgm:t>
    </dgm:pt>
    <dgm:pt modelId="{31E9BB15-0969-48CB-AD68-2D2DC92CADE0}" type="parTrans" cxnId="{7BF6FE20-9581-4C63-8BB3-F17F707AC104}">
      <dgm:prSet/>
      <dgm:spPr/>
      <dgm:t>
        <a:bodyPr/>
        <a:lstStyle/>
        <a:p>
          <a:endParaRPr lang="en-US"/>
        </a:p>
      </dgm:t>
    </dgm:pt>
    <dgm:pt modelId="{DC9DA249-3E0B-490F-B8B8-BC4BA36350FE}" type="sibTrans" cxnId="{7BF6FE20-9581-4C63-8BB3-F17F707AC104}">
      <dgm:prSet/>
      <dgm:spPr/>
      <dgm:t>
        <a:bodyPr/>
        <a:lstStyle/>
        <a:p>
          <a:endParaRPr lang="en-US"/>
        </a:p>
      </dgm:t>
    </dgm:pt>
    <dgm:pt modelId="{9B883AF4-5F66-43CD-B690-C6CE374E7CA0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2">
                  <a:lumMod val="50000"/>
                </a:schemeClr>
              </a:solidFill>
            </a:rPr>
            <a:t>Modes with larger MK require high omnidirectional SNR (e.g., K=4 only feasible at 20dB)</a:t>
          </a:r>
          <a:endParaRPr lang="en-US" sz="1600" b="1" dirty="0">
            <a:solidFill>
              <a:schemeClr val="accent2">
                <a:lumMod val="50000"/>
              </a:schemeClr>
            </a:solidFill>
          </a:endParaRPr>
        </a:p>
      </dgm:t>
    </dgm:pt>
    <dgm:pt modelId="{59507452-52AF-4484-8063-4AF39F8ADB27}" type="parTrans" cxnId="{87FDBA31-B179-4695-BF47-D28B61E179C7}">
      <dgm:prSet/>
      <dgm:spPr/>
      <dgm:t>
        <a:bodyPr/>
        <a:lstStyle/>
        <a:p>
          <a:endParaRPr lang="en-US"/>
        </a:p>
      </dgm:t>
    </dgm:pt>
    <dgm:pt modelId="{45660111-462C-4F8D-A4EB-6EBDBB0CC00D}" type="sibTrans" cxnId="{87FDBA31-B179-4695-BF47-D28B61E179C7}">
      <dgm:prSet/>
      <dgm:spPr/>
      <dgm:t>
        <a:bodyPr/>
        <a:lstStyle/>
        <a:p>
          <a:endParaRPr lang="en-US"/>
        </a:p>
      </dgm:t>
    </dgm:pt>
    <dgm:pt modelId="{C70D6BB2-2C16-4349-BD05-85493074380B}">
      <dgm:prSet phldrT="[Text]" custT="1"/>
      <dgm:spPr/>
      <dgm:t>
        <a:bodyPr/>
        <a:lstStyle/>
        <a:p>
          <a:endParaRPr lang="en-US" sz="1600" b="1" dirty="0"/>
        </a:p>
      </dgm:t>
    </dgm:pt>
    <dgm:pt modelId="{5227FABE-26CF-4699-AE34-58D745095FB1}" type="parTrans" cxnId="{BA8DFA94-FB1E-49EB-A1FF-14BE9EEBA450}">
      <dgm:prSet/>
      <dgm:spPr/>
      <dgm:t>
        <a:bodyPr/>
        <a:lstStyle/>
        <a:p>
          <a:endParaRPr lang="en-US"/>
        </a:p>
      </dgm:t>
    </dgm:pt>
    <dgm:pt modelId="{96563B20-5CBB-4BE6-B44F-BA804438D494}" type="sibTrans" cxnId="{BA8DFA94-FB1E-49EB-A1FF-14BE9EEBA450}">
      <dgm:prSet/>
      <dgm:spPr/>
      <dgm:t>
        <a:bodyPr/>
        <a:lstStyle/>
        <a:p>
          <a:endParaRPr lang="en-US"/>
        </a:p>
      </dgm:t>
    </dgm:pt>
    <dgm:pt modelId="{78C8BD03-0343-4CD0-895B-1B1B28C4FEAE}">
      <dgm:prSet custT="1"/>
      <dgm:spPr/>
      <dgm:t>
        <a:bodyPr/>
        <a:lstStyle/>
        <a:p>
          <a:r>
            <a:rPr lang="en-US" sz="1600" b="1" dirty="0" smtClean="0">
              <a:solidFill>
                <a:schemeClr val="accent2">
                  <a:lumMod val="50000"/>
                </a:schemeClr>
              </a:solidFill>
            </a:rPr>
            <a:t>N~(0.36, </a:t>
          </a:r>
          <a:r>
            <a:rPr lang="el-GR" sz="1600" b="1" dirty="0" smtClean="0">
              <a:solidFill>
                <a:schemeClr val="accent2">
                  <a:lumMod val="50000"/>
                </a:schemeClr>
              </a:solidFill>
            </a:rPr>
            <a:t>2.43</a:t>
          </a:r>
          <a:r>
            <a:rPr lang="en-US" sz="1600" b="1" dirty="0" smtClean="0">
              <a:solidFill>
                <a:schemeClr val="accent2">
                  <a:lumMod val="50000"/>
                </a:schemeClr>
              </a:solidFill>
            </a:rPr>
            <a:t>)</a:t>
          </a:r>
          <a:r>
            <a:rPr lang="el-GR" sz="1600" b="1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1600" b="1" dirty="0" smtClean="0">
              <a:solidFill>
                <a:schemeClr val="accent2">
                  <a:lumMod val="50000"/>
                </a:schemeClr>
              </a:solidFill>
            </a:rPr>
            <a:t>dB</a:t>
          </a:r>
        </a:p>
      </dgm:t>
    </dgm:pt>
    <dgm:pt modelId="{52F23537-380A-4376-8DF7-97C576A3034E}" type="parTrans" cxnId="{053C5BED-8702-488C-987D-1CB371D9B3A0}">
      <dgm:prSet/>
      <dgm:spPr/>
      <dgm:t>
        <a:bodyPr/>
        <a:lstStyle/>
        <a:p>
          <a:endParaRPr lang="en-US"/>
        </a:p>
      </dgm:t>
    </dgm:pt>
    <dgm:pt modelId="{0C3E1259-729A-4C4D-883E-FA512AFFF31B}" type="sibTrans" cxnId="{053C5BED-8702-488C-987D-1CB371D9B3A0}">
      <dgm:prSet/>
      <dgm:spPr/>
      <dgm:t>
        <a:bodyPr/>
        <a:lstStyle/>
        <a:p>
          <a:endParaRPr lang="en-US"/>
        </a:p>
      </dgm:t>
    </dgm:pt>
    <dgm:pt modelId="{1DC33A31-C699-428B-8C38-85F59C489CD5}">
      <dgm:prSet custT="1"/>
      <dgm:spPr/>
      <dgm:t>
        <a:bodyPr/>
        <a:lstStyle/>
        <a:p>
          <a:endParaRPr lang="en-US" sz="1600" b="1" dirty="0" smtClean="0"/>
        </a:p>
      </dgm:t>
    </dgm:pt>
    <dgm:pt modelId="{8C1BF5DC-47DD-4B36-947A-523F47EDAC57}" type="parTrans" cxnId="{5EC31EF5-F9ED-4D05-9169-F79C9222DD72}">
      <dgm:prSet/>
      <dgm:spPr/>
      <dgm:t>
        <a:bodyPr/>
        <a:lstStyle/>
        <a:p>
          <a:endParaRPr lang="en-US"/>
        </a:p>
      </dgm:t>
    </dgm:pt>
    <dgm:pt modelId="{BD2C5CC4-3C27-48E6-8B7D-EFEFCEFD5669}" type="sibTrans" cxnId="{5EC31EF5-F9ED-4D05-9169-F79C9222DD72}">
      <dgm:prSet/>
      <dgm:spPr/>
      <dgm:t>
        <a:bodyPr/>
        <a:lstStyle/>
        <a:p>
          <a:endParaRPr lang="en-US"/>
        </a:p>
      </dgm:t>
    </dgm:pt>
    <dgm:pt modelId="{C9E19467-466D-4359-8151-36D8865F9F4E}">
      <dgm:prSet custT="1"/>
      <dgm:spPr/>
      <dgm:t>
        <a:bodyPr/>
        <a:lstStyle/>
        <a:p>
          <a:r>
            <a:rPr lang="en-US" sz="1600" b="1" dirty="0" smtClean="0">
              <a:solidFill>
                <a:schemeClr val="accent2">
                  <a:lumMod val="50000"/>
                </a:schemeClr>
              </a:solidFill>
            </a:rPr>
            <a:t>Error is on the order of jumps in MCS table</a:t>
          </a:r>
        </a:p>
      </dgm:t>
    </dgm:pt>
    <dgm:pt modelId="{AE309DD7-2B75-473A-8E30-A35D023F5C4C}" type="parTrans" cxnId="{0B283E57-9DE9-4FB5-9DC9-C768CF545165}">
      <dgm:prSet/>
      <dgm:spPr/>
      <dgm:t>
        <a:bodyPr/>
        <a:lstStyle/>
        <a:p>
          <a:endParaRPr lang="en-US"/>
        </a:p>
      </dgm:t>
    </dgm:pt>
    <dgm:pt modelId="{C5834AB3-A0A2-40F9-9377-020C2C7D345C}" type="sibTrans" cxnId="{0B283E57-9DE9-4FB5-9DC9-C768CF545165}">
      <dgm:prSet/>
      <dgm:spPr/>
      <dgm:t>
        <a:bodyPr/>
        <a:lstStyle/>
        <a:p>
          <a:endParaRPr lang="en-US"/>
        </a:p>
      </dgm:t>
    </dgm:pt>
    <dgm:pt modelId="{C1EA5652-1FA9-45B7-8DBE-2974F71E5DBF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2">
                  <a:lumMod val="50000"/>
                </a:schemeClr>
              </a:solidFill>
            </a:rPr>
            <a:t>Model error effectively truncated by jumps in MCS table (only 5-7% estimation error)</a:t>
          </a:r>
          <a:endParaRPr lang="en-US" sz="1600" b="1" dirty="0">
            <a:solidFill>
              <a:schemeClr val="accent2">
                <a:lumMod val="50000"/>
              </a:schemeClr>
            </a:solidFill>
          </a:endParaRPr>
        </a:p>
      </dgm:t>
    </dgm:pt>
    <dgm:pt modelId="{1FF5B66D-FC65-458B-B7E9-D34C249A5C18}" type="parTrans" cxnId="{7647332F-EC8F-4B2D-A491-DC9B5C12682A}">
      <dgm:prSet/>
      <dgm:spPr/>
      <dgm:t>
        <a:bodyPr/>
        <a:lstStyle/>
        <a:p>
          <a:endParaRPr lang="en-US"/>
        </a:p>
      </dgm:t>
    </dgm:pt>
    <dgm:pt modelId="{7FDB4CA7-931F-444B-A4CD-AEA2D3109749}" type="sibTrans" cxnId="{7647332F-EC8F-4B2D-A491-DC9B5C12682A}">
      <dgm:prSet/>
      <dgm:spPr/>
      <dgm:t>
        <a:bodyPr/>
        <a:lstStyle/>
        <a:p>
          <a:endParaRPr lang="en-US"/>
        </a:p>
      </dgm:t>
    </dgm:pt>
    <dgm:pt modelId="{C187EE7C-2C49-4C49-9556-7E60E7646DDA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accent2">
                  <a:lumMod val="50000"/>
                </a:schemeClr>
              </a:solidFill>
            </a:rPr>
            <a:t>PUMA’s dynamic selection surpasses max of any fixed mode (30% at saturation)</a:t>
          </a:r>
          <a:endParaRPr lang="en-US" sz="1600" b="1" dirty="0">
            <a:solidFill>
              <a:schemeClr val="accent2">
                <a:lumMod val="50000"/>
              </a:schemeClr>
            </a:solidFill>
          </a:endParaRPr>
        </a:p>
      </dgm:t>
    </dgm:pt>
    <dgm:pt modelId="{1E490A2C-E455-4A02-9887-478954EBC98E}" type="parTrans" cxnId="{7C28D593-5407-4EAC-B79C-AD7D934BAD69}">
      <dgm:prSet/>
      <dgm:spPr/>
      <dgm:t>
        <a:bodyPr/>
        <a:lstStyle/>
        <a:p>
          <a:endParaRPr lang="en-US"/>
        </a:p>
      </dgm:t>
    </dgm:pt>
    <dgm:pt modelId="{00AC5BCD-87C8-4F98-BECB-16D546D8DB4F}" type="sibTrans" cxnId="{7C28D593-5407-4EAC-B79C-AD7D934BAD69}">
      <dgm:prSet/>
      <dgm:spPr/>
      <dgm:t>
        <a:bodyPr/>
        <a:lstStyle/>
        <a:p>
          <a:endParaRPr lang="en-US"/>
        </a:p>
      </dgm:t>
    </dgm:pt>
    <dgm:pt modelId="{D6089998-0269-40FF-9AC1-DE52D101ABC9}" type="pres">
      <dgm:prSet presAssocID="{06711667-9AE6-4850-9AC0-14144ECDE5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F5A8EE-6763-448C-BD19-D8A9CBF3692E}" type="pres">
      <dgm:prSet presAssocID="{BDBB6E6D-A65D-48B6-B827-5DE3072C931E}" presName="composite" presStyleCnt="0"/>
      <dgm:spPr/>
    </dgm:pt>
    <dgm:pt modelId="{2E230789-F2D6-4FFC-A087-008A209B6A0C}" type="pres">
      <dgm:prSet presAssocID="{BDBB6E6D-A65D-48B6-B827-5DE3072C931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5EC1E-3B32-4B15-8996-F2C7A98CFBDD}" type="pres">
      <dgm:prSet presAssocID="{BDBB6E6D-A65D-48B6-B827-5DE3072C931E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170BC6-F1CB-425C-93E5-CE894211540D}" type="pres">
      <dgm:prSet presAssocID="{654DD710-687B-4954-AD64-31EECB02C416}" presName="space" presStyleCnt="0"/>
      <dgm:spPr/>
    </dgm:pt>
    <dgm:pt modelId="{FAED54C9-7AA7-4D62-9963-A0170ED41DD4}" type="pres">
      <dgm:prSet presAssocID="{FE35F1FF-5689-47A2-A582-197B46F12108}" presName="composite" presStyleCnt="0"/>
      <dgm:spPr/>
    </dgm:pt>
    <dgm:pt modelId="{CD57A486-A377-4B12-98BA-C2D24016C83A}" type="pres">
      <dgm:prSet presAssocID="{FE35F1FF-5689-47A2-A582-197B46F1210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477267-2C7B-4B9B-A24F-2134442554EE}" type="pres">
      <dgm:prSet presAssocID="{FE35F1FF-5689-47A2-A582-197B46F12108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DB03A-F0B3-4162-BAAD-224BC87A07A8}" type="pres">
      <dgm:prSet presAssocID="{0F41EF17-7DC8-4299-B96F-64AA0EDA2BF9}" presName="space" presStyleCnt="0"/>
      <dgm:spPr/>
    </dgm:pt>
    <dgm:pt modelId="{BBBB109C-C86D-4F82-BE2D-7306A9C0FC5F}" type="pres">
      <dgm:prSet presAssocID="{2FFB52C8-160C-4ED6-9F2D-DE7ED63DF12E}" presName="composite" presStyleCnt="0"/>
      <dgm:spPr/>
    </dgm:pt>
    <dgm:pt modelId="{2F4F1B76-A7B6-45C3-A630-F62F2D54B09D}" type="pres">
      <dgm:prSet presAssocID="{2FFB52C8-160C-4ED6-9F2D-DE7ED63DF12E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42D61-B92C-4B19-AF68-8DCB30435A31}" type="pres">
      <dgm:prSet presAssocID="{2FFB52C8-160C-4ED6-9F2D-DE7ED63DF12E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5D3519-1861-4EBB-A17E-D92F749CBFAB}" type="pres">
      <dgm:prSet presAssocID="{8746AF5E-40DB-4E27-BA2C-66E53DC70E4F}" presName="space" presStyleCnt="0"/>
      <dgm:spPr/>
    </dgm:pt>
    <dgm:pt modelId="{89FE73BA-8835-463B-8EE9-44355F8DCEFA}" type="pres">
      <dgm:prSet presAssocID="{B5219FA0-31A9-4914-B056-4E5CECEFA376}" presName="composite" presStyleCnt="0"/>
      <dgm:spPr/>
    </dgm:pt>
    <dgm:pt modelId="{515BA482-4880-4682-B3DF-C74804FD7B1B}" type="pres">
      <dgm:prSet presAssocID="{B5219FA0-31A9-4914-B056-4E5CECEFA376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8A7AA3-E529-4035-B3AD-1923061BDE41}" type="pres">
      <dgm:prSet presAssocID="{B5219FA0-31A9-4914-B056-4E5CECEFA376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B1AFCA-4443-4393-AD23-468A0EA21D5F}" type="presOf" srcId="{B5219FA0-31A9-4914-B056-4E5CECEFA376}" destId="{515BA482-4880-4682-B3DF-C74804FD7B1B}" srcOrd="0" destOrd="0" presId="urn:microsoft.com/office/officeart/2005/8/layout/hList1"/>
    <dgm:cxn modelId="{AE175EB3-F4C9-4EFD-AB92-8D471FCC0DB5}" srcId="{2FFB52C8-160C-4ED6-9F2D-DE7ED63DF12E}" destId="{EAABE6E5-0E7A-46C5-8882-48F5AE2276B0}" srcOrd="0" destOrd="0" parTransId="{93869D39-0294-438B-BAD4-7A0236A97E5F}" sibTransId="{E0AC4F1A-7947-4740-814B-699F9F098571}"/>
    <dgm:cxn modelId="{BA4BD245-26EB-4BA3-990C-BFDD11FB2929}" srcId="{06711667-9AE6-4850-9AC0-14144ECDE516}" destId="{2FFB52C8-160C-4ED6-9F2D-DE7ED63DF12E}" srcOrd="2" destOrd="0" parTransId="{5AE21ADB-613F-4BB3-9873-B0FE1C21BA28}" sibTransId="{8746AF5E-40DB-4E27-BA2C-66E53DC70E4F}"/>
    <dgm:cxn modelId="{83D49FBA-C1EB-4786-8646-C286902C9B0D}" type="presOf" srcId="{836F9CF0-9990-4AFE-B1EC-5E16ABD8AAFC}" destId="{46477267-2C7B-4B9B-A24F-2134442554EE}" srcOrd="0" destOrd="0" presId="urn:microsoft.com/office/officeart/2005/8/layout/hList1"/>
    <dgm:cxn modelId="{053C5BED-8702-488C-987D-1CB371D9B3A0}" srcId="{FE35F1FF-5689-47A2-A582-197B46F12108}" destId="{78C8BD03-0343-4CD0-895B-1B1B28C4FEAE}" srcOrd="1" destOrd="0" parTransId="{52F23537-380A-4376-8DF7-97C576A3034E}" sibTransId="{0C3E1259-729A-4C4D-883E-FA512AFFF31B}"/>
    <dgm:cxn modelId="{5BE114BB-F0E7-4A8D-842E-789352534497}" type="presOf" srcId="{C187EE7C-2C49-4C49-9556-7E60E7646DDA}" destId="{FA8A7AA3-E529-4035-B3AD-1923061BDE41}" srcOrd="0" destOrd="1" presId="urn:microsoft.com/office/officeart/2005/8/layout/hList1"/>
    <dgm:cxn modelId="{5CA0467D-6B44-4885-AF0E-E6B4EDA0CEBB}" type="presOf" srcId="{BDBB6E6D-A65D-48B6-B827-5DE3072C931E}" destId="{2E230789-F2D6-4FFC-A087-008A209B6A0C}" srcOrd="0" destOrd="0" presId="urn:microsoft.com/office/officeart/2005/8/layout/hList1"/>
    <dgm:cxn modelId="{A77B424A-CE26-4D96-9D8B-0F56D1F238F2}" type="presOf" srcId="{E5EF0481-864F-456D-9F0B-32CE68E9E56F}" destId="{24D5EC1E-3B32-4B15-8996-F2C7A98CFBDD}" srcOrd="0" destOrd="0" presId="urn:microsoft.com/office/officeart/2005/8/layout/hList1"/>
    <dgm:cxn modelId="{BA8DFA94-FB1E-49EB-A1FF-14BE9EEBA450}" srcId="{FE35F1FF-5689-47A2-A582-197B46F12108}" destId="{C70D6BB2-2C16-4349-BD05-85493074380B}" srcOrd="4" destOrd="0" parTransId="{5227FABE-26CF-4699-AE34-58D745095FB1}" sibTransId="{96563B20-5CBB-4BE6-B44F-BA804438D494}"/>
    <dgm:cxn modelId="{20BF33EC-6759-4F19-B8AC-733EF37E464F}" type="presOf" srcId="{1DC33A31-C699-428B-8C38-85F59C489CD5}" destId="{46477267-2C7B-4B9B-A24F-2134442554EE}" srcOrd="0" destOrd="3" presId="urn:microsoft.com/office/officeart/2005/8/layout/hList1"/>
    <dgm:cxn modelId="{7647332F-EC8F-4B2D-A491-DC9B5C12682A}" srcId="{2FFB52C8-160C-4ED6-9F2D-DE7ED63DF12E}" destId="{C1EA5652-1FA9-45B7-8DBE-2974F71E5DBF}" srcOrd="1" destOrd="0" parTransId="{1FF5B66D-FC65-458B-B7E9-D34C249A5C18}" sibTransId="{7FDB4CA7-931F-444B-A4CD-AEA2D3109749}"/>
    <dgm:cxn modelId="{1DB7AFAE-CCF9-4379-8517-CEFCF12B6443}" type="presOf" srcId="{06711667-9AE6-4850-9AC0-14144ECDE516}" destId="{D6089998-0269-40FF-9AC1-DE52D101ABC9}" srcOrd="0" destOrd="0" presId="urn:microsoft.com/office/officeart/2005/8/layout/hList1"/>
    <dgm:cxn modelId="{725DD886-B33D-4098-954D-1B6AEA8AA402}" type="presOf" srcId="{FE35F1FF-5689-47A2-A582-197B46F12108}" destId="{CD57A486-A377-4B12-98BA-C2D24016C83A}" srcOrd="0" destOrd="0" presId="urn:microsoft.com/office/officeart/2005/8/layout/hList1"/>
    <dgm:cxn modelId="{551485A6-6EFD-4550-A9D9-878485192802}" srcId="{FE35F1FF-5689-47A2-A582-197B46F12108}" destId="{836F9CF0-9990-4AFE-B1EC-5E16ABD8AAFC}" srcOrd="0" destOrd="0" parTransId="{832DA7E3-8A29-44D3-AD9E-CDDA59AEE89E}" sibTransId="{B2E81795-F00E-4AB8-81FE-96696D77ED73}"/>
    <dgm:cxn modelId="{E7A63D5E-26C3-4B4F-BB28-C8E111812824}" srcId="{06711667-9AE6-4850-9AC0-14144ECDE516}" destId="{BDBB6E6D-A65D-48B6-B827-5DE3072C931E}" srcOrd="0" destOrd="0" parTransId="{D51DBF0E-599B-4FBF-B08C-8234D080EECD}" sibTransId="{654DD710-687B-4954-AD64-31EECB02C416}"/>
    <dgm:cxn modelId="{7702C7CE-31F7-4D4A-8212-F4CE2B706A11}" srcId="{BDBB6E6D-A65D-48B6-B827-5DE3072C931E}" destId="{E5EF0481-864F-456D-9F0B-32CE68E9E56F}" srcOrd="0" destOrd="0" parTransId="{A35DF9ED-D494-4C0D-ADD1-B25D3A969C75}" sibTransId="{7A195F7E-5C75-48BB-904D-A0C13C8CC266}"/>
    <dgm:cxn modelId="{87FDBA31-B179-4695-BF47-D28B61E179C7}" srcId="{BDBB6E6D-A65D-48B6-B827-5DE3072C931E}" destId="{9B883AF4-5F66-43CD-B690-C6CE374E7CA0}" srcOrd="1" destOrd="0" parTransId="{59507452-52AF-4484-8063-4AF39F8ADB27}" sibTransId="{45660111-462C-4F8D-A4EB-6EBDBB0CC00D}"/>
    <dgm:cxn modelId="{E587A844-50CC-4FCB-9936-B94DC472884F}" type="presOf" srcId="{3142E203-E451-440C-B2D0-8DC225A37DAD}" destId="{FA8A7AA3-E529-4035-B3AD-1923061BDE41}" srcOrd="0" destOrd="0" presId="urn:microsoft.com/office/officeart/2005/8/layout/hList1"/>
    <dgm:cxn modelId="{88F9CB54-51A5-4347-A41E-88BF897D1A5E}" type="presOf" srcId="{C9E19467-466D-4359-8151-36D8865F9F4E}" destId="{46477267-2C7B-4B9B-A24F-2134442554EE}" srcOrd="0" destOrd="2" presId="urn:microsoft.com/office/officeart/2005/8/layout/hList1"/>
    <dgm:cxn modelId="{DC265176-0FA3-4B57-BDD4-63B1C294A430}" srcId="{06711667-9AE6-4850-9AC0-14144ECDE516}" destId="{B5219FA0-31A9-4914-B056-4E5CECEFA376}" srcOrd="3" destOrd="0" parTransId="{B0B02EEA-18BF-4280-9E3C-32363FFA9E18}" sibTransId="{E6DA5AC8-8F08-425B-938D-AE007047BA08}"/>
    <dgm:cxn modelId="{E0144B98-0A0D-4314-9FC3-D93BD77EA8C4}" type="presOf" srcId="{78C8BD03-0343-4CD0-895B-1B1B28C4FEAE}" destId="{46477267-2C7B-4B9B-A24F-2134442554EE}" srcOrd="0" destOrd="1" presId="urn:microsoft.com/office/officeart/2005/8/layout/hList1"/>
    <dgm:cxn modelId="{917CBD67-0B74-46CA-AE0B-E7B25BE222F0}" type="presOf" srcId="{2FFB52C8-160C-4ED6-9F2D-DE7ED63DF12E}" destId="{2F4F1B76-A7B6-45C3-A630-F62F2D54B09D}" srcOrd="0" destOrd="0" presId="urn:microsoft.com/office/officeart/2005/8/layout/hList1"/>
    <dgm:cxn modelId="{5EC31EF5-F9ED-4D05-9169-F79C9222DD72}" srcId="{FE35F1FF-5689-47A2-A582-197B46F12108}" destId="{1DC33A31-C699-428B-8C38-85F59C489CD5}" srcOrd="3" destOrd="0" parTransId="{8C1BF5DC-47DD-4B36-947A-523F47EDAC57}" sibTransId="{BD2C5CC4-3C27-48E6-8B7D-EFEFCEFD5669}"/>
    <dgm:cxn modelId="{9C7471A9-3BF1-45F8-8C7F-8D18E7955BA3}" type="presOf" srcId="{C1EA5652-1FA9-45B7-8DBE-2974F71E5DBF}" destId="{AE242D61-B92C-4B19-AF68-8DCB30435A31}" srcOrd="0" destOrd="1" presId="urn:microsoft.com/office/officeart/2005/8/layout/hList1"/>
    <dgm:cxn modelId="{6D5910C8-4783-408E-9663-F0EE0AF88BD9}" type="presOf" srcId="{9B883AF4-5F66-43CD-B690-C6CE374E7CA0}" destId="{24D5EC1E-3B32-4B15-8996-F2C7A98CFBDD}" srcOrd="0" destOrd="1" presId="urn:microsoft.com/office/officeart/2005/8/layout/hList1"/>
    <dgm:cxn modelId="{1636D1D5-DA8F-4D17-94A2-D11F34E1B9AC}" type="presOf" srcId="{EAABE6E5-0E7A-46C5-8882-48F5AE2276B0}" destId="{AE242D61-B92C-4B19-AF68-8DCB30435A31}" srcOrd="0" destOrd="0" presId="urn:microsoft.com/office/officeart/2005/8/layout/hList1"/>
    <dgm:cxn modelId="{7BF6FE20-9581-4C63-8BB3-F17F707AC104}" srcId="{B5219FA0-31A9-4914-B056-4E5CECEFA376}" destId="{3142E203-E451-440C-B2D0-8DC225A37DAD}" srcOrd="0" destOrd="0" parTransId="{31E9BB15-0969-48CB-AD68-2D2DC92CADE0}" sibTransId="{DC9DA249-3E0B-490F-B8B8-BC4BA36350FE}"/>
    <dgm:cxn modelId="{0B283E57-9DE9-4FB5-9DC9-C768CF545165}" srcId="{FE35F1FF-5689-47A2-A582-197B46F12108}" destId="{C9E19467-466D-4359-8151-36D8865F9F4E}" srcOrd="2" destOrd="0" parTransId="{AE309DD7-2B75-473A-8E30-A35D023F5C4C}" sibTransId="{C5834AB3-A0A2-40F9-9377-020C2C7D345C}"/>
    <dgm:cxn modelId="{7C28D593-5407-4EAC-B79C-AD7D934BAD69}" srcId="{B5219FA0-31A9-4914-B056-4E5CECEFA376}" destId="{C187EE7C-2C49-4C49-9556-7E60E7646DDA}" srcOrd="1" destOrd="0" parTransId="{1E490A2C-E455-4A02-9887-478954EBC98E}" sibTransId="{00AC5BCD-87C8-4F98-BECB-16D546D8DB4F}"/>
    <dgm:cxn modelId="{815B7541-CAFE-4A3D-AF12-A634BBB9473F}" srcId="{06711667-9AE6-4850-9AC0-14144ECDE516}" destId="{FE35F1FF-5689-47A2-A582-197B46F12108}" srcOrd="1" destOrd="0" parTransId="{26C59801-4A59-43FF-B74F-4E466CF75610}" sibTransId="{0F41EF17-7DC8-4299-B96F-64AA0EDA2BF9}"/>
    <dgm:cxn modelId="{8473DA72-B4B9-4C05-BE0F-D801F3F1BB97}" type="presOf" srcId="{C70D6BB2-2C16-4349-BD05-85493074380B}" destId="{46477267-2C7B-4B9B-A24F-2134442554EE}" srcOrd="0" destOrd="4" presId="urn:microsoft.com/office/officeart/2005/8/layout/hList1"/>
    <dgm:cxn modelId="{270172EF-BA5A-4D69-B765-AA25D24B159F}" type="presParOf" srcId="{D6089998-0269-40FF-9AC1-DE52D101ABC9}" destId="{09F5A8EE-6763-448C-BD19-D8A9CBF3692E}" srcOrd="0" destOrd="0" presId="urn:microsoft.com/office/officeart/2005/8/layout/hList1"/>
    <dgm:cxn modelId="{04BAF45C-0D54-42CF-9CCA-CF26DE714F9D}" type="presParOf" srcId="{09F5A8EE-6763-448C-BD19-D8A9CBF3692E}" destId="{2E230789-F2D6-4FFC-A087-008A209B6A0C}" srcOrd="0" destOrd="0" presId="urn:microsoft.com/office/officeart/2005/8/layout/hList1"/>
    <dgm:cxn modelId="{9681A1C4-3B66-4F61-8B95-E683D4AD67CA}" type="presParOf" srcId="{09F5A8EE-6763-448C-BD19-D8A9CBF3692E}" destId="{24D5EC1E-3B32-4B15-8996-F2C7A98CFBDD}" srcOrd="1" destOrd="0" presId="urn:microsoft.com/office/officeart/2005/8/layout/hList1"/>
    <dgm:cxn modelId="{82D63C70-22F3-4090-B16E-3EC88C494043}" type="presParOf" srcId="{D6089998-0269-40FF-9AC1-DE52D101ABC9}" destId="{47170BC6-F1CB-425C-93E5-CE894211540D}" srcOrd="1" destOrd="0" presId="urn:microsoft.com/office/officeart/2005/8/layout/hList1"/>
    <dgm:cxn modelId="{5DA4311B-4D7B-48D8-8FCE-A72DAD31A98C}" type="presParOf" srcId="{D6089998-0269-40FF-9AC1-DE52D101ABC9}" destId="{FAED54C9-7AA7-4D62-9963-A0170ED41DD4}" srcOrd="2" destOrd="0" presId="urn:microsoft.com/office/officeart/2005/8/layout/hList1"/>
    <dgm:cxn modelId="{11E84DA8-04BA-4795-962E-CDD03E52D3A6}" type="presParOf" srcId="{FAED54C9-7AA7-4D62-9963-A0170ED41DD4}" destId="{CD57A486-A377-4B12-98BA-C2D24016C83A}" srcOrd="0" destOrd="0" presId="urn:microsoft.com/office/officeart/2005/8/layout/hList1"/>
    <dgm:cxn modelId="{4CC2B3EC-D21D-47B8-B418-333C570B2DA4}" type="presParOf" srcId="{FAED54C9-7AA7-4D62-9963-A0170ED41DD4}" destId="{46477267-2C7B-4B9B-A24F-2134442554EE}" srcOrd="1" destOrd="0" presId="urn:microsoft.com/office/officeart/2005/8/layout/hList1"/>
    <dgm:cxn modelId="{02090A8C-4371-4F5C-8540-8CE553E0C7DD}" type="presParOf" srcId="{D6089998-0269-40FF-9AC1-DE52D101ABC9}" destId="{D32DB03A-F0B3-4162-BAAD-224BC87A07A8}" srcOrd="3" destOrd="0" presId="urn:microsoft.com/office/officeart/2005/8/layout/hList1"/>
    <dgm:cxn modelId="{04474B4D-C1F7-4C1C-9838-DB258AEA316F}" type="presParOf" srcId="{D6089998-0269-40FF-9AC1-DE52D101ABC9}" destId="{BBBB109C-C86D-4F82-BE2D-7306A9C0FC5F}" srcOrd="4" destOrd="0" presId="urn:microsoft.com/office/officeart/2005/8/layout/hList1"/>
    <dgm:cxn modelId="{B13F5B2E-DCFB-4001-B5F0-60422962069D}" type="presParOf" srcId="{BBBB109C-C86D-4F82-BE2D-7306A9C0FC5F}" destId="{2F4F1B76-A7B6-45C3-A630-F62F2D54B09D}" srcOrd="0" destOrd="0" presId="urn:microsoft.com/office/officeart/2005/8/layout/hList1"/>
    <dgm:cxn modelId="{EE9C770E-D851-4EAC-B2F0-CBAD6F354CD9}" type="presParOf" srcId="{BBBB109C-C86D-4F82-BE2D-7306A9C0FC5F}" destId="{AE242D61-B92C-4B19-AF68-8DCB30435A31}" srcOrd="1" destOrd="0" presId="urn:microsoft.com/office/officeart/2005/8/layout/hList1"/>
    <dgm:cxn modelId="{4C9BEA9A-7765-42DD-BB28-DC1230316717}" type="presParOf" srcId="{D6089998-0269-40FF-9AC1-DE52D101ABC9}" destId="{115D3519-1861-4EBB-A17E-D92F749CBFAB}" srcOrd="5" destOrd="0" presId="urn:microsoft.com/office/officeart/2005/8/layout/hList1"/>
    <dgm:cxn modelId="{F4AA8890-2774-4BBF-A21A-9AC31D654C89}" type="presParOf" srcId="{D6089998-0269-40FF-9AC1-DE52D101ABC9}" destId="{89FE73BA-8835-463B-8EE9-44355F8DCEFA}" srcOrd="6" destOrd="0" presId="urn:microsoft.com/office/officeart/2005/8/layout/hList1"/>
    <dgm:cxn modelId="{193E5188-3412-4D49-BA86-622074995A70}" type="presParOf" srcId="{89FE73BA-8835-463B-8EE9-44355F8DCEFA}" destId="{515BA482-4880-4682-B3DF-C74804FD7B1B}" srcOrd="0" destOrd="0" presId="urn:microsoft.com/office/officeart/2005/8/layout/hList1"/>
    <dgm:cxn modelId="{E7E79076-D1D2-43AB-8364-D44ED1F5B587}" type="presParOf" srcId="{89FE73BA-8835-463B-8EE9-44355F8DCEFA}" destId="{FA8A7AA3-E529-4035-B3AD-1923061BDE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B6E71-E516-4220-B57F-218B4415E25E}">
      <dsp:nvSpPr>
        <dsp:cNvPr id="0" name=""/>
        <dsp:cNvSpPr/>
      </dsp:nvSpPr>
      <dsp:spPr>
        <a:xfrm>
          <a:off x="0" y="210699"/>
          <a:ext cx="3581400" cy="850500"/>
        </a:xfrm>
        <a:prstGeom prst="rect">
          <a:avLst/>
        </a:prstGeom>
        <a:noFill/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8640" tIns="249936" rIns="548640" bIns="9144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C00000"/>
              </a:solidFill>
            </a:rPr>
            <a:t>Easily separable, highly variable scenarios</a:t>
          </a:r>
          <a:endParaRPr lang="en-US" sz="1800" kern="1200" dirty="0">
            <a:solidFill>
              <a:srgbClr val="C00000"/>
            </a:solidFill>
          </a:endParaRPr>
        </a:p>
      </dsp:txBody>
      <dsp:txXfrm>
        <a:off x="0" y="210699"/>
        <a:ext cx="3581400" cy="850500"/>
      </dsp:txXfrm>
    </dsp:sp>
    <dsp:sp modelId="{EFB3FBE2-7C61-41E9-BA33-DEA6D94F9293}">
      <dsp:nvSpPr>
        <dsp:cNvPr id="0" name=""/>
        <dsp:cNvSpPr/>
      </dsp:nvSpPr>
      <dsp:spPr>
        <a:xfrm>
          <a:off x="179070" y="33579"/>
          <a:ext cx="2506980" cy="354240"/>
        </a:xfrm>
        <a:prstGeom prst="roundRect">
          <a:avLst/>
        </a:prstGeom>
        <a:gradFill rotWithShape="0">
          <a:gsLst>
            <a:gs pos="0">
              <a:srgbClr val="FF6D6D"/>
            </a:gs>
            <a:gs pos="50000">
              <a:srgbClr val="FF0000"/>
            </a:gs>
            <a:gs pos="100000">
              <a:srgbClr val="C00000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4758" tIns="0" rIns="947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PUMA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6363" y="50872"/>
        <a:ext cx="2472394" cy="319654"/>
      </dsp:txXfrm>
    </dsp:sp>
    <dsp:sp modelId="{8CB54644-ABDA-42BC-BCE9-E972D82F116E}">
      <dsp:nvSpPr>
        <dsp:cNvPr id="0" name=""/>
        <dsp:cNvSpPr/>
      </dsp:nvSpPr>
      <dsp:spPr>
        <a:xfrm>
          <a:off x="0" y="1303119"/>
          <a:ext cx="3581400" cy="595350"/>
        </a:xfrm>
        <a:prstGeom prst="rect">
          <a:avLst/>
        </a:pr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8640" tIns="249936" rIns="0" bIns="9144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1">
                  <a:lumMod val="50000"/>
                </a:schemeClr>
              </a:solidFill>
            </a:rPr>
            <a:t>Minimally variable scenarios</a:t>
          </a:r>
          <a:endParaRPr lang="en-US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1303119"/>
        <a:ext cx="3581400" cy="595350"/>
      </dsp:txXfrm>
    </dsp:sp>
    <dsp:sp modelId="{42584784-77F5-4704-992C-EA7200964177}">
      <dsp:nvSpPr>
        <dsp:cNvPr id="0" name=""/>
        <dsp:cNvSpPr/>
      </dsp:nvSpPr>
      <dsp:spPr>
        <a:xfrm>
          <a:off x="179070" y="1125999"/>
          <a:ext cx="2506980" cy="354240"/>
        </a:xfrm>
        <a:prstGeom prst="roundRect">
          <a:avLst/>
        </a:prstGeom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4758" tIns="0" rIns="947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FROZEN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6363" y="1143292"/>
        <a:ext cx="2472394" cy="319654"/>
      </dsp:txXfrm>
    </dsp:sp>
    <dsp:sp modelId="{A21956A5-FB47-483A-86D4-F432A98C3E60}">
      <dsp:nvSpPr>
        <dsp:cNvPr id="0" name=""/>
        <dsp:cNvSpPr/>
      </dsp:nvSpPr>
      <dsp:spPr>
        <a:xfrm>
          <a:off x="0" y="2140389"/>
          <a:ext cx="3581400" cy="888300"/>
        </a:xfrm>
        <a:prstGeom prst="rect">
          <a:avLst/>
        </a:prstGeom>
        <a:noFill/>
        <a:ln w="381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8640" tIns="249936" rIns="548640" bIns="9144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WURC Array</a:t>
          </a:r>
          <a:endParaRPr lang="en-US" sz="18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Software Frameworks</a:t>
          </a:r>
          <a:endParaRPr lang="en-US" sz="1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2140389"/>
        <a:ext cx="3581400" cy="888300"/>
      </dsp:txXfrm>
    </dsp:sp>
    <dsp:sp modelId="{755474F8-B496-46C5-BAF6-A1A8C17C041E}">
      <dsp:nvSpPr>
        <dsp:cNvPr id="0" name=""/>
        <dsp:cNvSpPr/>
      </dsp:nvSpPr>
      <dsp:spPr>
        <a:xfrm>
          <a:off x="179070" y="1963269"/>
          <a:ext cx="2506980" cy="354240"/>
        </a:xfrm>
        <a:prstGeom prst="roundRect">
          <a:avLst/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4758" tIns="0" rIns="947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Implementation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6363" y="1980562"/>
        <a:ext cx="2472394" cy="319654"/>
      </dsp:txXfrm>
    </dsp:sp>
    <dsp:sp modelId="{FD9F59C1-3BEA-4EB9-9D4B-85FFEC5D5269}">
      <dsp:nvSpPr>
        <dsp:cNvPr id="0" name=""/>
        <dsp:cNvSpPr/>
      </dsp:nvSpPr>
      <dsp:spPr>
        <a:xfrm>
          <a:off x="0" y="3270609"/>
          <a:ext cx="3581400" cy="1436400"/>
        </a:xfrm>
        <a:prstGeom prst="rect">
          <a:avLst/>
        </a:prstGeom>
        <a:noFill/>
        <a:ln w="38100" cap="flat" cmpd="sng" algn="ctr">
          <a:solidFill>
            <a:srgbClr val="517D2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8640" tIns="249936" rIns="548640" bIns="9144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6">
                  <a:lumMod val="50000"/>
                </a:schemeClr>
              </a:solidFill>
            </a:rPr>
            <a:t>MU-MIMO Measurement Study</a:t>
          </a:r>
          <a:endParaRPr lang="en-US" sz="1800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C00000"/>
              </a:solidFill>
            </a:rPr>
            <a:t>PUMA</a:t>
          </a:r>
          <a:endParaRPr lang="en-US" sz="1800" kern="1200" dirty="0">
            <a:solidFill>
              <a:srgbClr val="C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5">
                  <a:lumMod val="50000"/>
                </a:schemeClr>
              </a:solidFill>
            </a:rPr>
            <a:t>FROZEN</a:t>
          </a:r>
          <a:endParaRPr lang="en-US" sz="18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3270609"/>
        <a:ext cx="3581400" cy="1436400"/>
      </dsp:txXfrm>
    </dsp:sp>
    <dsp:sp modelId="{5ACB7FB9-037E-4DDC-BD16-8E3ED06D1935}">
      <dsp:nvSpPr>
        <dsp:cNvPr id="0" name=""/>
        <dsp:cNvSpPr/>
      </dsp:nvSpPr>
      <dsp:spPr>
        <a:xfrm>
          <a:off x="179070" y="3093489"/>
          <a:ext cx="2506980" cy="354240"/>
        </a:xfrm>
        <a:prstGeom prst="roundRect">
          <a:avLst/>
        </a:prstGeom>
        <a:gradFill rotWithShape="0">
          <a:gsLst>
            <a:gs pos="0">
              <a:srgbClr val="C0E399"/>
            </a:gs>
            <a:gs pos="50000">
              <a:srgbClr val="92D050"/>
            </a:gs>
            <a:gs pos="100000">
              <a:srgbClr val="517D21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4758" tIns="0" rIns="947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Evaluation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6363" y="3110782"/>
        <a:ext cx="2472394" cy="3196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B6E71-E516-4220-B57F-218B4415E25E}">
      <dsp:nvSpPr>
        <dsp:cNvPr id="0" name=""/>
        <dsp:cNvSpPr/>
      </dsp:nvSpPr>
      <dsp:spPr>
        <a:xfrm>
          <a:off x="0" y="210699"/>
          <a:ext cx="3581400" cy="850500"/>
        </a:xfrm>
        <a:prstGeom prst="rect">
          <a:avLst/>
        </a:prstGeom>
        <a:noFill/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8640" tIns="249936" rIns="548640" bIns="9144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C00000"/>
              </a:solidFill>
            </a:rPr>
            <a:t>Easily separable, highly variable scenarios</a:t>
          </a:r>
          <a:endParaRPr lang="en-US" sz="1800" kern="1200" dirty="0">
            <a:solidFill>
              <a:srgbClr val="C00000"/>
            </a:solidFill>
          </a:endParaRPr>
        </a:p>
      </dsp:txBody>
      <dsp:txXfrm>
        <a:off x="0" y="210699"/>
        <a:ext cx="3581400" cy="850500"/>
      </dsp:txXfrm>
    </dsp:sp>
    <dsp:sp modelId="{EFB3FBE2-7C61-41E9-BA33-DEA6D94F9293}">
      <dsp:nvSpPr>
        <dsp:cNvPr id="0" name=""/>
        <dsp:cNvSpPr/>
      </dsp:nvSpPr>
      <dsp:spPr>
        <a:xfrm>
          <a:off x="179070" y="33579"/>
          <a:ext cx="2506980" cy="354240"/>
        </a:xfrm>
        <a:prstGeom prst="roundRect">
          <a:avLst/>
        </a:prstGeom>
        <a:gradFill rotWithShape="0">
          <a:gsLst>
            <a:gs pos="0">
              <a:srgbClr val="FF6D6D"/>
            </a:gs>
            <a:gs pos="50000">
              <a:srgbClr val="FF0000"/>
            </a:gs>
            <a:gs pos="100000">
              <a:srgbClr val="C00000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4758" tIns="0" rIns="947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PUMA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6363" y="50872"/>
        <a:ext cx="2472394" cy="319654"/>
      </dsp:txXfrm>
    </dsp:sp>
    <dsp:sp modelId="{8CB54644-ABDA-42BC-BCE9-E972D82F116E}">
      <dsp:nvSpPr>
        <dsp:cNvPr id="0" name=""/>
        <dsp:cNvSpPr/>
      </dsp:nvSpPr>
      <dsp:spPr>
        <a:xfrm>
          <a:off x="0" y="1303119"/>
          <a:ext cx="3581400" cy="595350"/>
        </a:xfrm>
        <a:prstGeom prst="rect">
          <a:avLst/>
        </a:pr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8640" tIns="249936" rIns="0" bIns="9144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1">
                  <a:lumMod val="50000"/>
                </a:schemeClr>
              </a:solidFill>
            </a:rPr>
            <a:t>Minimally variable scenarios</a:t>
          </a:r>
          <a:endParaRPr lang="en-US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1303119"/>
        <a:ext cx="3581400" cy="595350"/>
      </dsp:txXfrm>
    </dsp:sp>
    <dsp:sp modelId="{42584784-77F5-4704-992C-EA7200964177}">
      <dsp:nvSpPr>
        <dsp:cNvPr id="0" name=""/>
        <dsp:cNvSpPr/>
      </dsp:nvSpPr>
      <dsp:spPr>
        <a:xfrm>
          <a:off x="179070" y="1125999"/>
          <a:ext cx="2506980" cy="354240"/>
        </a:xfrm>
        <a:prstGeom prst="roundRect">
          <a:avLst/>
        </a:prstGeom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4758" tIns="0" rIns="947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FROZEN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6363" y="1143292"/>
        <a:ext cx="2472394" cy="319654"/>
      </dsp:txXfrm>
    </dsp:sp>
    <dsp:sp modelId="{A21956A5-FB47-483A-86D4-F432A98C3E60}">
      <dsp:nvSpPr>
        <dsp:cNvPr id="0" name=""/>
        <dsp:cNvSpPr/>
      </dsp:nvSpPr>
      <dsp:spPr>
        <a:xfrm>
          <a:off x="0" y="2140389"/>
          <a:ext cx="3581400" cy="888300"/>
        </a:xfrm>
        <a:prstGeom prst="rect">
          <a:avLst/>
        </a:prstGeom>
        <a:noFill/>
        <a:ln w="381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8640" tIns="249936" rIns="548640" bIns="9144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WURC Array</a:t>
          </a:r>
          <a:endParaRPr lang="en-US" sz="18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Software Frameworks</a:t>
          </a:r>
          <a:endParaRPr lang="en-US" sz="1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2140389"/>
        <a:ext cx="3581400" cy="888300"/>
      </dsp:txXfrm>
    </dsp:sp>
    <dsp:sp modelId="{755474F8-B496-46C5-BAF6-A1A8C17C041E}">
      <dsp:nvSpPr>
        <dsp:cNvPr id="0" name=""/>
        <dsp:cNvSpPr/>
      </dsp:nvSpPr>
      <dsp:spPr>
        <a:xfrm>
          <a:off x="179070" y="1963269"/>
          <a:ext cx="2506980" cy="354240"/>
        </a:xfrm>
        <a:prstGeom prst="roundRect">
          <a:avLst/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4758" tIns="0" rIns="947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Implementation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6363" y="1980562"/>
        <a:ext cx="2472394" cy="319654"/>
      </dsp:txXfrm>
    </dsp:sp>
    <dsp:sp modelId="{FD9F59C1-3BEA-4EB9-9D4B-85FFEC5D5269}">
      <dsp:nvSpPr>
        <dsp:cNvPr id="0" name=""/>
        <dsp:cNvSpPr/>
      </dsp:nvSpPr>
      <dsp:spPr>
        <a:xfrm>
          <a:off x="0" y="3270609"/>
          <a:ext cx="3581400" cy="1436400"/>
        </a:xfrm>
        <a:prstGeom prst="rect">
          <a:avLst/>
        </a:prstGeom>
        <a:noFill/>
        <a:ln w="38100" cap="flat" cmpd="sng" algn="ctr">
          <a:solidFill>
            <a:srgbClr val="517D2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8640" tIns="249936" rIns="548640" bIns="9144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6">
                  <a:lumMod val="50000"/>
                </a:schemeClr>
              </a:solidFill>
            </a:rPr>
            <a:t>MU-MIMO Measurement Study</a:t>
          </a:r>
          <a:endParaRPr lang="en-US" sz="1800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C00000"/>
              </a:solidFill>
            </a:rPr>
            <a:t>PUMA</a:t>
          </a:r>
          <a:endParaRPr lang="en-US" sz="1800" kern="1200" dirty="0">
            <a:solidFill>
              <a:srgbClr val="C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5">
                  <a:lumMod val="50000"/>
                </a:schemeClr>
              </a:solidFill>
            </a:rPr>
            <a:t>FROZEN</a:t>
          </a:r>
          <a:endParaRPr lang="en-US" sz="18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3270609"/>
        <a:ext cx="3581400" cy="1436400"/>
      </dsp:txXfrm>
    </dsp:sp>
    <dsp:sp modelId="{5ACB7FB9-037E-4DDC-BD16-8E3ED06D1935}">
      <dsp:nvSpPr>
        <dsp:cNvPr id="0" name=""/>
        <dsp:cNvSpPr/>
      </dsp:nvSpPr>
      <dsp:spPr>
        <a:xfrm>
          <a:off x="179070" y="3093489"/>
          <a:ext cx="2506980" cy="354240"/>
        </a:xfrm>
        <a:prstGeom prst="roundRect">
          <a:avLst/>
        </a:prstGeom>
        <a:gradFill rotWithShape="0">
          <a:gsLst>
            <a:gs pos="0">
              <a:srgbClr val="C0E399"/>
            </a:gs>
            <a:gs pos="50000">
              <a:srgbClr val="92D050"/>
            </a:gs>
            <a:gs pos="100000">
              <a:srgbClr val="517D21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4758" tIns="0" rIns="947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Evaluation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6363" y="3110782"/>
        <a:ext cx="2472394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B6E71-E516-4220-B57F-218B4415E25E}">
      <dsp:nvSpPr>
        <dsp:cNvPr id="0" name=""/>
        <dsp:cNvSpPr/>
      </dsp:nvSpPr>
      <dsp:spPr>
        <a:xfrm>
          <a:off x="0" y="210699"/>
          <a:ext cx="3581400" cy="850500"/>
        </a:xfrm>
        <a:prstGeom prst="rect">
          <a:avLst/>
        </a:prstGeom>
        <a:noFill/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8640" tIns="249936" rIns="548640" bIns="9144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C00000"/>
              </a:solidFill>
            </a:rPr>
            <a:t>Easily separable, highly variable scenarios</a:t>
          </a:r>
          <a:endParaRPr lang="en-US" sz="1800" kern="1200" dirty="0">
            <a:solidFill>
              <a:srgbClr val="C00000"/>
            </a:solidFill>
          </a:endParaRPr>
        </a:p>
      </dsp:txBody>
      <dsp:txXfrm>
        <a:off x="0" y="210699"/>
        <a:ext cx="3581400" cy="850500"/>
      </dsp:txXfrm>
    </dsp:sp>
    <dsp:sp modelId="{EFB3FBE2-7C61-41E9-BA33-DEA6D94F9293}">
      <dsp:nvSpPr>
        <dsp:cNvPr id="0" name=""/>
        <dsp:cNvSpPr/>
      </dsp:nvSpPr>
      <dsp:spPr>
        <a:xfrm>
          <a:off x="179070" y="33579"/>
          <a:ext cx="2506980" cy="354240"/>
        </a:xfrm>
        <a:prstGeom prst="roundRect">
          <a:avLst/>
        </a:prstGeom>
        <a:gradFill rotWithShape="0">
          <a:gsLst>
            <a:gs pos="0">
              <a:srgbClr val="FF6D6D"/>
            </a:gs>
            <a:gs pos="50000">
              <a:srgbClr val="FF0000"/>
            </a:gs>
            <a:gs pos="100000">
              <a:srgbClr val="C00000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4758" tIns="0" rIns="947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PUMA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6363" y="50872"/>
        <a:ext cx="2472394" cy="319654"/>
      </dsp:txXfrm>
    </dsp:sp>
    <dsp:sp modelId="{8CB54644-ABDA-42BC-BCE9-E972D82F116E}">
      <dsp:nvSpPr>
        <dsp:cNvPr id="0" name=""/>
        <dsp:cNvSpPr/>
      </dsp:nvSpPr>
      <dsp:spPr>
        <a:xfrm>
          <a:off x="0" y="1303119"/>
          <a:ext cx="3581400" cy="595350"/>
        </a:xfrm>
        <a:prstGeom prst="rect">
          <a:avLst/>
        </a:pr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8640" tIns="249936" rIns="0" bIns="9144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1">
                  <a:lumMod val="50000"/>
                </a:schemeClr>
              </a:solidFill>
            </a:rPr>
            <a:t>Minimally variable scenarios</a:t>
          </a:r>
          <a:endParaRPr lang="en-US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1303119"/>
        <a:ext cx="3581400" cy="595350"/>
      </dsp:txXfrm>
    </dsp:sp>
    <dsp:sp modelId="{42584784-77F5-4704-992C-EA7200964177}">
      <dsp:nvSpPr>
        <dsp:cNvPr id="0" name=""/>
        <dsp:cNvSpPr/>
      </dsp:nvSpPr>
      <dsp:spPr>
        <a:xfrm>
          <a:off x="179070" y="1125999"/>
          <a:ext cx="2506980" cy="354240"/>
        </a:xfrm>
        <a:prstGeom prst="roundRect">
          <a:avLst/>
        </a:prstGeom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4758" tIns="0" rIns="947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FROZEN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6363" y="1143292"/>
        <a:ext cx="2472394" cy="319654"/>
      </dsp:txXfrm>
    </dsp:sp>
    <dsp:sp modelId="{A21956A5-FB47-483A-86D4-F432A98C3E60}">
      <dsp:nvSpPr>
        <dsp:cNvPr id="0" name=""/>
        <dsp:cNvSpPr/>
      </dsp:nvSpPr>
      <dsp:spPr>
        <a:xfrm>
          <a:off x="0" y="2140389"/>
          <a:ext cx="3581400" cy="888300"/>
        </a:xfrm>
        <a:prstGeom prst="rect">
          <a:avLst/>
        </a:prstGeom>
        <a:noFill/>
        <a:ln w="381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8640" tIns="249936" rIns="548640" bIns="9144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WURC Array</a:t>
          </a:r>
          <a:endParaRPr lang="en-US" sz="18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Software Frameworks</a:t>
          </a:r>
          <a:endParaRPr lang="en-US" sz="1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2140389"/>
        <a:ext cx="3581400" cy="888300"/>
      </dsp:txXfrm>
    </dsp:sp>
    <dsp:sp modelId="{755474F8-B496-46C5-BAF6-A1A8C17C041E}">
      <dsp:nvSpPr>
        <dsp:cNvPr id="0" name=""/>
        <dsp:cNvSpPr/>
      </dsp:nvSpPr>
      <dsp:spPr>
        <a:xfrm>
          <a:off x="179070" y="1963269"/>
          <a:ext cx="2506980" cy="354240"/>
        </a:xfrm>
        <a:prstGeom prst="roundRect">
          <a:avLst/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4758" tIns="0" rIns="947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Implementation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6363" y="1980562"/>
        <a:ext cx="2472394" cy="319654"/>
      </dsp:txXfrm>
    </dsp:sp>
    <dsp:sp modelId="{FD9F59C1-3BEA-4EB9-9D4B-85FFEC5D5269}">
      <dsp:nvSpPr>
        <dsp:cNvPr id="0" name=""/>
        <dsp:cNvSpPr/>
      </dsp:nvSpPr>
      <dsp:spPr>
        <a:xfrm>
          <a:off x="0" y="3270609"/>
          <a:ext cx="3581400" cy="1436400"/>
        </a:xfrm>
        <a:prstGeom prst="rect">
          <a:avLst/>
        </a:prstGeom>
        <a:noFill/>
        <a:ln w="38100" cap="flat" cmpd="sng" algn="ctr">
          <a:solidFill>
            <a:srgbClr val="517D2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8640" tIns="249936" rIns="548640" bIns="9144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6">
                  <a:lumMod val="50000"/>
                </a:schemeClr>
              </a:solidFill>
            </a:rPr>
            <a:t>MU-MIMO Measurement Study</a:t>
          </a:r>
          <a:endParaRPr lang="en-US" sz="1800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C00000"/>
              </a:solidFill>
            </a:rPr>
            <a:t>PUMA</a:t>
          </a:r>
          <a:endParaRPr lang="en-US" sz="1800" kern="1200" dirty="0">
            <a:solidFill>
              <a:srgbClr val="C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5">
                  <a:lumMod val="50000"/>
                </a:schemeClr>
              </a:solidFill>
            </a:rPr>
            <a:t>FROZEN</a:t>
          </a:r>
          <a:endParaRPr lang="en-US" sz="18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3270609"/>
        <a:ext cx="3581400" cy="1436400"/>
      </dsp:txXfrm>
    </dsp:sp>
    <dsp:sp modelId="{5ACB7FB9-037E-4DDC-BD16-8E3ED06D1935}">
      <dsp:nvSpPr>
        <dsp:cNvPr id="0" name=""/>
        <dsp:cNvSpPr/>
      </dsp:nvSpPr>
      <dsp:spPr>
        <a:xfrm>
          <a:off x="179070" y="3093489"/>
          <a:ext cx="2506980" cy="354240"/>
        </a:xfrm>
        <a:prstGeom prst="roundRect">
          <a:avLst/>
        </a:prstGeom>
        <a:gradFill rotWithShape="0">
          <a:gsLst>
            <a:gs pos="0">
              <a:srgbClr val="C0E399"/>
            </a:gs>
            <a:gs pos="50000">
              <a:srgbClr val="92D050"/>
            </a:gs>
            <a:gs pos="100000">
              <a:srgbClr val="517D21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4758" tIns="0" rIns="947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Evaluation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6363" y="3110782"/>
        <a:ext cx="2472394" cy="319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B6E71-E516-4220-B57F-218B4415E25E}">
      <dsp:nvSpPr>
        <dsp:cNvPr id="0" name=""/>
        <dsp:cNvSpPr/>
      </dsp:nvSpPr>
      <dsp:spPr>
        <a:xfrm>
          <a:off x="0" y="210699"/>
          <a:ext cx="3581400" cy="850500"/>
        </a:xfrm>
        <a:prstGeom prst="rect">
          <a:avLst/>
        </a:prstGeom>
        <a:noFill/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8640" tIns="249936" rIns="548640" bIns="9144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C00000"/>
              </a:solidFill>
            </a:rPr>
            <a:t>Easily separable, highly variable scenarios</a:t>
          </a:r>
          <a:endParaRPr lang="en-US" sz="1800" kern="1200" dirty="0">
            <a:solidFill>
              <a:srgbClr val="C00000"/>
            </a:solidFill>
          </a:endParaRPr>
        </a:p>
      </dsp:txBody>
      <dsp:txXfrm>
        <a:off x="0" y="210699"/>
        <a:ext cx="3581400" cy="850500"/>
      </dsp:txXfrm>
    </dsp:sp>
    <dsp:sp modelId="{EFB3FBE2-7C61-41E9-BA33-DEA6D94F9293}">
      <dsp:nvSpPr>
        <dsp:cNvPr id="0" name=""/>
        <dsp:cNvSpPr/>
      </dsp:nvSpPr>
      <dsp:spPr>
        <a:xfrm>
          <a:off x="179070" y="33579"/>
          <a:ext cx="2506980" cy="354240"/>
        </a:xfrm>
        <a:prstGeom prst="roundRect">
          <a:avLst/>
        </a:prstGeom>
        <a:gradFill rotWithShape="0">
          <a:gsLst>
            <a:gs pos="0">
              <a:srgbClr val="FF6D6D"/>
            </a:gs>
            <a:gs pos="50000">
              <a:srgbClr val="FF0000"/>
            </a:gs>
            <a:gs pos="100000">
              <a:srgbClr val="C00000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4758" tIns="0" rIns="947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PUMA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6363" y="50872"/>
        <a:ext cx="2472394" cy="319654"/>
      </dsp:txXfrm>
    </dsp:sp>
    <dsp:sp modelId="{8CB54644-ABDA-42BC-BCE9-E972D82F116E}">
      <dsp:nvSpPr>
        <dsp:cNvPr id="0" name=""/>
        <dsp:cNvSpPr/>
      </dsp:nvSpPr>
      <dsp:spPr>
        <a:xfrm>
          <a:off x="0" y="1303119"/>
          <a:ext cx="3581400" cy="595350"/>
        </a:xfrm>
        <a:prstGeom prst="rect">
          <a:avLst/>
        </a:pr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8640" tIns="249936" rIns="0" bIns="9144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1">
                  <a:lumMod val="50000"/>
                </a:schemeClr>
              </a:solidFill>
            </a:rPr>
            <a:t>Minimally variable scenarios</a:t>
          </a:r>
          <a:endParaRPr lang="en-US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1303119"/>
        <a:ext cx="3581400" cy="595350"/>
      </dsp:txXfrm>
    </dsp:sp>
    <dsp:sp modelId="{42584784-77F5-4704-992C-EA7200964177}">
      <dsp:nvSpPr>
        <dsp:cNvPr id="0" name=""/>
        <dsp:cNvSpPr/>
      </dsp:nvSpPr>
      <dsp:spPr>
        <a:xfrm>
          <a:off x="179070" y="1125999"/>
          <a:ext cx="2506980" cy="354240"/>
        </a:xfrm>
        <a:prstGeom prst="roundRect">
          <a:avLst/>
        </a:prstGeom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4758" tIns="0" rIns="947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FROZEN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6363" y="1143292"/>
        <a:ext cx="2472394" cy="319654"/>
      </dsp:txXfrm>
    </dsp:sp>
    <dsp:sp modelId="{A21956A5-FB47-483A-86D4-F432A98C3E60}">
      <dsp:nvSpPr>
        <dsp:cNvPr id="0" name=""/>
        <dsp:cNvSpPr/>
      </dsp:nvSpPr>
      <dsp:spPr>
        <a:xfrm>
          <a:off x="0" y="2140389"/>
          <a:ext cx="3581400" cy="888300"/>
        </a:xfrm>
        <a:prstGeom prst="rect">
          <a:avLst/>
        </a:prstGeom>
        <a:noFill/>
        <a:ln w="381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8640" tIns="249936" rIns="548640" bIns="9144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WURC Array</a:t>
          </a:r>
          <a:endParaRPr lang="en-US" sz="18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Software Frameworks</a:t>
          </a:r>
          <a:endParaRPr lang="en-US" sz="1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2140389"/>
        <a:ext cx="3581400" cy="888300"/>
      </dsp:txXfrm>
    </dsp:sp>
    <dsp:sp modelId="{755474F8-B496-46C5-BAF6-A1A8C17C041E}">
      <dsp:nvSpPr>
        <dsp:cNvPr id="0" name=""/>
        <dsp:cNvSpPr/>
      </dsp:nvSpPr>
      <dsp:spPr>
        <a:xfrm>
          <a:off x="179070" y="1963269"/>
          <a:ext cx="2506980" cy="354240"/>
        </a:xfrm>
        <a:prstGeom prst="roundRect">
          <a:avLst/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4758" tIns="0" rIns="947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Implementation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6363" y="1980562"/>
        <a:ext cx="2472394" cy="319654"/>
      </dsp:txXfrm>
    </dsp:sp>
    <dsp:sp modelId="{FD9F59C1-3BEA-4EB9-9D4B-85FFEC5D5269}">
      <dsp:nvSpPr>
        <dsp:cNvPr id="0" name=""/>
        <dsp:cNvSpPr/>
      </dsp:nvSpPr>
      <dsp:spPr>
        <a:xfrm>
          <a:off x="0" y="3270609"/>
          <a:ext cx="3581400" cy="1436400"/>
        </a:xfrm>
        <a:prstGeom prst="rect">
          <a:avLst/>
        </a:prstGeom>
        <a:noFill/>
        <a:ln w="38100" cap="flat" cmpd="sng" algn="ctr">
          <a:solidFill>
            <a:srgbClr val="517D2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8640" tIns="249936" rIns="548640" bIns="9144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6">
                  <a:lumMod val="50000"/>
                </a:schemeClr>
              </a:solidFill>
            </a:rPr>
            <a:t>MU-MIMO Measurement Study</a:t>
          </a:r>
          <a:endParaRPr lang="en-US" sz="1800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C00000"/>
              </a:solidFill>
            </a:rPr>
            <a:t>PUMA</a:t>
          </a:r>
          <a:endParaRPr lang="en-US" sz="1800" kern="1200" dirty="0">
            <a:solidFill>
              <a:srgbClr val="C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5">
                  <a:lumMod val="50000"/>
                </a:schemeClr>
              </a:solidFill>
            </a:rPr>
            <a:t>FROZEN</a:t>
          </a:r>
          <a:endParaRPr lang="en-US" sz="18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3270609"/>
        <a:ext cx="3581400" cy="1436400"/>
      </dsp:txXfrm>
    </dsp:sp>
    <dsp:sp modelId="{5ACB7FB9-037E-4DDC-BD16-8E3ED06D1935}">
      <dsp:nvSpPr>
        <dsp:cNvPr id="0" name=""/>
        <dsp:cNvSpPr/>
      </dsp:nvSpPr>
      <dsp:spPr>
        <a:xfrm>
          <a:off x="179070" y="3093489"/>
          <a:ext cx="2506980" cy="354240"/>
        </a:xfrm>
        <a:prstGeom prst="roundRect">
          <a:avLst/>
        </a:prstGeom>
        <a:gradFill rotWithShape="0">
          <a:gsLst>
            <a:gs pos="0">
              <a:srgbClr val="C0E399"/>
            </a:gs>
            <a:gs pos="50000">
              <a:srgbClr val="92D050"/>
            </a:gs>
            <a:gs pos="100000">
              <a:srgbClr val="517D21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4758" tIns="0" rIns="947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Evaluation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6363" y="3110782"/>
        <a:ext cx="2472394" cy="319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B6E71-E516-4220-B57F-218B4415E25E}">
      <dsp:nvSpPr>
        <dsp:cNvPr id="0" name=""/>
        <dsp:cNvSpPr/>
      </dsp:nvSpPr>
      <dsp:spPr>
        <a:xfrm>
          <a:off x="0" y="210699"/>
          <a:ext cx="3581400" cy="850500"/>
        </a:xfrm>
        <a:prstGeom prst="rect">
          <a:avLst/>
        </a:prstGeom>
        <a:noFill/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8640" tIns="249936" rIns="548640" bIns="9144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C00000"/>
              </a:solidFill>
            </a:rPr>
            <a:t>Easily separable, highly variable scenarios</a:t>
          </a:r>
          <a:endParaRPr lang="en-US" sz="1800" kern="1200" dirty="0">
            <a:solidFill>
              <a:srgbClr val="C00000"/>
            </a:solidFill>
          </a:endParaRPr>
        </a:p>
      </dsp:txBody>
      <dsp:txXfrm>
        <a:off x="0" y="210699"/>
        <a:ext cx="3581400" cy="850500"/>
      </dsp:txXfrm>
    </dsp:sp>
    <dsp:sp modelId="{EFB3FBE2-7C61-41E9-BA33-DEA6D94F9293}">
      <dsp:nvSpPr>
        <dsp:cNvPr id="0" name=""/>
        <dsp:cNvSpPr/>
      </dsp:nvSpPr>
      <dsp:spPr>
        <a:xfrm>
          <a:off x="179070" y="33579"/>
          <a:ext cx="2506980" cy="354240"/>
        </a:xfrm>
        <a:prstGeom prst="roundRect">
          <a:avLst/>
        </a:prstGeom>
        <a:gradFill rotWithShape="0">
          <a:gsLst>
            <a:gs pos="0">
              <a:srgbClr val="FF6D6D"/>
            </a:gs>
            <a:gs pos="50000">
              <a:srgbClr val="FF0000"/>
            </a:gs>
            <a:gs pos="100000">
              <a:srgbClr val="C00000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4758" tIns="0" rIns="947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PUMA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6363" y="50872"/>
        <a:ext cx="2472394" cy="319654"/>
      </dsp:txXfrm>
    </dsp:sp>
    <dsp:sp modelId="{8CB54644-ABDA-42BC-BCE9-E972D82F116E}">
      <dsp:nvSpPr>
        <dsp:cNvPr id="0" name=""/>
        <dsp:cNvSpPr/>
      </dsp:nvSpPr>
      <dsp:spPr>
        <a:xfrm>
          <a:off x="0" y="1303119"/>
          <a:ext cx="3581400" cy="595350"/>
        </a:xfrm>
        <a:prstGeom prst="rect">
          <a:avLst/>
        </a:pr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8640" tIns="249936" rIns="0" bIns="9144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1">
                  <a:lumMod val="50000"/>
                </a:schemeClr>
              </a:solidFill>
            </a:rPr>
            <a:t>Minimally variable scenarios</a:t>
          </a:r>
          <a:endParaRPr lang="en-US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1303119"/>
        <a:ext cx="3581400" cy="595350"/>
      </dsp:txXfrm>
    </dsp:sp>
    <dsp:sp modelId="{42584784-77F5-4704-992C-EA7200964177}">
      <dsp:nvSpPr>
        <dsp:cNvPr id="0" name=""/>
        <dsp:cNvSpPr/>
      </dsp:nvSpPr>
      <dsp:spPr>
        <a:xfrm>
          <a:off x="179070" y="1125999"/>
          <a:ext cx="2506980" cy="354240"/>
        </a:xfrm>
        <a:prstGeom prst="roundRect">
          <a:avLst/>
        </a:prstGeom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4758" tIns="0" rIns="947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FROZEN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6363" y="1143292"/>
        <a:ext cx="2472394" cy="319654"/>
      </dsp:txXfrm>
    </dsp:sp>
    <dsp:sp modelId="{A21956A5-FB47-483A-86D4-F432A98C3E60}">
      <dsp:nvSpPr>
        <dsp:cNvPr id="0" name=""/>
        <dsp:cNvSpPr/>
      </dsp:nvSpPr>
      <dsp:spPr>
        <a:xfrm>
          <a:off x="0" y="2140389"/>
          <a:ext cx="3581400" cy="888300"/>
        </a:xfrm>
        <a:prstGeom prst="rect">
          <a:avLst/>
        </a:prstGeom>
        <a:noFill/>
        <a:ln w="381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8640" tIns="249936" rIns="548640" bIns="9144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WURC Array</a:t>
          </a:r>
          <a:endParaRPr lang="en-US" sz="18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Software Frameworks</a:t>
          </a:r>
          <a:endParaRPr lang="en-US" sz="1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2140389"/>
        <a:ext cx="3581400" cy="888300"/>
      </dsp:txXfrm>
    </dsp:sp>
    <dsp:sp modelId="{755474F8-B496-46C5-BAF6-A1A8C17C041E}">
      <dsp:nvSpPr>
        <dsp:cNvPr id="0" name=""/>
        <dsp:cNvSpPr/>
      </dsp:nvSpPr>
      <dsp:spPr>
        <a:xfrm>
          <a:off x="179070" y="1963269"/>
          <a:ext cx="2506980" cy="354240"/>
        </a:xfrm>
        <a:prstGeom prst="roundRect">
          <a:avLst/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4758" tIns="0" rIns="947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Implementation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6363" y="1980562"/>
        <a:ext cx="2472394" cy="319654"/>
      </dsp:txXfrm>
    </dsp:sp>
    <dsp:sp modelId="{FD9F59C1-3BEA-4EB9-9D4B-85FFEC5D5269}">
      <dsp:nvSpPr>
        <dsp:cNvPr id="0" name=""/>
        <dsp:cNvSpPr/>
      </dsp:nvSpPr>
      <dsp:spPr>
        <a:xfrm>
          <a:off x="0" y="3270609"/>
          <a:ext cx="3581400" cy="1436400"/>
        </a:xfrm>
        <a:prstGeom prst="rect">
          <a:avLst/>
        </a:prstGeom>
        <a:noFill/>
        <a:ln w="38100" cap="flat" cmpd="sng" algn="ctr">
          <a:solidFill>
            <a:srgbClr val="517D2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8640" tIns="249936" rIns="548640" bIns="9144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6">
                  <a:lumMod val="50000"/>
                </a:schemeClr>
              </a:solidFill>
            </a:rPr>
            <a:t>MU-MIMO Measurement Study</a:t>
          </a:r>
          <a:endParaRPr lang="en-US" sz="1800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C00000"/>
              </a:solidFill>
            </a:rPr>
            <a:t>PUMA</a:t>
          </a:r>
          <a:endParaRPr lang="en-US" sz="1800" kern="1200" dirty="0">
            <a:solidFill>
              <a:srgbClr val="C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5">
                  <a:lumMod val="50000"/>
                </a:schemeClr>
              </a:solidFill>
            </a:rPr>
            <a:t>FROZEN</a:t>
          </a:r>
          <a:endParaRPr lang="en-US" sz="18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3270609"/>
        <a:ext cx="3581400" cy="1436400"/>
      </dsp:txXfrm>
    </dsp:sp>
    <dsp:sp modelId="{5ACB7FB9-037E-4DDC-BD16-8E3ED06D1935}">
      <dsp:nvSpPr>
        <dsp:cNvPr id="0" name=""/>
        <dsp:cNvSpPr/>
      </dsp:nvSpPr>
      <dsp:spPr>
        <a:xfrm>
          <a:off x="179070" y="3093489"/>
          <a:ext cx="2506980" cy="354240"/>
        </a:xfrm>
        <a:prstGeom prst="roundRect">
          <a:avLst/>
        </a:prstGeom>
        <a:gradFill rotWithShape="0">
          <a:gsLst>
            <a:gs pos="0">
              <a:srgbClr val="C0E399"/>
            </a:gs>
            <a:gs pos="50000">
              <a:srgbClr val="92D050"/>
            </a:gs>
            <a:gs pos="100000">
              <a:srgbClr val="517D21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4758" tIns="0" rIns="947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Evaluation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6363" y="3110782"/>
        <a:ext cx="2472394" cy="3196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30789-F2D6-4FFC-A087-008A209B6A0C}">
      <dsp:nvSpPr>
        <dsp:cNvPr id="0" name=""/>
        <dsp:cNvSpPr/>
      </dsp:nvSpPr>
      <dsp:spPr>
        <a:xfrm>
          <a:off x="2690" y="34003"/>
          <a:ext cx="2623542" cy="5184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Channel Model Analysis</a:t>
          </a:r>
          <a:endParaRPr lang="en-US" sz="1800" b="1" kern="1200" dirty="0"/>
        </a:p>
      </dsp:txBody>
      <dsp:txXfrm>
        <a:off x="2690" y="34003"/>
        <a:ext cx="2623542" cy="518400"/>
      </dsp:txXfrm>
    </dsp:sp>
    <dsp:sp modelId="{24D5EC1E-3B32-4B15-8996-F2C7A98CFBDD}">
      <dsp:nvSpPr>
        <dsp:cNvPr id="0" name=""/>
        <dsp:cNvSpPr/>
      </dsp:nvSpPr>
      <dsp:spPr>
        <a:xfrm>
          <a:off x="2690" y="552403"/>
          <a:ext cx="2623542" cy="144524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Indoor 5.8 GHz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Outdoor 300 MHz</a:t>
          </a:r>
          <a:endParaRPr lang="en-US" sz="2000" kern="1200" dirty="0"/>
        </a:p>
      </dsp:txBody>
      <dsp:txXfrm>
        <a:off x="2690" y="552403"/>
        <a:ext cx="2623542" cy="1445242"/>
      </dsp:txXfrm>
    </dsp:sp>
    <dsp:sp modelId="{CD57A486-A377-4B12-98BA-C2D24016C83A}">
      <dsp:nvSpPr>
        <dsp:cNvPr id="0" name=""/>
        <dsp:cNvSpPr/>
      </dsp:nvSpPr>
      <dsp:spPr>
        <a:xfrm>
          <a:off x="2993528" y="34003"/>
          <a:ext cx="2623542" cy="518400"/>
        </a:xfrm>
        <a:prstGeom prst="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Channel Variability</a:t>
          </a:r>
          <a:endParaRPr lang="en-US" sz="1800" b="1" kern="1200" dirty="0"/>
        </a:p>
      </dsp:txBody>
      <dsp:txXfrm>
        <a:off x="2993528" y="34003"/>
        <a:ext cx="2623542" cy="518400"/>
      </dsp:txXfrm>
    </dsp:sp>
    <dsp:sp modelId="{46477267-2C7B-4B9B-A24F-2134442554EE}">
      <dsp:nvSpPr>
        <dsp:cNvPr id="0" name=""/>
        <dsp:cNvSpPr/>
      </dsp:nvSpPr>
      <dsp:spPr>
        <a:xfrm>
          <a:off x="2993528" y="552403"/>
          <a:ext cx="2623542" cy="1445242"/>
        </a:xfrm>
        <a:prstGeom prst="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Indoor UHF vs 2.4/5.8 GHz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Outdoor UHF vs 2.4/5.8 GHz</a:t>
          </a:r>
          <a:endParaRPr lang="en-US" sz="2000" kern="1200" dirty="0"/>
        </a:p>
      </dsp:txBody>
      <dsp:txXfrm>
        <a:off x="2993528" y="552403"/>
        <a:ext cx="2623542" cy="1445242"/>
      </dsp:txXfrm>
    </dsp:sp>
    <dsp:sp modelId="{2F4F1B76-A7B6-45C3-A630-F62F2D54B09D}">
      <dsp:nvSpPr>
        <dsp:cNvPr id="0" name=""/>
        <dsp:cNvSpPr/>
      </dsp:nvSpPr>
      <dsp:spPr>
        <a:xfrm>
          <a:off x="5984367" y="34003"/>
          <a:ext cx="2623542" cy="518400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Receiver </a:t>
          </a:r>
          <a:r>
            <a:rPr lang="en-US" sz="1800" b="1" kern="1200" dirty="0" err="1" smtClean="0"/>
            <a:t>Separability</a:t>
          </a:r>
          <a:endParaRPr lang="en-US" sz="1800" b="1" kern="1200" dirty="0"/>
        </a:p>
      </dsp:txBody>
      <dsp:txXfrm>
        <a:off x="5984367" y="34003"/>
        <a:ext cx="2623542" cy="518400"/>
      </dsp:txXfrm>
    </dsp:sp>
    <dsp:sp modelId="{AE242D61-B92C-4B19-AF68-8DCB30435A31}">
      <dsp:nvSpPr>
        <dsp:cNvPr id="0" name=""/>
        <dsp:cNvSpPr/>
      </dsp:nvSpPr>
      <dsp:spPr>
        <a:xfrm>
          <a:off x="5984367" y="552403"/>
          <a:ext cx="2623542" cy="1445242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Indoor UHF vs 2.4/5.8 GHz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Outdoor UHF vs 2.4/5.8 GHz</a:t>
          </a:r>
          <a:endParaRPr lang="en-US" sz="2000" kern="1200" dirty="0"/>
        </a:p>
      </dsp:txBody>
      <dsp:txXfrm>
        <a:off x="5984367" y="552403"/>
        <a:ext cx="2623542" cy="14452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30789-F2D6-4FFC-A087-008A209B6A0C}">
      <dsp:nvSpPr>
        <dsp:cNvPr id="0" name=""/>
        <dsp:cNvSpPr/>
      </dsp:nvSpPr>
      <dsp:spPr>
        <a:xfrm>
          <a:off x="2690" y="34003"/>
          <a:ext cx="2623542" cy="5184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Channel Model Analysis</a:t>
          </a:r>
          <a:endParaRPr lang="en-US" sz="1800" b="1" kern="1200" dirty="0"/>
        </a:p>
      </dsp:txBody>
      <dsp:txXfrm>
        <a:off x="2690" y="34003"/>
        <a:ext cx="2623542" cy="518400"/>
      </dsp:txXfrm>
    </dsp:sp>
    <dsp:sp modelId="{24D5EC1E-3B32-4B15-8996-F2C7A98CFBDD}">
      <dsp:nvSpPr>
        <dsp:cNvPr id="0" name=""/>
        <dsp:cNvSpPr/>
      </dsp:nvSpPr>
      <dsp:spPr>
        <a:xfrm>
          <a:off x="2690" y="552403"/>
          <a:ext cx="2623542" cy="144524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Indoor 5.8 GHz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Outdoor 300 MHz</a:t>
          </a:r>
          <a:endParaRPr lang="en-US" sz="2000" kern="1200" dirty="0"/>
        </a:p>
      </dsp:txBody>
      <dsp:txXfrm>
        <a:off x="2690" y="552403"/>
        <a:ext cx="2623542" cy="1445242"/>
      </dsp:txXfrm>
    </dsp:sp>
    <dsp:sp modelId="{CD57A486-A377-4B12-98BA-C2D24016C83A}">
      <dsp:nvSpPr>
        <dsp:cNvPr id="0" name=""/>
        <dsp:cNvSpPr/>
      </dsp:nvSpPr>
      <dsp:spPr>
        <a:xfrm>
          <a:off x="2993528" y="34003"/>
          <a:ext cx="2623542" cy="518400"/>
        </a:xfrm>
        <a:prstGeom prst="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Channel Variability</a:t>
          </a:r>
          <a:endParaRPr lang="en-US" sz="1800" b="1" kern="1200" dirty="0"/>
        </a:p>
      </dsp:txBody>
      <dsp:txXfrm>
        <a:off x="2993528" y="34003"/>
        <a:ext cx="2623542" cy="518400"/>
      </dsp:txXfrm>
    </dsp:sp>
    <dsp:sp modelId="{46477267-2C7B-4B9B-A24F-2134442554EE}">
      <dsp:nvSpPr>
        <dsp:cNvPr id="0" name=""/>
        <dsp:cNvSpPr/>
      </dsp:nvSpPr>
      <dsp:spPr>
        <a:xfrm>
          <a:off x="2993528" y="552403"/>
          <a:ext cx="2623542" cy="1445242"/>
        </a:xfrm>
        <a:prstGeom prst="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Indoor UHF vs 2.4/5.8 GHz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Outdoor UHF vs 2.4/5.8 GHz</a:t>
          </a:r>
          <a:endParaRPr lang="en-US" sz="2000" kern="1200" dirty="0"/>
        </a:p>
      </dsp:txBody>
      <dsp:txXfrm>
        <a:off x="2993528" y="552403"/>
        <a:ext cx="2623542" cy="1445242"/>
      </dsp:txXfrm>
    </dsp:sp>
    <dsp:sp modelId="{2F4F1B76-A7B6-45C3-A630-F62F2D54B09D}">
      <dsp:nvSpPr>
        <dsp:cNvPr id="0" name=""/>
        <dsp:cNvSpPr/>
      </dsp:nvSpPr>
      <dsp:spPr>
        <a:xfrm>
          <a:off x="5984367" y="34003"/>
          <a:ext cx="2623542" cy="518400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Receiver </a:t>
          </a:r>
          <a:r>
            <a:rPr lang="en-US" sz="1800" b="1" kern="1200" dirty="0" err="1" smtClean="0"/>
            <a:t>Separability</a:t>
          </a:r>
          <a:endParaRPr lang="en-US" sz="1800" b="1" kern="1200" dirty="0"/>
        </a:p>
      </dsp:txBody>
      <dsp:txXfrm>
        <a:off x="5984367" y="34003"/>
        <a:ext cx="2623542" cy="518400"/>
      </dsp:txXfrm>
    </dsp:sp>
    <dsp:sp modelId="{AE242D61-B92C-4B19-AF68-8DCB30435A31}">
      <dsp:nvSpPr>
        <dsp:cNvPr id="0" name=""/>
        <dsp:cNvSpPr/>
      </dsp:nvSpPr>
      <dsp:spPr>
        <a:xfrm>
          <a:off x="5984367" y="552403"/>
          <a:ext cx="2623542" cy="1445242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Indoor UHF vs 2.4/5.8 GHz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Outdoor UHF vs 2.4/5.8 GHz</a:t>
          </a:r>
          <a:endParaRPr lang="en-US" sz="2000" kern="1200" dirty="0"/>
        </a:p>
      </dsp:txBody>
      <dsp:txXfrm>
        <a:off x="5984367" y="552403"/>
        <a:ext cx="2623542" cy="14452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B6E71-E516-4220-B57F-218B4415E25E}">
      <dsp:nvSpPr>
        <dsp:cNvPr id="0" name=""/>
        <dsp:cNvSpPr/>
      </dsp:nvSpPr>
      <dsp:spPr>
        <a:xfrm>
          <a:off x="0" y="210699"/>
          <a:ext cx="3581400" cy="850500"/>
        </a:xfrm>
        <a:prstGeom prst="rect">
          <a:avLst/>
        </a:prstGeom>
        <a:noFill/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8640" tIns="249936" rIns="548640" bIns="9144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C00000"/>
              </a:solidFill>
            </a:rPr>
            <a:t>Easily separable, highly variable scenarios</a:t>
          </a:r>
          <a:endParaRPr lang="en-US" sz="1800" kern="1200" dirty="0">
            <a:solidFill>
              <a:srgbClr val="C00000"/>
            </a:solidFill>
          </a:endParaRPr>
        </a:p>
      </dsp:txBody>
      <dsp:txXfrm>
        <a:off x="0" y="210699"/>
        <a:ext cx="3581400" cy="850500"/>
      </dsp:txXfrm>
    </dsp:sp>
    <dsp:sp modelId="{EFB3FBE2-7C61-41E9-BA33-DEA6D94F9293}">
      <dsp:nvSpPr>
        <dsp:cNvPr id="0" name=""/>
        <dsp:cNvSpPr/>
      </dsp:nvSpPr>
      <dsp:spPr>
        <a:xfrm>
          <a:off x="179070" y="33579"/>
          <a:ext cx="2506980" cy="354240"/>
        </a:xfrm>
        <a:prstGeom prst="roundRect">
          <a:avLst/>
        </a:prstGeom>
        <a:gradFill rotWithShape="0">
          <a:gsLst>
            <a:gs pos="0">
              <a:srgbClr val="FF6D6D"/>
            </a:gs>
            <a:gs pos="50000">
              <a:srgbClr val="FF0000"/>
            </a:gs>
            <a:gs pos="100000">
              <a:srgbClr val="C00000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4758" tIns="0" rIns="947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PUMA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6363" y="50872"/>
        <a:ext cx="2472394" cy="319654"/>
      </dsp:txXfrm>
    </dsp:sp>
    <dsp:sp modelId="{8CB54644-ABDA-42BC-BCE9-E972D82F116E}">
      <dsp:nvSpPr>
        <dsp:cNvPr id="0" name=""/>
        <dsp:cNvSpPr/>
      </dsp:nvSpPr>
      <dsp:spPr>
        <a:xfrm>
          <a:off x="0" y="1303119"/>
          <a:ext cx="3581400" cy="595350"/>
        </a:xfrm>
        <a:prstGeom prst="rect">
          <a:avLst/>
        </a:pr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8640" tIns="249936" rIns="0" bIns="9144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1">
                  <a:lumMod val="50000"/>
                </a:schemeClr>
              </a:solidFill>
            </a:rPr>
            <a:t>Minimally variable scenarios</a:t>
          </a:r>
          <a:endParaRPr lang="en-US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1303119"/>
        <a:ext cx="3581400" cy="595350"/>
      </dsp:txXfrm>
    </dsp:sp>
    <dsp:sp modelId="{42584784-77F5-4704-992C-EA7200964177}">
      <dsp:nvSpPr>
        <dsp:cNvPr id="0" name=""/>
        <dsp:cNvSpPr/>
      </dsp:nvSpPr>
      <dsp:spPr>
        <a:xfrm>
          <a:off x="179070" y="1125999"/>
          <a:ext cx="2506980" cy="354240"/>
        </a:xfrm>
        <a:prstGeom prst="roundRect">
          <a:avLst/>
        </a:prstGeom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4758" tIns="0" rIns="947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FROZEN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6363" y="1143292"/>
        <a:ext cx="2472394" cy="319654"/>
      </dsp:txXfrm>
    </dsp:sp>
    <dsp:sp modelId="{A21956A5-FB47-483A-86D4-F432A98C3E60}">
      <dsp:nvSpPr>
        <dsp:cNvPr id="0" name=""/>
        <dsp:cNvSpPr/>
      </dsp:nvSpPr>
      <dsp:spPr>
        <a:xfrm>
          <a:off x="0" y="2140389"/>
          <a:ext cx="3581400" cy="888300"/>
        </a:xfrm>
        <a:prstGeom prst="rect">
          <a:avLst/>
        </a:prstGeom>
        <a:noFill/>
        <a:ln w="381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8640" tIns="249936" rIns="548640" bIns="9144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WURC Array</a:t>
          </a:r>
          <a:endParaRPr lang="en-US" sz="1800" kern="120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2">
                  <a:lumMod val="75000"/>
                </a:schemeClr>
              </a:solidFill>
            </a:rPr>
            <a:t>Software Frameworks</a:t>
          </a:r>
          <a:endParaRPr lang="en-US" sz="1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2140389"/>
        <a:ext cx="3581400" cy="888300"/>
      </dsp:txXfrm>
    </dsp:sp>
    <dsp:sp modelId="{755474F8-B496-46C5-BAF6-A1A8C17C041E}">
      <dsp:nvSpPr>
        <dsp:cNvPr id="0" name=""/>
        <dsp:cNvSpPr/>
      </dsp:nvSpPr>
      <dsp:spPr>
        <a:xfrm>
          <a:off x="179070" y="1963269"/>
          <a:ext cx="2506980" cy="354240"/>
        </a:xfrm>
        <a:prstGeom prst="roundRect">
          <a:avLst/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4758" tIns="0" rIns="947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Implementation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6363" y="1980562"/>
        <a:ext cx="2472394" cy="319654"/>
      </dsp:txXfrm>
    </dsp:sp>
    <dsp:sp modelId="{FD9F59C1-3BEA-4EB9-9D4B-85FFEC5D5269}">
      <dsp:nvSpPr>
        <dsp:cNvPr id="0" name=""/>
        <dsp:cNvSpPr/>
      </dsp:nvSpPr>
      <dsp:spPr>
        <a:xfrm>
          <a:off x="0" y="3270609"/>
          <a:ext cx="3581400" cy="1436400"/>
        </a:xfrm>
        <a:prstGeom prst="rect">
          <a:avLst/>
        </a:prstGeom>
        <a:noFill/>
        <a:ln w="38100" cap="flat" cmpd="sng" algn="ctr">
          <a:solidFill>
            <a:srgbClr val="517D2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8640" tIns="249936" rIns="548640" bIns="9144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6">
                  <a:lumMod val="50000"/>
                </a:schemeClr>
              </a:solidFill>
            </a:rPr>
            <a:t>MU-MIMO Measurement Study</a:t>
          </a:r>
          <a:endParaRPr lang="en-US" sz="1800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C00000"/>
              </a:solidFill>
            </a:rPr>
            <a:t>PUMA</a:t>
          </a:r>
          <a:endParaRPr lang="en-US" sz="1800" kern="1200" dirty="0">
            <a:solidFill>
              <a:srgbClr val="C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5">
                  <a:lumMod val="50000"/>
                </a:schemeClr>
              </a:solidFill>
            </a:rPr>
            <a:t>FROZEN</a:t>
          </a:r>
          <a:endParaRPr lang="en-US" sz="18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3270609"/>
        <a:ext cx="3581400" cy="1436400"/>
      </dsp:txXfrm>
    </dsp:sp>
    <dsp:sp modelId="{5ACB7FB9-037E-4DDC-BD16-8E3ED06D1935}">
      <dsp:nvSpPr>
        <dsp:cNvPr id="0" name=""/>
        <dsp:cNvSpPr/>
      </dsp:nvSpPr>
      <dsp:spPr>
        <a:xfrm>
          <a:off x="179070" y="3093489"/>
          <a:ext cx="2506980" cy="354240"/>
        </a:xfrm>
        <a:prstGeom prst="roundRect">
          <a:avLst/>
        </a:prstGeom>
        <a:gradFill rotWithShape="0">
          <a:gsLst>
            <a:gs pos="0">
              <a:srgbClr val="C0E399"/>
            </a:gs>
            <a:gs pos="50000">
              <a:srgbClr val="92D050"/>
            </a:gs>
            <a:gs pos="100000">
              <a:srgbClr val="517D21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4758" tIns="0" rIns="947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Evaluation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6363" y="3110782"/>
        <a:ext cx="2472394" cy="3196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30789-F2D6-4FFC-A087-008A209B6A0C}">
      <dsp:nvSpPr>
        <dsp:cNvPr id="0" name=""/>
        <dsp:cNvSpPr/>
      </dsp:nvSpPr>
      <dsp:spPr>
        <a:xfrm>
          <a:off x="3369" y="713718"/>
          <a:ext cx="2025878" cy="65525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Numerical Analysis</a:t>
          </a:r>
          <a:endParaRPr lang="en-US" sz="1800" b="1" kern="1200" dirty="0"/>
        </a:p>
      </dsp:txBody>
      <dsp:txXfrm>
        <a:off x="3369" y="713718"/>
        <a:ext cx="2025878" cy="655252"/>
      </dsp:txXfrm>
    </dsp:sp>
    <dsp:sp modelId="{24D5EC1E-3B32-4B15-8996-F2C7A98CFBDD}">
      <dsp:nvSpPr>
        <dsp:cNvPr id="0" name=""/>
        <dsp:cNvSpPr/>
      </dsp:nvSpPr>
      <dsp:spPr>
        <a:xfrm>
          <a:off x="3369" y="1368970"/>
          <a:ext cx="2025878" cy="239947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Expected throughput - Mode vs. SNR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accent2">
                  <a:lumMod val="50000"/>
                </a:schemeClr>
              </a:solidFill>
            </a:rPr>
            <a:t>Modes with larger MK require high omnidirectional SNR (e.g., K=4 only feasible at 20dB)</a:t>
          </a:r>
          <a:endParaRPr lang="en-US" sz="16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369" y="1368970"/>
        <a:ext cx="2025878" cy="2399473"/>
      </dsp:txXfrm>
    </dsp:sp>
    <dsp:sp modelId="{CD57A486-A377-4B12-98BA-C2D24016C83A}">
      <dsp:nvSpPr>
        <dsp:cNvPr id="0" name=""/>
        <dsp:cNvSpPr/>
      </dsp:nvSpPr>
      <dsp:spPr>
        <a:xfrm>
          <a:off x="2312870" y="713718"/>
          <a:ext cx="2025878" cy="655252"/>
        </a:xfrm>
        <a:prstGeom prst="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SINR Estimation Error</a:t>
          </a:r>
          <a:endParaRPr lang="en-US" sz="1800" b="1" kern="1200" dirty="0"/>
        </a:p>
      </dsp:txBody>
      <dsp:txXfrm>
        <a:off x="2312870" y="713718"/>
        <a:ext cx="2025878" cy="655252"/>
      </dsp:txXfrm>
    </dsp:sp>
    <dsp:sp modelId="{46477267-2C7B-4B9B-A24F-2134442554EE}">
      <dsp:nvSpPr>
        <dsp:cNvPr id="0" name=""/>
        <dsp:cNvSpPr/>
      </dsp:nvSpPr>
      <dsp:spPr>
        <a:xfrm>
          <a:off x="2312870" y="1368970"/>
          <a:ext cx="2025878" cy="2399473"/>
        </a:xfrm>
        <a:prstGeom prst="rect">
          <a:avLst/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Distribution of error from </a:t>
          </a:r>
          <a:r>
            <a:rPr lang="en-US" sz="1600" b="1" kern="1200" dirty="0" err="1" smtClean="0"/>
            <a:t>DoF</a:t>
          </a:r>
          <a:r>
            <a:rPr lang="en-US" sz="1600" b="1" kern="1200" dirty="0" smtClean="0"/>
            <a:t> based estimator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accent2">
                  <a:lumMod val="50000"/>
                </a:schemeClr>
              </a:solidFill>
            </a:rPr>
            <a:t>N~(0.36, </a:t>
          </a:r>
          <a:r>
            <a:rPr lang="el-GR" sz="1600" b="1" kern="1200" dirty="0" smtClean="0">
              <a:solidFill>
                <a:schemeClr val="accent2">
                  <a:lumMod val="50000"/>
                </a:schemeClr>
              </a:solidFill>
            </a:rPr>
            <a:t>2.43</a:t>
          </a:r>
          <a:r>
            <a:rPr lang="en-US" sz="1600" b="1" kern="1200" dirty="0" smtClean="0">
              <a:solidFill>
                <a:schemeClr val="accent2">
                  <a:lumMod val="50000"/>
                </a:schemeClr>
              </a:solidFill>
            </a:rPr>
            <a:t>)</a:t>
          </a:r>
          <a:r>
            <a:rPr lang="el-GR" sz="1600" b="1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1600" b="1" kern="1200" dirty="0" smtClean="0">
              <a:solidFill>
                <a:schemeClr val="accent2">
                  <a:lumMod val="50000"/>
                </a:schemeClr>
              </a:solidFill>
            </a:rPr>
            <a:t>dB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accent2">
                  <a:lumMod val="50000"/>
                </a:schemeClr>
              </a:solidFill>
            </a:rPr>
            <a:t>Error is on the order of jumps in MCS table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b="1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b="1" kern="1200" dirty="0"/>
        </a:p>
      </dsp:txBody>
      <dsp:txXfrm>
        <a:off x="2312870" y="1368970"/>
        <a:ext cx="2025878" cy="2399473"/>
      </dsp:txXfrm>
    </dsp:sp>
    <dsp:sp modelId="{2F4F1B76-A7B6-45C3-A630-F62F2D54B09D}">
      <dsp:nvSpPr>
        <dsp:cNvPr id="0" name=""/>
        <dsp:cNvSpPr/>
      </dsp:nvSpPr>
      <dsp:spPr>
        <a:xfrm>
          <a:off x="4622371" y="713718"/>
          <a:ext cx="2025878" cy="655252"/>
        </a:xfrm>
        <a:prstGeom prst="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PUMA vs. Post-sounding method</a:t>
          </a:r>
          <a:endParaRPr lang="en-US" sz="1800" b="1" kern="1200" dirty="0"/>
        </a:p>
      </dsp:txBody>
      <dsp:txXfrm>
        <a:off x="4622371" y="713718"/>
        <a:ext cx="2025878" cy="655252"/>
      </dsp:txXfrm>
    </dsp:sp>
    <dsp:sp modelId="{AE242D61-B92C-4B19-AF68-8DCB30435A31}">
      <dsp:nvSpPr>
        <dsp:cNvPr id="0" name=""/>
        <dsp:cNvSpPr/>
      </dsp:nvSpPr>
      <dsp:spPr>
        <a:xfrm>
          <a:off x="4622371" y="1368970"/>
          <a:ext cx="2025878" cy="2399473"/>
        </a:xfrm>
        <a:prstGeom prst="rect">
          <a:avLst/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4927837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Comparison to best case, full CSI knowledge search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accent2">
                  <a:lumMod val="50000"/>
                </a:schemeClr>
              </a:solidFill>
            </a:rPr>
            <a:t>Model error effectively truncated by jumps in MCS table (only 5-7% estimation error)</a:t>
          </a:r>
          <a:endParaRPr lang="en-US" sz="16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622371" y="1368970"/>
        <a:ext cx="2025878" cy="2399473"/>
      </dsp:txXfrm>
    </dsp:sp>
    <dsp:sp modelId="{515BA482-4880-4682-B3DF-C74804FD7B1B}">
      <dsp:nvSpPr>
        <dsp:cNvPr id="0" name=""/>
        <dsp:cNvSpPr/>
      </dsp:nvSpPr>
      <dsp:spPr>
        <a:xfrm>
          <a:off x="6931872" y="713718"/>
          <a:ext cx="2025878" cy="655252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PUMA vs. Fixed Modes</a:t>
          </a:r>
          <a:endParaRPr lang="en-US" sz="1800" b="1" kern="1200" dirty="0"/>
        </a:p>
      </dsp:txBody>
      <dsp:txXfrm>
        <a:off x="6931872" y="713718"/>
        <a:ext cx="2025878" cy="655252"/>
      </dsp:txXfrm>
    </dsp:sp>
    <dsp:sp modelId="{FA8A7AA3-E529-4035-B3AD-1923061BDE41}">
      <dsp:nvSpPr>
        <dsp:cNvPr id="0" name=""/>
        <dsp:cNvSpPr/>
      </dsp:nvSpPr>
      <dsp:spPr>
        <a:xfrm>
          <a:off x="6931872" y="1368970"/>
          <a:ext cx="2025878" cy="2399473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Comparison of dynamic mode selection vs. Fixed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accent2">
                  <a:lumMod val="50000"/>
                </a:schemeClr>
              </a:solidFill>
            </a:rPr>
            <a:t>PUMA’s dynamic selection surpasses max of any fixed mode (30% at saturation)</a:t>
          </a:r>
          <a:endParaRPr lang="en-US" sz="16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6931872" y="1368970"/>
        <a:ext cx="2025878" cy="239947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30789-F2D6-4FFC-A087-008A209B6A0C}">
      <dsp:nvSpPr>
        <dsp:cNvPr id="0" name=""/>
        <dsp:cNvSpPr/>
      </dsp:nvSpPr>
      <dsp:spPr>
        <a:xfrm>
          <a:off x="3369" y="713718"/>
          <a:ext cx="2025878" cy="65525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Numerical Analysis</a:t>
          </a:r>
          <a:endParaRPr lang="en-US" sz="1800" b="1" kern="1200" dirty="0"/>
        </a:p>
      </dsp:txBody>
      <dsp:txXfrm>
        <a:off x="3369" y="713718"/>
        <a:ext cx="2025878" cy="655252"/>
      </dsp:txXfrm>
    </dsp:sp>
    <dsp:sp modelId="{24D5EC1E-3B32-4B15-8996-F2C7A98CFBDD}">
      <dsp:nvSpPr>
        <dsp:cNvPr id="0" name=""/>
        <dsp:cNvSpPr/>
      </dsp:nvSpPr>
      <dsp:spPr>
        <a:xfrm>
          <a:off x="3369" y="1368970"/>
          <a:ext cx="2025878" cy="239947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Expected throughput - Mode vs. SNR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accent2">
                  <a:lumMod val="50000"/>
                </a:schemeClr>
              </a:solidFill>
            </a:rPr>
            <a:t>Modes with larger MK require high omnidirectional SNR (e.g., K=4 only feasible at 20dB)</a:t>
          </a:r>
          <a:endParaRPr lang="en-US" sz="16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369" y="1368970"/>
        <a:ext cx="2025878" cy="2399473"/>
      </dsp:txXfrm>
    </dsp:sp>
    <dsp:sp modelId="{CD57A486-A377-4B12-98BA-C2D24016C83A}">
      <dsp:nvSpPr>
        <dsp:cNvPr id="0" name=""/>
        <dsp:cNvSpPr/>
      </dsp:nvSpPr>
      <dsp:spPr>
        <a:xfrm>
          <a:off x="2312870" y="713718"/>
          <a:ext cx="2025878" cy="655252"/>
        </a:xfrm>
        <a:prstGeom prst="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SINR Estimation Error</a:t>
          </a:r>
          <a:endParaRPr lang="en-US" sz="1800" b="1" kern="1200" dirty="0"/>
        </a:p>
      </dsp:txBody>
      <dsp:txXfrm>
        <a:off x="2312870" y="713718"/>
        <a:ext cx="2025878" cy="655252"/>
      </dsp:txXfrm>
    </dsp:sp>
    <dsp:sp modelId="{46477267-2C7B-4B9B-A24F-2134442554EE}">
      <dsp:nvSpPr>
        <dsp:cNvPr id="0" name=""/>
        <dsp:cNvSpPr/>
      </dsp:nvSpPr>
      <dsp:spPr>
        <a:xfrm>
          <a:off x="2312870" y="1368970"/>
          <a:ext cx="2025878" cy="2399473"/>
        </a:xfrm>
        <a:prstGeom prst="rect">
          <a:avLst/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Distribution of error from </a:t>
          </a:r>
          <a:r>
            <a:rPr lang="en-US" sz="1600" b="1" kern="1200" dirty="0" err="1" smtClean="0"/>
            <a:t>DoF</a:t>
          </a:r>
          <a:r>
            <a:rPr lang="en-US" sz="1600" b="1" kern="1200" dirty="0" smtClean="0"/>
            <a:t> based estimator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accent2">
                  <a:lumMod val="50000"/>
                </a:schemeClr>
              </a:solidFill>
            </a:rPr>
            <a:t>N~(0.36, </a:t>
          </a:r>
          <a:r>
            <a:rPr lang="el-GR" sz="1600" b="1" kern="1200" dirty="0" smtClean="0">
              <a:solidFill>
                <a:schemeClr val="accent2">
                  <a:lumMod val="50000"/>
                </a:schemeClr>
              </a:solidFill>
            </a:rPr>
            <a:t>2.43</a:t>
          </a:r>
          <a:r>
            <a:rPr lang="en-US" sz="1600" b="1" kern="1200" dirty="0" smtClean="0">
              <a:solidFill>
                <a:schemeClr val="accent2">
                  <a:lumMod val="50000"/>
                </a:schemeClr>
              </a:solidFill>
            </a:rPr>
            <a:t>)</a:t>
          </a:r>
          <a:r>
            <a:rPr lang="el-GR" sz="1600" b="1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US" sz="1600" b="1" kern="1200" dirty="0" smtClean="0">
              <a:solidFill>
                <a:schemeClr val="accent2">
                  <a:lumMod val="50000"/>
                </a:schemeClr>
              </a:solidFill>
            </a:rPr>
            <a:t>dB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accent2">
                  <a:lumMod val="50000"/>
                </a:schemeClr>
              </a:solidFill>
            </a:rPr>
            <a:t>Error is on the order of jumps in MCS table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b="1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b="1" kern="1200" dirty="0"/>
        </a:p>
      </dsp:txBody>
      <dsp:txXfrm>
        <a:off x="2312870" y="1368970"/>
        <a:ext cx="2025878" cy="2399473"/>
      </dsp:txXfrm>
    </dsp:sp>
    <dsp:sp modelId="{2F4F1B76-A7B6-45C3-A630-F62F2D54B09D}">
      <dsp:nvSpPr>
        <dsp:cNvPr id="0" name=""/>
        <dsp:cNvSpPr/>
      </dsp:nvSpPr>
      <dsp:spPr>
        <a:xfrm>
          <a:off x="4622371" y="713718"/>
          <a:ext cx="2025878" cy="655252"/>
        </a:xfrm>
        <a:prstGeom prst="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PUMA vs. Post-sounding method</a:t>
          </a:r>
          <a:endParaRPr lang="en-US" sz="1800" b="1" kern="1200" dirty="0"/>
        </a:p>
      </dsp:txBody>
      <dsp:txXfrm>
        <a:off x="4622371" y="713718"/>
        <a:ext cx="2025878" cy="655252"/>
      </dsp:txXfrm>
    </dsp:sp>
    <dsp:sp modelId="{AE242D61-B92C-4B19-AF68-8DCB30435A31}">
      <dsp:nvSpPr>
        <dsp:cNvPr id="0" name=""/>
        <dsp:cNvSpPr/>
      </dsp:nvSpPr>
      <dsp:spPr>
        <a:xfrm>
          <a:off x="4622371" y="1368970"/>
          <a:ext cx="2025878" cy="2399473"/>
        </a:xfrm>
        <a:prstGeom prst="rect">
          <a:avLst/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4927837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Comparison to best case, full CSI knowledge search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accent2">
                  <a:lumMod val="50000"/>
                </a:schemeClr>
              </a:solidFill>
            </a:rPr>
            <a:t>Model error effectively truncated by jumps in MCS table (only 5-7% estimation error)</a:t>
          </a:r>
          <a:endParaRPr lang="en-US" sz="16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622371" y="1368970"/>
        <a:ext cx="2025878" cy="2399473"/>
      </dsp:txXfrm>
    </dsp:sp>
    <dsp:sp modelId="{515BA482-4880-4682-B3DF-C74804FD7B1B}">
      <dsp:nvSpPr>
        <dsp:cNvPr id="0" name=""/>
        <dsp:cNvSpPr/>
      </dsp:nvSpPr>
      <dsp:spPr>
        <a:xfrm>
          <a:off x="6931872" y="713718"/>
          <a:ext cx="2025878" cy="655252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PUMA vs. Fixed Modes</a:t>
          </a:r>
          <a:endParaRPr lang="en-US" sz="1800" b="1" kern="1200" dirty="0"/>
        </a:p>
      </dsp:txBody>
      <dsp:txXfrm>
        <a:off x="6931872" y="713718"/>
        <a:ext cx="2025878" cy="655252"/>
      </dsp:txXfrm>
    </dsp:sp>
    <dsp:sp modelId="{FA8A7AA3-E529-4035-B3AD-1923061BDE41}">
      <dsp:nvSpPr>
        <dsp:cNvPr id="0" name=""/>
        <dsp:cNvSpPr/>
      </dsp:nvSpPr>
      <dsp:spPr>
        <a:xfrm>
          <a:off x="6931872" y="1368970"/>
          <a:ext cx="2025878" cy="2399473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Comparison of dynamic mode selection vs. Fixed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accent2">
                  <a:lumMod val="50000"/>
                </a:schemeClr>
              </a:solidFill>
            </a:rPr>
            <a:t>PUMA’s dynamic selection surpasses max of any fixed mode (30% at saturation)</a:t>
          </a:r>
          <a:endParaRPr lang="en-US" sz="16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6931872" y="1368970"/>
        <a:ext cx="2025878" cy="2399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2E51A-2859-40D3-9D0A-54A8B9E65072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04C81-F3A4-46D9-A844-EC175ABD2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37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18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997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96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71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03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78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96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69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Tx/>
              <a:buChar char="-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89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43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75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610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793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471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955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540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668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963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Tx/>
              <a:buChar char="-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012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4081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397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Tx/>
              <a:buChar char="-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00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3146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8128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831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777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693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062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134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421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Tx/>
              <a:buChar char="-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965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031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69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444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2159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251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949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Tx/>
              <a:buChar char="-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196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030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594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190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060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1396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90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311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2759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Tx/>
              <a:buChar char="-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621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45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Tx/>
              <a:buChar char="-"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56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33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98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34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08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27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73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46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83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91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93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89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76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98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29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14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60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82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17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1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66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21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1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48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63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43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76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9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19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7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07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03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2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83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79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34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4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42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35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6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51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26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6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6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74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22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70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63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75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23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32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38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06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01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30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24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44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3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95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69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6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32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29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88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40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30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22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38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33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35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34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6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99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81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24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61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10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97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76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65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95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03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80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15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52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98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44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1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73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51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21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87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15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13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18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38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20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24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42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07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56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5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58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57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91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71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05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21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14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57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51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87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35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67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97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31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01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78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03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95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68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44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36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32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2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35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18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12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86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67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6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0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40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82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6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50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89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0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32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07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55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85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75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2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01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51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02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23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42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24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71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7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98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29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08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46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81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75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1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06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54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57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19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75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99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80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50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97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4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14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72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87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78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58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05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10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30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81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36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89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31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83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12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61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16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43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74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96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4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48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3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6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65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2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65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44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83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39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7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64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41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28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45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99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41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74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76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42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37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94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38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97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86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55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47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72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4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02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28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52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75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21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30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85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82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42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36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73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12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99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14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97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60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97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59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00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14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34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78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71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4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68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83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94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35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48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98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9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30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23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87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29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91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02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4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29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02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95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32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90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02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87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64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52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9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80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2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18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58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75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7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00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17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66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21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45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12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84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91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15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65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0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37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69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8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5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19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29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47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12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58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69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03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97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67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50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15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16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66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0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29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49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43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08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97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31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20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98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36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61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73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11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48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28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35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30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87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71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18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46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68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73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61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66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54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66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54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27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93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75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89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99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85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52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70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07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58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09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09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59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92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83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45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74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6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19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6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50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37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54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98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45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26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3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34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92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11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39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34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9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83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00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7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85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87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1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91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75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84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12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22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48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6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80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14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3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41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04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74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8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04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62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42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25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07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63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58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29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12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91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22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73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82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13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92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02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60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4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14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39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21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44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60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73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89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56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25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3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43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9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24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91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81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07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4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16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66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25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38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74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56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18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99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07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39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28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92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36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50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90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55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0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94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19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29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0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94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55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42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68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98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61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42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84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03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43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9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63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0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60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87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00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05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10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52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32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75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65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62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32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3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35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38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50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08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3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13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10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78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12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18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58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31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8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00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63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17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04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67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09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8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5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26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35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97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79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47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15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63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52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69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12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69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80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1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53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26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61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33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15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6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44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96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67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49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70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26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7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01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16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46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45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83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60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55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48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56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81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15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44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95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44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48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7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61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8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96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94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49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0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32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91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45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31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06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90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86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6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65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68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48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53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04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75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21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79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58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62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07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06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9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2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90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35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27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00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60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58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54.xml"/><Relationship Id="rId7" Type="http://schemas.openxmlformats.org/officeDocument/2006/relationships/slideLayout" Target="../slideLayouts/slideLayout458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3.xml"/><Relationship Id="rId1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7.xml"/><Relationship Id="rId11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60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9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4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87.xml"/><Relationship Id="rId7" Type="http://schemas.openxmlformats.org/officeDocument/2006/relationships/slideLayout" Target="../slideLayouts/slideLayout491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6.xml"/><Relationship Id="rId1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90.xml"/><Relationship Id="rId11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89.xml"/><Relationship Id="rId10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93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98.xml"/><Relationship Id="rId7" Type="http://schemas.openxmlformats.org/officeDocument/2006/relationships/slideLayout" Target="../slideLayouts/slideLayout502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97.xml"/><Relationship Id="rId1" Type="http://schemas.openxmlformats.org/officeDocument/2006/relationships/slideLayout" Target="../slideLayouts/slideLayout496.xml"/><Relationship Id="rId6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506.xml"/><Relationship Id="rId5" Type="http://schemas.openxmlformats.org/officeDocument/2006/relationships/slideLayout" Target="../slideLayouts/slideLayout500.xml"/><Relationship Id="rId10" Type="http://schemas.openxmlformats.org/officeDocument/2006/relationships/slideLayout" Target="../slideLayouts/slideLayout505.xml"/><Relationship Id="rId4" Type="http://schemas.openxmlformats.org/officeDocument/2006/relationships/slideLayout" Target="../slideLayouts/slideLayout499.xml"/><Relationship Id="rId9" Type="http://schemas.openxmlformats.org/officeDocument/2006/relationships/slideLayout" Target="../slideLayouts/slideLayout504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4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509.xml"/><Relationship Id="rId7" Type="http://schemas.openxmlformats.org/officeDocument/2006/relationships/slideLayout" Target="../slideLayouts/slideLayout513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08.xml"/><Relationship Id="rId1" Type="http://schemas.openxmlformats.org/officeDocument/2006/relationships/slideLayout" Target="../slideLayouts/slideLayout507.xml"/><Relationship Id="rId6" Type="http://schemas.openxmlformats.org/officeDocument/2006/relationships/slideLayout" Target="../slideLayouts/slideLayout512.xml"/><Relationship Id="rId11" Type="http://schemas.openxmlformats.org/officeDocument/2006/relationships/slideLayout" Target="../slideLayouts/slideLayout517.xml"/><Relationship Id="rId5" Type="http://schemas.openxmlformats.org/officeDocument/2006/relationships/slideLayout" Target="../slideLayouts/slideLayout511.xml"/><Relationship Id="rId10" Type="http://schemas.openxmlformats.org/officeDocument/2006/relationships/slideLayout" Target="../slideLayouts/slideLayout516.xml"/><Relationship Id="rId4" Type="http://schemas.openxmlformats.org/officeDocument/2006/relationships/slideLayout" Target="../slideLayouts/slideLayout510.xml"/><Relationship Id="rId9" Type="http://schemas.openxmlformats.org/officeDocument/2006/relationships/slideLayout" Target="../slideLayouts/slideLayout515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5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520.xml"/><Relationship Id="rId7" Type="http://schemas.openxmlformats.org/officeDocument/2006/relationships/slideLayout" Target="../slideLayouts/slideLayout524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19.xml"/><Relationship Id="rId1" Type="http://schemas.openxmlformats.org/officeDocument/2006/relationships/slideLayout" Target="../slideLayouts/slideLayout518.xml"/><Relationship Id="rId6" Type="http://schemas.openxmlformats.org/officeDocument/2006/relationships/slideLayout" Target="../slideLayouts/slideLayout523.xml"/><Relationship Id="rId11" Type="http://schemas.openxmlformats.org/officeDocument/2006/relationships/slideLayout" Target="../slideLayouts/slideLayout528.xml"/><Relationship Id="rId5" Type="http://schemas.openxmlformats.org/officeDocument/2006/relationships/slideLayout" Target="../slideLayouts/slideLayout522.xml"/><Relationship Id="rId10" Type="http://schemas.openxmlformats.org/officeDocument/2006/relationships/slideLayout" Target="../slideLayouts/slideLayout527.xml"/><Relationship Id="rId4" Type="http://schemas.openxmlformats.org/officeDocument/2006/relationships/slideLayout" Target="../slideLayouts/slideLayout521.xml"/><Relationship Id="rId9" Type="http://schemas.openxmlformats.org/officeDocument/2006/relationships/slideLayout" Target="../slideLayouts/slideLayout526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6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531.xml"/><Relationship Id="rId7" Type="http://schemas.openxmlformats.org/officeDocument/2006/relationships/slideLayout" Target="../slideLayouts/slideLayout535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30.xml"/><Relationship Id="rId1" Type="http://schemas.openxmlformats.org/officeDocument/2006/relationships/slideLayout" Target="../slideLayouts/slideLayout529.xml"/><Relationship Id="rId6" Type="http://schemas.openxmlformats.org/officeDocument/2006/relationships/slideLayout" Target="../slideLayouts/slideLayout534.xml"/><Relationship Id="rId11" Type="http://schemas.openxmlformats.org/officeDocument/2006/relationships/slideLayout" Target="../slideLayouts/slideLayout539.xml"/><Relationship Id="rId5" Type="http://schemas.openxmlformats.org/officeDocument/2006/relationships/slideLayout" Target="../slideLayouts/slideLayout533.xml"/><Relationship Id="rId10" Type="http://schemas.openxmlformats.org/officeDocument/2006/relationships/slideLayout" Target="../slideLayouts/slideLayout538.xml"/><Relationship Id="rId4" Type="http://schemas.openxmlformats.org/officeDocument/2006/relationships/slideLayout" Target="../slideLayouts/slideLayout532.xml"/><Relationship Id="rId9" Type="http://schemas.openxmlformats.org/officeDocument/2006/relationships/slideLayout" Target="../slideLayouts/slideLayout5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7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542.xml"/><Relationship Id="rId7" Type="http://schemas.openxmlformats.org/officeDocument/2006/relationships/slideLayout" Target="../slideLayouts/slideLayout546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41.xml"/><Relationship Id="rId1" Type="http://schemas.openxmlformats.org/officeDocument/2006/relationships/slideLayout" Target="../slideLayouts/slideLayout540.xml"/><Relationship Id="rId6" Type="http://schemas.openxmlformats.org/officeDocument/2006/relationships/slideLayout" Target="../slideLayouts/slideLayout545.xml"/><Relationship Id="rId11" Type="http://schemas.openxmlformats.org/officeDocument/2006/relationships/slideLayout" Target="../slideLayouts/slideLayout550.xml"/><Relationship Id="rId5" Type="http://schemas.openxmlformats.org/officeDocument/2006/relationships/slideLayout" Target="../slideLayouts/slideLayout544.xml"/><Relationship Id="rId10" Type="http://schemas.openxmlformats.org/officeDocument/2006/relationships/slideLayout" Target="../slideLayouts/slideLayout549.xml"/><Relationship Id="rId4" Type="http://schemas.openxmlformats.org/officeDocument/2006/relationships/slideLayout" Target="../slideLayouts/slideLayout543.xml"/><Relationship Id="rId9" Type="http://schemas.openxmlformats.org/officeDocument/2006/relationships/slideLayout" Target="../slideLayouts/slideLayout548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553.xml"/><Relationship Id="rId7" Type="http://schemas.openxmlformats.org/officeDocument/2006/relationships/slideLayout" Target="../slideLayouts/slideLayout557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552.xml"/><Relationship Id="rId1" Type="http://schemas.openxmlformats.org/officeDocument/2006/relationships/slideLayout" Target="../slideLayouts/slideLayout551.xml"/><Relationship Id="rId6" Type="http://schemas.openxmlformats.org/officeDocument/2006/relationships/slideLayout" Target="../slideLayouts/slideLayout556.xml"/><Relationship Id="rId11" Type="http://schemas.openxmlformats.org/officeDocument/2006/relationships/slideLayout" Target="../slideLayouts/slideLayout561.xml"/><Relationship Id="rId5" Type="http://schemas.openxmlformats.org/officeDocument/2006/relationships/slideLayout" Target="../slideLayouts/slideLayout555.xml"/><Relationship Id="rId10" Type="http://schemas.openxmlformats.org/officeDocument/2006/relationships/slideLayout" Target="../slideLayouts/slideLayout560.xml"/><Relationship Id="rId4" Type="http://schemas.openxmlformats.org/officeDocument/2006/relationships/slideLayout" Target="../slideLayouts/slideLayout554.xml"/><Relationship Id="rId9" Type="http://schemas.openxmlformats.org/officeDocument/2006/relationships/slideLayout" Target="../slideLayouts/slideLayout5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2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1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4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9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4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1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2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7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4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5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9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6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5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8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4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0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1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8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5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3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1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1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7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4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9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3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3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6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7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7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7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2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0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2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7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3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8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8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1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9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2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0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1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5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0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9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5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4626F423-A1D5-4BCA-8669-70ED0CBED99F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1A6702-B65E-4B8D-B564-F14B0C6D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17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18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6.xml"/><Relationship Id="rId6" Type="http://schemas.openxmlformats.org/officeDocument/2006/relationships/image" Target="../media/image18.tmp"/><Relationship Id="rId5" Type="http://schemas.openxmlformats.org/officeDocument/2006/relationships/image" Target="../media/image14.tmp"/><Relationship Id="rId4" Type="http://schemas.openxmlformats.org/officeDocument/2006/relationships/image" Target="../media/image15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9.xml"/><Relationship Id="rId6" Type="http://schemas.openxmlformats.org/officeDocument/2006/relationships/image" Target="../media/image16.tmp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11.xml"/><Relationship Id="rId1" Type="http://schemas.openxmlformats.org/officeDocument/2006/relationships/tags" Target="../tags/tag5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22.xml"/><Relationship Id="rId1" Type="http://schemas.openxmlformats.org/officeDocument/2006/relationships/tags" Target="../tags/tag6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naren\Dropbox\work\research\PhD_THESIS\presentation\frozen_onebyone\diff_vs_abs_phase\ab1_wl_1.emf" TargetMode="External"/><Relationship Id="rId13" Type="http://schemas.openxmlformats.org/officeDocument/2006/relationships/image" Target="../media/image28.png"/><Relationship Id="rId3" Type="http://schemas.openxmlformats.org/officeDocument/2006/relationships/tags" Target="../tags/tag9.xml"/><Relationship Id="rId7" Type="http://schemas.openxmlformats.org/officeDocument/2006/relationships/image" Target="file:///C:\Users\naren\Dropbox\work\research\PhD_THESIS\presentation\frozen_onebyone\diff_vs_abs_phase\ax_fi_0.emf" TargetMode="External"/><Relationship Id="rId12" Type="http://schemas.openxmlformats.org/officeDocument/2006/relationships/image" Target="../media/image2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22.xml"/><Relationship Id="rId11" Type="http://schemas.openxmlformats.org/officeDocument/2006/relationships/image" Target="file:///C:\Users\naren\Dropbox\work\research\PhD_THESIS\presentation\frozen_onebyone\diff_vs_abs_phase\d14_wl_4.emf" TargetMode="External"/><Relationship Id="rId5" Type="http://schemas.openxmlformats.org/officeDocument/2006/relationships/slideLayout" Target="../slideLayouts/slideLayout233.xml"/><Relationship Id="rId15" Type="http://schemas.openxmlformats.org/officeDocument/2006/relationships/image" Target="../media/image30.png"/><Relationship Id="rId10" Type="http://schemas.openxmlformats.org/officeDocument/2006/relationships/image" Target="file:///C:\Users\naren\Dropbox\work\research\PhD_THESIS\presentation\frozen_onebyone\diff_vs_abs_phase\d13_wl_3.emf" TargetMode="External"/><Relationship Id="rId4" Type="http://schemas.openxmlformats.org/officeDocument/2006/relationships/tags" Target="../tags/tag10.xml"/><Relationship Id="rId9" Type="http://schemas.openxmlformats.org/officeDocument/2006/relationships/image" Target="file:///C:\Users\naren\Dropbox\work\research\PhD_THESIS\presentation\frozen_onebyone\diff_vs_abs_phase\d12_wl_2.emf" TargetMode="External"/><Relationship Id="rId1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4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17.xml"/><Relationship Id="rId7" Type="http://schemas.openxmlformats.org/officeDocument/2006/relationships/image" Target="../media/image35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4.emf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66.xml"/><Relationship Id="rId9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8.xml"/><Relationship Id="rId4" Type="http://schemas.openxmlformats.org/officeDocument/2006/relationships/image" Target="../media/image38.tm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99.xml"/><Relationship Id="rId1" Type="http://schemas.openxmlformats.org/officeDocument/2006/relationships/tags" Target="../tags/tag18.xml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.wmf"/><Relationship Id="rId3" Type="http://schemas.openxmlformats.org/officeDocument/2006/relationships/tags" Target="../tags/tag2.xml"/><Relationship Id="rId21" Type="http://schemas.openxmlformats.org/officeDocument/2006/relationships/image" Target="../media/image17.png"/><Relationship Id="rId7" Type="http://schemas.openxmlformats.org/officeDocument/2006/relationships/notesSlide" Target="../notesSlides/notesSlide3.xml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11.png"/><Relationship Id="rId2" Type="http://schemas.openxmlformats.org/officeDocument/2006/relationships/tags" Target="../tags/tag1.xml"/><Relationship Id="rId16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5.wmf"/><Relationship Id="rId5" Type="http://schemas.openxmlformats.org/officeDocument/2006/relationships/tags" Target="../tags/tag4.xml"/><Relationship Id="rId15" Type="http://schemas.openxmlformats.org/officeDocument/2006/relationships/image" Target="../media/image7.wmf"/><Relationship Id="rId23" Type="http://schemas.openxmlformats.org/officeDocument/2006/relationships/image" Target="../media/image19.png"/><Relationship Id="rId10" Type="http://schemas.openxmlformats.org/officeDocument/2006/relationships/oleObject" Target="../embeddings/oleObject1.bin"/><Relationship Id="rId4" Type="http://schemas.openxmlformats.org/officeDocument/2006/relationships/tags" Target="../tags/tag3.xml"/><Relationship Id="rId9" Type="http://schemas.openxmlformats.org/officeDocument/2006/relationships/image" Target="../media/image9.png"/><Relationship Id="rId14" Type="http://schemas.openxmlformats.org/officeDocument/2006/relationships/oleObject" Target="../embeddings/oleObject3.bin"/><Relationship Id="rId22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2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21.xml"/><Relationship Id="rId7" Type="http://schemas.openxmlformats.org/officeDocument/2006/relationships/image" Target="../media/image9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41.jpeg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332.xml"/><Relationship Id="rId9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0.png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47.png"/><Relationship Id="rId12" Type="http://schemas.openxmlformats.org/officeDocument/2006/relationships/image" Target="../media/image380.png"/><Relationship Id="rId2" Type="http://schemas.openxmlformats.org/officeDocument/2006/relationships/slideLayout" Target="../slideLayouts/slideLayout343.xml"/><Relationship Id="rId1" Type="http://schemas.openxmlformats.org/officeDocument/2006/relationships/tags" Target="../tags/tag22.xml"/><Relationship Id="rId6" Type="http://schemas.openxmlformats.org/officeDocument/2006/relationships/image" Target="../media/image46.png"/><Relationship Id="rId11" Type="http://schemas.openxmlformats.org/officeDocument/2006/relationships/image" Target="../media/image370.png"/><Relationship Id="rId5" Type="http://schemas.openxmlformats.org/officeDocument/2006/relationships/image" Target="../media/image45.png"/><Relationship Id="rId10" Type="http://schemas.openxmlformats.org/officeDocument/2006/relationships/image" Target="../media/image36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5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65.xml"/><Relationship Id="rId5" Type="http://schemas.openxmlformats.org/officeDocument/2006/relationships/image" Target="../media/image53.png"/><Relationship Id="rId4" Type="http://schemas.openxmlformats.org/officeDocument/2006/relationships/image" Target="../media/image5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7" Type="http://schemas.openxmlformats.org/officeDocument/2006/relationships/image" Target="../media/image58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76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8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9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09.xml"/><Relationship Id="rId6" Type="http://schemas.openxmlformats.org/officeDocument/2006/relationships/image" Target="../media/image18.tmp"/><Relationship Id="rId5" Type="http://schemas.openxmlformats.org/officeDocument/2006/relationships/image" Target="../media/image14.tmp"/><Relationship Id="rId4" Type="http://schemas.openxmlformats.org/officeDocument/2006/relationships/image" Target="../media/image15.tm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20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tmp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3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mp"/><Relationship Id="rId3" Type="http://schemas.openxmlformats.org/officeDocument/2006/relationships/image" Target="file:///C:\Users\naren\Dropbox\work\research\PhD_THESIS\presentation\puma_onebyone\max_k_compare\ax_fi_0.emf" TargetMode="External"/><Relationship Id="rId7" Type="http://schemas.openxmlformats.org/officeDocument/2006/relationships/image" Target="file:///C:\Users\naren\Dropbox\work\research\PhD_THESIS\presentation\puma_onebyone\max_k_compare\mkp_wl_4.emf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42.xml"/><Relationship Id="rId6" Type="http://schemas.openxmlformats.org/officeDocument/2006/relationships/image" Target="file:///C:\Users\naren\Dropbox\work\research\PhD_THESIS\presentation\puma_onebyone\max_k_compare\mk4_wl_3.emf" TargetMode="External"/><Relationship Id="rId5" Type="http://schemas.openxmlformats.org/officeDocument/2006/relationships/image" Target="file:///C:\Users\naren\Dropbox\work\research\PhD_THESIS\presentation\puma_onebyone\max_k_compare\mk3_wl_2.emf" TargetMode="External"/><Relationship Id="rId4" Type="http://schemas.openxmlformats.org/officeDocument/2006/relationships/image" Target="file:///C:\Users\naren\Dropbox\work\research\PhD_THESIS\presentation\puma_onebyone\max_k_compare\mk2_wl_1.emf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5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6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25.xml"/><Relationship Id="rId7" Type="http://schemas.openxmlformats.org/officeDocument/2006/relationships/image" Target="../media/image35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24.emf"/><Relationship Id="rId5" Type="http://schemas.openxmlformats.org/officeDocument/2006/relationships/notesSlide" Target="../notesSlides/notesSlide44.xml"/><Relationship Id="rId4" Type="http://schemas.openxmlformats.org/officeDocument/2006/relationships/slideLayout" Target="../slideLayouts/slideLayout475.xml"/><Relationship Id="rId9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mp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8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naren\Dropbox\work\research\PhD_THESIS\presentation\frozen_onebyone\ice_val\leg_fi_1.emf" TargetMode="External"/><Relationship Id="rId3" Type="http://schemas.openxmlformats.org/officeDocument/2006/relationships/image" Target="file:///C:\Users\naren\Dropbox\work\research\PhD_THESIS\presentation\frozen_onebyone\afc_val\ax_fi_0.emf" TargetMode="External"/><Relationship Id="rId7" Type="http://schemas.openxmlformats.org/officeDocument/2006/relationships/image" Target="file:///C:\Users\naren\Dropbox\work\research\PhD_THESIS\presentation\frozen_onebyone\ice_val\ax_fi_0.emf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97.xml"/><Relationship Id="rId6" Type="http://schemas.openxmlformats.org/officeDocument/2006/relationships/image" Target="file:///C:\Users\naren\Dropbox\work\research\PhD_THESIS\presentation\frozen_onebyone\afc_val\fin2_wl_3.emf" TargetMode="External"/><Relationship Id="rId5" Type="http://schemas.openxmlformats.org/officeDocument/2006/relationships/image" Target="file:///C:\Users\naren\Dropbox\work\research\PhD_THESIS\presentation\frozen_onebyone\afc_val\fin_wl_2.emf" TargetMode="External"/><Relationship Id="rId10" Type="http://schemas.openxmlformats.org/officeDocument/2006/relationships/image" Target="file:///C:\Users\naren\Dropbox\work\research\PhD_THESIS\presentation\frozen_onebyone\ice_val\fin2_wl_3.emf" TargetMode="External"/><Relationship Id="rId4" Type="http://schemas.openxmlformats.org/officeDocument/2006/relationships/image" Target="file:///C:\Users\naren\Dropbox\work\research\PhD_THESIS\presentation\frozen_onebyone\afc_val\leg_fi_1.emf" TargetMode="External"/><Relationship Id="rId9" Type="http://schemas.openxmlformats.org/officeDocument/2006/relationships/image" Target="file:///C:\Users\naren\Dropbox\work\research\PhD_THESIS\presentation\frozen_onebyone\ice_val\fin_wl_2.emf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naren\Dropbox\work\research\PhD_THESIS\presentation\frozen_onebyone\AFCsucks_dt\rx2_wl_5.emf" TargetMode="External"/><Relationship Id="rId13" Type="http://schemas.openxmlformats.org/officeDocument/2006/relationships/image" Target="file:///C:\Users\naren\Dropbox\work\research\PhD_THESIS\presentation\frozen_onebyone\dICE_by_t\rx1_wl_4.emf" TargetMode="External"/><Relationship Id="rId3" Type="http://schemas.openxmlformats.org/officeDocument/2006/relationships/image" Target="file:///C:\Users\naren\Dropbox\work\research\PhD_THESIS\presentation\frozen_onebyone\AFCsucks_dt\ax_fi_0.emf" TargetMode="External"/><Relationship Id="rId7" Type="http://schemas.openxmlformats.org/officeDocument/2006/relationships/image" Target="file:///C:\Users\naren\Dropbox\work\research\PhD_THESIS\presentation\frozen_onebyone\AFCsucks_dt\rx1_wl_4.emf" TargetMode="External"/><Relationship Id="rId12" Type="http://schemas.openxmlformats.org/officeDocument/2006/relationships/image" Target="file:///C:\Users\naren\Dropbox\work\research\PhD_THESIS\presentation\frozen_onebyone\dICE_by_t\statR_wl_3.emf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08.xml"/><Relationship Id="rId6" Type="http://schemas.openxmlformats.org/officeDocument/2006/relationships/image" Target="file:///C:\Users\naren\Dropbox\work\research\PhD_THESIS\presentation\frozen_onebyone\AFCsucks_dt\statR_wl_3.emf" TargetMode="External"/><Relationship Id="rId11" Type="http://schemas.openxmlformats.org/officeDocument/2006/relationships/image" Target="file:///C:\Users\naren\Dropbox\work\research\PhD_THESIS\presentation\frozen_onebyone\dICE_by_t\mob_wl_2.emf" TargetMode="External"/><Relationship Id="rId5" Type="http://schemas.openxmlformats.org/officeDocument/2006/relationships/image" Target="file:///C:\Users\naren\Dropbox\work\research\PhD_THESIS\presentation\frozen_onebyone\AFCsucks_dt\mob_wl_2.emf" TargetMode="External"/><Relationship Id="rId15" Type="http://schemas.openxmlformats.org/officeDocument/2006/relationships/image" Target="../media/image61.emf"/><Relationship Id="rId10" Type="http://schemas.openxmlformats.org/officeDocument/2006/relationships/image" Target="file:///C:\Users\naren\Dropbox\work\research\PhD_THESIS\presentation\frozen_onebyone\dICE_by_t\statL_wl_1.emf" TargetMode="External"/><Relationship Id="rId4" Type="http://schemas.openxmlformats.org/officeDocument/2006/relationships/image" Target="file:///C:\Users\naren\Dropbox\work\research\PhD_THESIS\presentation\frozen_onebyone\AFCsucks_dt\statL_wl_1.emf" TargetMode="External"/><Relationship Id="rId9" Type="http://schemas.openxmlformats.org/officeDocument/2006/relationships/image" Target="file:///C:\Users\naren\Dropbox\work\research\PhD_THESIS\presentation\frozen_onebyone\dICE_by_t\ax_fi_0.emf" TargetMode="External"/><Relationship Id="rId14" Type="http://schemas.openxmlformats.org/officeDocument/2006/relationships/image" Target="file:///C:\Users\naren\Dropbox\work\research\PhD_THESIS\presentation\frozen_onebyone\dICE_by_t\rx2_wl_5.emf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1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30.xml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4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362200" y="2255520"/>
            <a:ext cx="6629400" cy="1143000"/>
          </a:xfrm>
          <a:ln/>
        </p:spPr>
        <p:txBody>
          <a:bodyPr anchor="ctr">
            <a:normAutofit fontScale="90000"/>
          </a:bodyPr>
          <a:lstStyle/>
          <a:p>
            <a:pPr algn="r"/>
            <a:r>
              <a:rPr lang="en-US" sz="4000" dirty="0" smtClean="0">
                <a:solidFill>
                  <a:srgbClr val="063C6B"/>
                </a:solidFill>
              </a:rPr>
              <a:t>MU-MIMO WLANs in Diverse Bands and Environments</a:t>
            </a:r>
            <a:endParaRPr lang="en-US" sz="4000" dirty="0">
              <a:solidFill>
                <a:srgbClr val="063C6B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800600"/>
            <a:ext cx="3733800" cy="1371600"/>
          </a:xfrm>
          <a:ln/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1600" b="1" dirty="0" smtClean="0">
                <a:solidFill>
                  <a:srgbClr val="063C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Naren Anand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1600" b="1" dirty="0" smtClean="0">
                <a:solidFill>
                  <a:srgbClr val="063C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Advisor: Dr. Edward Knightly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1600" dirty="0" smtClean="0">
                <a:solidFill>
                  <a:srgbClr val="063C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PhD Defense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1600" dirty="0" smtClean="0">
                <a:solidFill>
                  <a:srgbClr val="063C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4/20/2015</a:t>
            </a:r>
          </a:p>
        </p:txBody>
      </p:sp>
    </p:spTree>
    <p:extLst>
      <p:ext uri="{BB962C8B-B14F-4D97-AF65-F5344CB8AC3E}">
        <p14:creationId xmlns:p14="http://schemas.microsoft.com/office/powerpoint/2010/main" val="2951250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Pre-Sounding Information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63825"/>
            <a:ext cx="4131174" cy="550766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System State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Max available </a:t>
            </a:r>
            <a:r>
              <a:rPr lang="en-US" dirty="0" err="1" smtClean="0">
                <a:solidFill>
                  <a:srgbClr val="002060"/>
                </a:solidFill>
              </a:rPr>
              <a:t>Tx</a:t>
            </a:r>
            <a:r>
              <a:rPr lang="en-US" dirty="0" smtClean="0">
                <a:solidFill>
                  <a:srgbClr val="002060"/>
                </a:solidFill>
              </a:rPr>
              <a:t> Antennas (M)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Total number of associated users and receive antennas (K)</a:t>
            </a: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Queue State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Available packets to transmit per client (backlog)</a:t>
            </a: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Link State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Per-user Omnidirectional SNR gathered </a:t>
            </a:r>
            <a:r>
              <a:rPr lang="en-US" dirty="0">
                <a:solidFill>
                  <a:srgbClr val="002060"/>
                </a:solidFill>
              </a:rPr>
              <a:t>from periodic beacon messages and updated from received </a:t>
            </a:r>
            <a:r>
              <a:rPr lang="en-US" dirty="0" smtClean="0">
                <a:solidFill>
                  <a:srgbClr val="002060"/>
                </a:solidFill>
              </a:rPr>
              <a:t>packets  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EB077-901F-4B47-90A6-3D0E980CA365}" type="datetime1">
              <a:rPr lang="en-US" smtClean="0">
                <a:solidFill>
                  <a:srgbClr val="E7E6E6">
                    <a:lumMod val="25000"/>
                  </a:srgbClr>
                </a:solidFill>
              </a:rPr>
              <a:pPr/>
              <a:t>4/22/2015</a:t>
            </a:fld>
            <a:endParaRPr lang="en-US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MU-MIMO WLANs in Diverse Bands and Environments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08026" y="663824"/>
            <a:ext cx="4435974" cy="5507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 dirty="0" smtClean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more antennas results in increased data transmission and sounding overhead.</a:t>
            </a:r>
          </a:p>
          <a:p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backlog results in increased packet aggregation (b) further amortizing sounding overhead.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Omni SNR used to estimate per-user achievable </a:t>
            </a:r>
            <a:r>
              <a:rPr lang="en-US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datarate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Metric need not be instantaneous.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9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353" t="50690" r="89689" b="16896"/>
          <a:stretch/>
        </p:blipFill>
        <p:spPr>
          <a:xfrm rot="16200000">
            <a:off x="4536366" y="3792945"/>
            <a:ext cx="723900" cy="380601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755650">
              <a:spcAft>
                <a:spcPct val="35000"/>
              </a:spcAft>
            </a:pPr>
            <a:r>
              <a:rPr lang="en-US" dirty="0"/>
              <a:t>Computing Expected Aggregate Throughput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1D0F-66B3-47B2-85A6-684A7C46F90E}" type="datetime1">
              <a:rPr lang="en-US" smtClean="0">
                <a:solidFill>
                  <a:srgbClr val="E7E6E6">
                    <a:lumMod val="25000"/>
                  </a:srgbClr>
                </a:solidFill>
              </a:rPr>
              <a:pPr/>
              <a:t>4/22/2015</a:t>
            </a:fld>
            <a:endParaRPr lang="en-US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MU-MIMO WLANs in Diverse Bands and Environments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 descr="top.pdf - Sumatra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5" t="40854" r="39445" b="47142"/>
          <a:stretch/>
        </p:blipFill>
        <p:spPr>
          <a:xfrm>
            <a:off x="832690" y="4321421"/>
            <a:ext cx="2292350" cy="66675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Picture 5" descr="top.pdf - Sumatra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2" t="71905" r="23264" b="21305"/>
          <a:stretch/>
        </p:blipFill>
        <p:spPr>
          <a:xfrm>
            <a:off x="5835346" y="4384449"/>
            <a:ext cx="2927350" cy="377138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Picture 6" descr="top.pdf - Sumatra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2" t="51062" r="29004" b="37040"/>
          <a:stretch/>
        </p:blipFill>
        <p:spPr>
          <a:xfrm>
            <a:off x="3980074" y="746760"/>
            <a:ext cx="1836484" cy="660827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340447" y="5227936"/>
            <a:ext cx="523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∴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00463" y="4770120"/>
            <a:ext cx="340066" cy="2040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6" name="Straight Arrow Connector 15"/>
          <p:cNvCxnSpPr>
            <a:endCxn id="7" idx="2"/>
          </p:cNvCxnSpPr>
          <p:nvPr/>
        </p:nvCxnSpPr>
        <p:spPr>
          <a:xfrm flipV="1">
            <a:off x="4760926" y="1407587"/>
            <a:ext cx="137390" cy="8670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5" idx="0"/>
          </p:cNvCxnSpPr>
          <p:nvPr/>
        </p:nvCxnSpPr>
        <p:spPr>
          <a:xfrm flipH="1">
            <a:off x="1978865" y="3400673"/>
            <a:ext cx="1949830" cy="9207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471286" y="3369667"/>
            <a:ext cx="669631" cy="9965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top.pdf - Sumatra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7" t="25420" r="29704" b="62955"/>
          <a:stretch/>
        </p:blipFill>
        <p:spPr>
          <a:xfrm>
            <a:off x="2864322" y="2274650"/>
            <a:ext cx="2971024" cy="1095017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77214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755650">
              <a:spcAft>
                <a:spcPct val="35000"/>
              </a:spcAft>
            </a:pPr>
            <a:r>
              <a:rPr lang="en-US" dirty="0"/>
              <a:t>Predicting User Specific MU-MIMO </a:t>
            </a:r>
            <a:r>
              <a:rPr lang="en-US" dirty="0" err="1"/>
              <a:t>Datarate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14401"/>
            <a:ext cx="6904177" cy="534612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Full CSI Knowledge, Post-sounding method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100" dirty="0"/>
          </a:p>
          <a:p>
            <a:r>
              <a:rPr lang="en-US" dirty="0" smtClean="0">
                <a:solidFill>
                  <a:srgbClr val="002060"/>
                </a:solidFill>
              </a:rPr>
              <a:t>Pre-Sounding (without H) – PUMA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Exploit MU-MIMO system scaling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E81E3-2F3B-441D-8814-34F2F358E5BE}" type="datetime1">
              <a:rPr lang="en-US" smtClean="0">
                <a:solidFill>
                  <a:srgbClr val="E7E6E6">
                    <a:lumMod val="25000"/>
                  </a:srgbClr>
                </a:solidFill>
              </a:rPr>
              <a:t>4/22/2015</a:t>
            </a:fld>
            <a:endParaRPr lang="en-US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MU-MIMO WLANs in Diverse Bands and Environments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Content Placeholder 3" descr="top.pdf - Sumatra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7" t="40870" r="12319" b="42694"/>
          <a:stretch/>
        </p:blipFill>
        <p:spPr>
          <a:xfrm>
            <a:off x="1219200" y="1831173"/>
            <a:ext cx="4368800" cy="787400"/>
          </a:xfrm>
          <a:prstGeom prst="rect">
            <a:avLst/>
          </a:prstGeom>
        </p:spPr>
      </p:pic>
      <p:pic>
        <p:nvPicPr>
          <p:cNvPr id="5" name="Picture 4" descr="top.pdf - Sumatra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1" t="46685" r="26597" b="40054"/>
          <a:stretch/>
        </p:blipFill>
        <p:spPr>
          <a:xfrm>
            <a:off x="1028085" y="4381974"/>
            <a:ext cx="5118100" cy="73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50225" y="156236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Signal</a:t>
            </a:r>
            <a:endPara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0499" y="2541762"/>
            <a:ext cx="146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Interference</a:t>
            </a:r>
            <a:endPara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9628" y="3977102"/>
            <a:ext cx="234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Degrees of Freedom</a:t>
            </a:r>
            <a:endPara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5619" y="3770459"/>
            <a:ext cx="177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Per-User Omnidirectional SNR</a:t>
            </a:r>
            <a:endPara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6069" y="1330204"/>
            <a:ext cx="120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Shannon Capacity</a:t>
            </a:r>
            <a:endPara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865" y="4446253"/>
            <a:ext cx="1874728" cy="669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05579" y="4415457"/>
            <a:ext cx="1186264" cy="669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29643" y="4408153"/>
            <a:ext cx="297103" cy="669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83343" y="4735711"/>
            <a:ext cx="1294375" cy="366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77719" y="4750273"/>
            <a:ext cx="851924" cy="366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77718" y="4377151"/>
            <a:ext cx="851924" cy="366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76852" y="4336106"/>
            <a:ext cx="1294375" cy="366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2788" y="5208450"/>
            <a:ext cx="234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Ratio to number of receive antennas</a:t>
            </a:r>
            <a:endPara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06347" y="5172880"/>
            <a:ext cx="177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Split among transmit antennas</a:t>
            </a:r>
            <a:endPara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0591" y="3917016"/>
            <a:ext cx="234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Expected Per-User MU-MIMO SINR</a:t>
            </a:r>
            <a:endPara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06006" y="1489795"/>
            <a:ext cx="2256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Basis of prior work: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Jang ‘06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Tandai</a:t>
            </a:r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‘09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Esslaoui</a:t>
            </a:r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‘12</a:t>
            </a:r>
            <a:endPara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895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755650">
              <a:spcAft>
                <a:spcPct val="35000"/>
              </a:spcAft>
            </a:pPr>
            <a:r>
              <a:rPr lang="en-US" dirty="0"/>
              <a:t>Per-User </a:t>
            </a:r>
            <a:r>
              <a:rPr lang="en-US" dirty="0" err="1"/>
              <a:t>Datarate</a:t>
            </a:r>
            <a:r>
              <a:rPr lang="en-US" dirty="0"/>
              <a:t>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229461"/>
            <a:ext cx="7886700" cy="1383989"/>
          </a:xfrm>
        </p:spPr>
        <p:txBody>
          <a:bodyPr/>
          <a:lstStyle/>
          <a:p>
            <a:r>
              <a:rPr lang="en-US" dirty="0" smtClean="0">
                <a:solidFill>
                  <a:srgbClr val="013868"/>
                </a:solidFill>
              </a:rPr>
              <a:t>Expected SINR allows for estimation of achievable modulation rate (and thus </a:t>
            </a:r>
            <a:r>
              <a:rPr lang="en-US" dirty="0" err="1" smtClean="0">
                <a:solidFill>
                  <a:srgbClr val="013868"/>
                </a:solidFill>
              </a:rPr>
              <a:t>datarate</a:t>
            </a:r>
            <a:r>
              <a:rPr lang="en-US" dirty="0" smtClean="0">
                <a:solidFill>
                  <a:srgbClr val="013868"/>
                </a:solidFill>
              </a:rPr>
              <a:t>).</a:t>
            </a:r>
            <a:endParaRPr lang="en-US" dirty="0">
              <a:solidFill>
                <a:srgbClr val="01386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318A-1252-4A74-B804-92828CE942AF}" type="datetime1">
              <a:rPr lang="en-US" smtClean="0">
                <a:solidFill>
                  <a:srgbClr val="E7E6E6">
                    <a:lumMod val="25000"/>
                  </a:srgbClr>
                </a:solidFill>
              </a:rPr>
              <a:pPr/>
              <a:t>4/22/2015</a:t>
            </a:fld>
            <a:endParaRPr lang="en-US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MU-MIMO WLANs in Diverse Bands and Environments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top.pdf - Sumatra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1" t="46685" r="26597" b="40054"/>
          <a:stretch/>
        </p:blipFill>
        <p:spPr>
          <a:xfrm>
            <a:off x="2012950" y="935666"/>
            <a:ext cx="5118100" cy="736600"/>
          </a:xfrm>
          <a:prstGeom prst="rect">
            <a:avLst/>
          </a:prstGeom>
        </p:spPr>
      </p:pic>
      <p:pic>
        <p:nvPicPr>
          <p:cNvPr id="10" name="Picture 9" descr="top.pdf - Sumatra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32752" r="37500" b="34079"/>
          <a:stretch/>
        </p:blipFill>
        <p:spPr>
          <a:xfrm>
            <a:off x="960120" y="1968169"/>
            <a:ext cx="7223760" cy="286657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 rot="5400000">
            <a:off x="2263140" y="669053"/>
            <a:ext cx="731520" cy="1280160"/>
          </a:xfrm>
          <a:prstGeom prst="ellipse">
            <a:avLst/>
          </a:prstGeom>
          <a:noFill/>
          <a:ln w="1905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10800000">
            <a:off x="3672840" y="2700418"/>
            <a:ext cx="777240" cy="1737360"/>
          </a:xfrm>
          <a:prstGeom prst="roundRect">
            <a:avLst>
              <a:gd name="adj" fmla="val 26323"/>
            </a:avLst>
          </a:prstGeom>
          <a:noFill/>
          <a:ln w="19050">
            <a:gradFill flip="none" rotWithShape="1">
              <a:gsLst>
                <a:gs pos="0">
                  <a:srgbClr val="C00000"/>
                </a:gs>
                <a:gs pos="48000">
                  <a:srgbClr val="FF470D"/>
                </a:gs>
                <a:gs pos="100000">
                  <a:srgbClr val="FF0000"/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10800000">
            <a:off x="7178040" y="2700418"/>
            <a:ext cx="777240" cy="1737360"/>
          </a:xfrm>
          <a:prstGeom prst="roundRect">
            <a:avLst>
              <a:gd name="adj" fmla="val 25834"/>
            </a:avLst>
          </a:prstGeom>
          <a:noFill/>
          <a:ln w="19050">
            <a:gradFill flip="none" rotWithShape="1">
              <a:gsLst>
                <a:gs pos="0">
                  <a:srgbClr val="C00000"/>
                </a:gs>
                <a:gs pos="48000">
                  <a:srgbClr val="FF470D"/>
                </a:gs>
                <a:gs pos="100000">
                  <a:srgbClr val="FF0000"/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2933701" y="2697480"/>
            <a:ext cx="640080" cy="1737360"/>
          </a:xfrm>
          <a:prstGeom prst="roundRect">
            <a:avLst>
              <a:gd name="adj" fmla="val 28809"/>
            </a:avLst>
          </a:prstGeom>
          <a:noFill/>
          <a:ln w="1905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10800000">
            <a:off x="6438901" y="2697480"/>
            <a:ext cx="640080" cy="1737360"/>
          </a:xfrm>
          <a:prstGeom prst="roundRect">
            <a:avLst>
              <a:gd name="adj" fmla="val 25834"/>
            </a:avLst>
          </a:prstGeom>
          <a:noFill/>
          <a:ln w="19050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53940" y="1485050"/>
            <a:ext cx="93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mode</a:t>
            </a:r>
            <a:endPara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55970" y="642395"/>
            <a:ext cx="1774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Per user Omni SNR</a:t>
            </a:r>
            <a:endPara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cxnSp>
        <p:nvCxnSpPr>
          <p:cNvPr id="25" name="Curved Connector 24"/>
          <p:cNvCxnSpPr>
            <a:stCxn id="12" idx="0"/>
            <a:endCxn id="14" idx="0"/>
          </p:cNvCxnSpPr>
          <p:nvPr/>
        </p:nvCxnSpPr>
        <p:spPr>
          <a:xfrm rot="5400000" flipH="1">
            <a:off x="3656132" y="4032450"/>
            <a:ext cx="2938" cy="807719"/>
          </a:xfrm>
          <a:prstGeom prst="curvedConnector3">
            <a:avLst>
              <a:gd name="adj1" fmla="val -17377195"/>
            </a:avLst>
          </a:prstGeom>
          <a:ln w="25400">
            <a:solidFill>
              <a:srgbClr val="FF0000"/>
            </a:solidFill>
            <a:tailEnd type="triangle" w="lg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3" idx="0"/>
            <a:endCxn id="15" idx="0"/>
          </p:cNvCxnSpPr>
          <p:nvPr/>
        </p:nvCxnSpPr>
        <p:spPr>
          <a:xfrm rot="5400000" flipH="1">
            <a:off x="7161332" y="4032450"/>
            <a:ext cx="2938" cy="807719"/>
          </a:xfrm>
          <a:prstGeom prst="curvedConnector3">
            <a:avLst>
              <a:gd name="adj1" fmla="val -17636555"/>
            </a:avLst>
          </a:prstGeom>
          <a:ln w="25400">
            <a:solidFill>
              <a:srgbClr val="FF0000"/>
            </a:solidFill>
            <a:tailEnd type="triangle" w="lg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2628901" y="1674892"/>
            <a:ext cx="1432560" cy="1025525"/>
            <a:chOff x="2628901" y="1674892"/>
            <a:chExt cx="1432560" cy="1025525"/>
          </a:xfrm>
        </p:grpSpPr>
        <p:cxnSp>
          <p:nvCxnSpPr>
            <p:cNvPr id="19" name="Curved Connector 18"/>
            <p:cNvCxnSpPr>
              <a:stCxn id="11" idx="6"/>
              <a:endCxn id="12" idx="2"/>
            </p:cNvCxnSpPr>
            <p:nvPr/>
          </p:nvCxnSpPr>
          <p:spPr>
            <a:xfrm rot="16200000" flipH="1">
              <a:off x="2832418" y="1471375"/>
              <a:ext cx="1025525" cy="1432560"/>
            </a:xfrm>
            <a:prstGeom prst="curvedConnector3">
              <a:avLst>
                <a:gd name="adj1" fmla="val 47028"/>
              </a:avLst>
            </a:prstGeom>
            <a:ln w="25400">
              <a:tailEnd type="triangle" w="lg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009901" y="1885545"/>
              <a:ext cx="457200" cy="4572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lIns="0" tIns="0" rIns="0" rtlCol="0" anchor="ctr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ED7D31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≤</a:t>
              </a:r>
              <a:endParaRPr lang="en-US" sz="3200" dirty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628901" y="1674892"/>
            <a:ext cx="4937760" cy="1025525"/>
            <a:chOff x="2628901" y="1674892"/>
            <a:chExt cx="4937760" cy="1025525"/>
          </a:xfrm>
        </p:grpSpPr>
        <p:cxnSp>
          <p:nvCxnSpPr>
            <p:cNvPr id="20" name="Curved Connector 19"/>
            <p:cNvCxnSpPr>
              <a:stCxn id="11" idx="6"/>
              <a:endCxn id="13" idx="2"/>
            </p:cNvCxnSpPr>
            <p:nvPr/>
          </p:nvCxnSpPr>
          <p:spPr>
            <a:xfrm rot="16200000" flipH="1">
              <a:off x="4585018" y="-281225"/>
              <a:ext cx="1025525" cy="4937760"/>
            </a:xfrm>
            <a:prstGeom prst="curvedConnector3">
              <a:avLst>
                <a:gd name="adj1" fmla="val 22508"/>
              </a:avLst>
            </a:prstGeom>
            <a:ln w="25400">
              <a:tailEnd type="triangle" w="lg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6065520" y="1786836"/>
              <a:ext cx="457200" cy="4572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lIns="0" tIns="0" rIns="0" rtlCol="0" anchor="ctr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ED7D31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≤</a:t>
              </a:r>
              <a:endParaRPr lang="en-US" sz="3200" dirty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9332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755650">
              <a:spcAft>
                <a:spcPct val="35000"/>
              </a:spcAft>
            </a:pPr>
            <a:r>
              <a:rPr lang="en-US" dirty="0"/>
              <a:t>Aggregate Throughput Calculation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089685"/>
            <a:ext cx="3790950" cy="1777715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2000" dirty="0" smtClean="0">
                <a:solidFill>
                  <a:srgbClr val="013868"/>
                </a:solidFill>
              </a:rPr>
              <a:t>Model computes per-user SINR</a:t>
            </a:r>
          </a:p>
          <a:p>
            <a:pPr lvl="1">
              <a:lnSpc>
                <a:spcPct val="70000"/>
              </a:lnSpc>
            </a:pPr>
            <a:r>
              <a:rPr lang="en-US" sz="1800" dirty="0" smtClean="0">
                <a:solidFill>
                  <a:srgbClr val="013868"/>
                </a:solidFill>
              </a:rPr>
              <a:t>(a) 8.4 dB </a:t>
            </a:r>
          </a:p>
          <a:p>
            <a:pPr lvl="1">
              <a:lnSpc>
                <a:spcPct val="70000"/>
              </a:lnSpc>
            </a:pPr>
            <a:r>
              <a:rPr lang="en-US" sz="1800" dirty="0" smtClean="0">
                <a:solidFill>
                  <a:srgbClr val="013868"/>
                </a:solidFill>
              </a:rPr>
              <a:t>(b) 13.3 dB</a:t>
            </a:r>
          </a:p>
          <a:p>
            <a:pPr>
              <a:lnSpc>
                <a:spcPct val="70000"/>
              </a:lnSpc>
            </a:pPr>
            <a:r>
              <a:rPr lang="en-US" sz="2000" dirty="0" smtClean="0">
                <a:solidFill>
                  <a:srgbClr val="013868"/>
                </a:solidFill>
              </a:rPr>
              <a:t>Corresponding MCS:</a:t>
            </a:r>
          </a:p>
          <a:p>
            <a:pPr lvl="1">
              <a:lnSpc>
                <a:spcPct val="70000"/>
              </a:lnSpc>
            </a:pPr>
            <a:r>
              <a:rPr lang="en-US" sz="1600" dirty="0" smtClean="0">
                <a:solidFill>
                  <a:srgbClr val="013868"/>
                </a:solidFill>
              </a:rPr>
              <a:t>(a) 2 : QPSK ¾  - 351 DBPS</a:t>
            </a:r>
          </a:p>
          <a:p>
            <a:pPr lvl="1">
              <a:lnSpc>
                <a:spcPct val="70000"/>
              </a:lnSpc>
            </a:pPr>
            <a:r>
              <a:rPr lang="en-US" sz="1600" dirty="0" smtClean="0">
                <a:solidFill>
                  <a:srgbClr val="013868"/>
                </a:solidFill>
              </a:rPr>
              <a:t>(b) 4: 16-QAM ¾ - 702 DBPS</a:t>
            </a:r>
            <a:endParaRPr lang="en-US" sz="1600" dirty="0">
              <a:solidFill>
                <a:srgbClr val="01386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36E1-4AD4-4923-85B4-A15320A53463}" type="datetime1">
              <a:rPr lang="en-US" smtClean="0">
                <a:solidFill>
                  <a:srgbClr val="E7E6E6">
                    <a:lumMod val="25000"/>
                  </a:srgbClr>
                </a:solidFill>
              </a:rPr>
              <a:pPr/>
              <a:t>4/22/2015</a:t>
            </a:fld>
            <a:endParaRPr lang="en-US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MU-MIMO WLANs in Diverse Bands and Environments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Content Placeholder 3" descr="top.pdf - Sumatra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" t="16366" r="22183" b="61693"/>
          <a:stretch/>
        </p:blipFill>
        <p:spPr>
          <a:xfrm>
            <a:off x="182077" y="899160"/>
            <a:ext cx="8778240" cy="1529272"/>
          </a:xfrm>
          <a:prstGeom prst="rect">
            <a:avLst/>
          </a:prstGeom>
        </p:spPr>
      </p:pic>
      <p:pic>
        <p:nvPicPr>
          <p:cNvPr id="9" name="Content Placeholder 3" descr="top.pdf - Sumatra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" t="39536" r="22181" b="38476"/>
          <a:stretch/>
        </p:blipFill>
        <p:spPr>
          <a:xfrm>
            <a:off x="182077" y="2537434"/>
            <a:ext cx="8778240" cy="1532598"/>
          </a:xfrm>
          <a:prstGeom prst="rect">
            <a:avLst/>
          </a:prstGeom>
        </p:spPr>
      </p:pic>
      <p:pic>
        <p:nvPicPr>
          <p:cNvPr id="10" name="Content Placeholder 3" descr="top.pdf - Sumatra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5" t="16440" r="1678" b="43356"/>
          <a:stretch/>
        </p:blipFill>
        <p:spPr>
          <a:xfrm>
            <a:off x="7096046" y="3775855"/>
            <a:ext cx="1864271" cy="233992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84754" y="902334"/>
            <a:ext cx="517021" cy="971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11300" y="902334"/>
            <a:ext cx="228600" cy="971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39900" y="902334"/>
            <a:ext cx="492124" cy="971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32024" y="902334"/>
            <a:ext cx="1120775" cy="971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52799" y="902334"/>
            <a:ext cx="4556125" cy="971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08924" y="902334"/>
            <a:ext cx="777876" cy="971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502447" y="4394485"/>
            <a:ext cx="3431753" cy="1777715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None/>
            </a:pPr>
            <a:r>
              <a:rPr lang="en-US" sz="2700" dirty="0" smtClean="0">
                <a:solidFill>
                  <a:srgbClr val="013868"/>
                </a:solidFill>
              </a:rPr>
              <a:t>Counterintuitively, selection of maximum mode or user set size </a:t>
            </a:r>
            <a:r>
              <a:rPr lang="en-US" sz="2700" b="1" i="1" dirty="0" smtClean="0">
                <a:solidFill>
                  <a:srgbClr val="013868"/>
                </a:solidFill>
              </a:rPr>
              <a:t>will not always increase throughput</a:t>
            </a:r>
            <a:r>
              <a:rPr lang="en-US" sz="2700" i="1" dirty="0" smtClean="0">
                <a:solidFill>
                  <a:srgbClr val="013868"/>
                </a:solidFill>
              </a:rPr>
              <a:t>.</a:t>
            </a:r>
            <a:endParaRPr lang="en-US" sz="2700" i="1" dirty="0">
              <a:solidFill>
                <a:srgbClr val="0138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67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Straight Arrow Connector 81"/>
          <p:cNvCxnSpPr>
            <a:stCxn id="40" idx="2"/>
            <a:endCxn id="30" idx="3"/>
          </p:cNvCxnSpPr>
          <p:nvPr/>
        </p:nvCxnSpPr>
        <p:spPr>
          <a:xfrm>
            <a:off x="6648504" y="4574019"/>
            <a:ext cx="719764" cy="913400"/>
          </a:xfrm>
          <a:prstGeom prst="straightConnector1">
            <a:avLst/>
          </a:prstGeom>
          <a:ln w="603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3627121" y="4953000"/>
            <a:ext cx="2228904" cy="663951"/>
          </a:xfrm>
          <a:prstGeom prst="straightConnector1">
            <a:avLst/>
          </a:prstGeom>
          <a:ln w="603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/>
          <p:cNvCxnSpPr>
            <a:stCxn id="29" idx="1"/>
            <a:endCxn id="44" idx="1"/>
          </p:cNvCxnSpPr>
          <p:nvPr/>
        </p:nvCxnSpPr>
        <p:spPr>
          <a:xfrm rot="10800000" flipH="1" flipV="1">
            <a:off x="396240" y="4785322"/>
            <a:ext cx="182880" cy="731682"/>
          </a:xfrm>
          <a:prstGeom prst="curvedConnector3">
            <a:avLst>
              <a:gd name="adj1" fmla="val -125000"/>
            </a:avLst>
          </a:prstGeom>
          <a:ln w="603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PUMA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2692"/>
            <a:ext cx="9120271" cy="1828800"/>
          </a:xfrm>
        </p:spPr>
        <p:txBody>
          <a:bodyPr lIns="91440" rIns="0">
            <a:normAutofit/>
          </a:bodyPr>
          <a:lstStyle/>
          <a:p>
            <a:r>
              <a:rPr lang="en-US" b="1" dirty="0" smtClean="0">
                <a:solidFill>
                  <a:srgbClr val="013868"/>
                </a:solidFill>
              </a:rPr>
              <a:t>Protocol for </a:t>
            </a:r>
            <a:r>
              <a:rPr lang="en-US" dirty="0">
                <a:solidFill>
                  <a:srgbClr val="7030A0"/>
                </a:solidFill>
              </a:rPr>
              <a:t>easily separable</a:t>
            </a:r>
            <a:r>
              <a:rPr lang="en-US" b="1" dirty="0" smtClean="0">
                <a:solidFill>
                  <a:srgbClr val="013868"/>
                </a:solidFill>
              </a:rPr>
              <a:t>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highly variable </a:t>
            </a:r>
            <a:r>
              <a:rPr lang="en-US" b="1" dirty="0" smtClean="0">
                <a:solidFill>
                  <a:srgbClr val="013868"/>
                </a:solidFill>
              </a:rPr>
              <a:t>operating regimes.</a:t>
            </a:r>
          </a:p>
          <a:p>
            <a:pPr lvl="1"/>
            <a:r>
              <a:rPr lang="en-US" dirty="0" smtClean="0">
                <a:solidFill>
                  <a:srgbClr val="013868"/>
                </a:solidFill>
              </a:rPr>
              <a:t>Leverages theoretical </a:t>
            </a:r>
            <a:r>
              <a:rPr lang="en-US" dirty="0">
                <a:solidFill>
                  <a:srgbClr val="013868"/>
                </a:solidFill>
              </a:rPr>
              <a:t>MU-MIMO system scaling properties </a:t>
            </a:r>
            <a:r>
              <a:rPr lang="en-US" dirty="0" smtClean="0">
                <a:solidFill>
                  <a:srgbClr val="013868"/>
                </a:solidFill>
              </a:rPr>
              <a:t>to estimate potential mode and user group performance </a:t>
            </a:r>
            <a:r>
              <a:rPr lang="en-US" dirty="0">
                <a:solidFill>
                  <a:srgbClr val="013868"/>
                </a:solidFill>
              </a:rPr>
              <a:t>without relying on previous CSI collection</a:t>
            </a:r>
          </a:p>
          <a:p>
            <a:r>
              <a:rPr lang="en-US" dirty="0" smtClean="0">
                <a:solidFill>
                  <a:srgbClr val="013868"/>
                </a:solidFill>
              </a:rPr>
              <a:t>Selects mode and user group based solely on pre-sounding information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13868"/>
              </a:solidFill>
            </a:endParaRPr>
          </a:p>
          <a:p>
            <a:endParaRPr lang="en-US" dirty="0" smtClean="0">
              <a:solidFill>
                <a:srgbClr val="01386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FB7B-B76C-493C-85DE-9968B8418195}" type="datetime1">
              <a:rPr lang="en-US" smtClean="0">
                <a:solidFill>
                  <a:srgbClr val="E7E6E6">
                    <a:lumMod val="25000"/>
                  </a:srgbClr>
                </a:solidFill>
              </a:rPr>
              <a:t>4/22/2015</a:t>
            </a:fld>
            <a:endParaRPr lang="en-US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MU-MIMO WLANs in Diverse Bands and Environments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3089" y="1132022"/>
            <a:ext cx="3834911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MU-MIMO</a:t>
            </a:r>
            <a:r>
              <a:rPr lang="en-US" sz="2000" dirty="0">
                <a:solidFill>
                  <a:srgbClr val="013868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system scaling properties</a:t>
            </a:r>
            <a:endParaRPr lang="en-US" sz="2000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31323" y="1417625"/>
            <a:ext cx="432435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without relying on previous CSI collection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l="6353" t="50690" r="89689" b="16896"/>
          <a:stretch/>
        </p:blipFill>
        <p:spPr>
          <a:xfrm rot="16200000">
            <a:off x="7055216" y="4154551"/>
            <a:ext cx="626104" cy="329184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40" name="Picture 39" descr="top.pdf - Sumatra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7" t="25420" r="29704" b="62955"/>
          <a:stretch/>
        </p:blipFill>
        <p:spPr>
          <a:xfrm>
            <a:off x="5532067" y="3751059"/>
            <a:ext cx="2232873" cy="82296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33" name="Picture 32" descr="top.pdf - Sumatra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2" t="51062" r="29004" b="37040"/>
          <a:stretch/>
        </p:blipFill>
        <p:spPr>
          <a:xfrm>
            <a:off x="7368268" y="3668997"/>
            <a:ext cx="1270591" cy="45720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31" name="Picture 30" descr="top.pdf - SumatraPD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5" t="40854" r="39445" b="47142"/>
          <a:stretch/>
        </p:blipFill>
        <p:spPr>
          <a:xfrm>
            <a:off x="4671783" y="4513059"/>
            <a:ext cx="1571898" cy="45720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32" name="Picture 31" descr="top.pdf - Sumatra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2" t="71905" r="23264" b="21305"/>
          <a:stretch/>
        </p:blipFill>
        <p:spPr>
          <a:xfrm>
            <a:off x="6981406" y="4572013"/>
            <a:ext cx="2129276" cy="27432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44" name="Picture 43" descr="top.pdf - SumatraPDF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8" t="32752" r="39257" b="38727"/>
          <a:stretch/>
        </p:blipFill>
        <p:spPr>
          <a:xfrm>
            <a:off x="579120" y="4960356"/>
            <a:ext cx="3048001" cy="111329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62" name="Rectangle 61"/>
          <p:cNvSpPr/>
          <p:nvPr/>
        </p:nvSpPr>
        <p:spPr>
          <a:xfrm>
            <a:off x="76200" y="2297724"/>
            <a:ext cx="2003469" cy="16468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US" sz="2000" b="1" dirty="0" smtClean="0"/>
              <a:t>Pre-sounding information: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Link State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System State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Queue State</a:t>
            </a:r>
            <a:endParaRPr lang="en-US" sz="2000" dirty="0"/>
          </a:p>
        </p:txBody>
      </p:sp>
      <p:pic>
        <p:nvPicPr>
          <p:cNvPr id="29" name="Picture 28" descr="top.pdf - SumatraPDF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1" t="46685" r="26597" b="40054"/>
          <a:stretch/>
        </p:blipFill>
        <p:spPr>
          <a:xfrm>
            <a:off x="396240" y="4495800"/>
            <a:ext cx="4023360" cy="57904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66" name="TextBox 65"/>
          <p:cNvSpPr txBox="1"/>
          <p:nvPr/>
        </p:nvSpPr>
        <p:spPr>
          <a:xfrm>
            <a:off x="3100897" y="2236630"/>
            <a:ext cx="45541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0138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Estimate per-user </a:t>
            </a:r>
            <a:r>
              <a:rPr lang="en-US" sz="2200" dirty="0" err="1" smtClean="0">
                <a:solidFill>
                  <a:srgbClr val="0138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datarate</a:t>
            </a:r>
            <a:endParaRPr lang="en-US" sz="2200" dirty="0" smtClean="0">
              <a:solidFill>
                <a:srgbClr val="0138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0138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Quantify potential mode cost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0138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Select group/mode which maximizes aggregate throughput</a:t>
            </a:r>
            <a:endParaRPr lang="en-US" sz="2200" dirty="0">
              <a:solidFill>
                <a:srgbClr val="0138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9170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 animBg="1"/>
      <p:bldP spid="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PUMA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2692"/>
            <a:ext cx="9120271" cy="4079572"/>
          </a:xfrm>
        </p:spPr>
        <p:txBody>
          <a:bodyPr lIns="91440" rIns="0">
            <a:normAutofit/>
          </a:bodyPr>
          <a:lstStyle/>
          <a:p>
            <a:r>
              <a:rPr lang="en-US" b="1" dirty="0" smtClean="0">
                <a:solidFill>
                  <a:srgbClr val="013868"/>
                </a:solidFill>
              </a:rPr>
              <a:t>Protocol for </a:t>
            </a:r>
            <a:r>
              <a:rPr lang="en-US" dirty="0">
                <a:solidFill>
                  <a:srgbClr val="7030A0"/>
                </a:solidFill>
              </a:rPr>
              <a:t>easily separable</a:t>
            </a:r>
            <a:r>
              <a:rPr lang="en-US" b="1" dirty="0" smtClean="0">
                <a:solidFill>
                  <a:srgbClr val="013868"/>
                </a:solidFill>
              </a:rPr>
              <a:t>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highly variable </a:t>
            </a:r>
            <a:r>
              <a:rPr lang="en-US" b="1" dirty="0" smtClean="0">
                <a:solidFill>
                  <a:srgbClr val="013868"/>
                </a:solidFill>
              </a:rPr>
              <a:t>operating regimes.</a:t>
            </a:r>
          </a:p>
          <a:p>
            <a:pPr lvl="1"/>
            <a:r>
              <a:rPr lang="en-US" dirty="0" smtClean="0">
                <a:solidFill>
                  <a:srgbClr val="013868"/>
                </a:solidFill>
              </a:rPr>
              <a:t>Leverages theoretical </a:t>
            </a:r>
            <a:r>
              <a:rPr lang="en-US" dirty="0">
                <a:solidFill>
                  <a:srgbClr val="013868"/>
                </a:solidFill>
              </a:rPr>
              <a:t>MU-MIMO system scaling properties </a:t>
            </a:r>
            <a:r>
              <a:rPr lang="en-US" dirty="0" smtClean="0">
                <a:solidFill>
                  <a:srgbClr val="013868"/>
                </a:solidFill>
              </a:rPr>
              <a:t>to estimate potential mode and user group performance </a:t>
            </a:r>
            <a:r>
              <a:rPr lang="en-US" dirty="0">
                <a:solidFill>
                  <a:srgbClr val="013868"/>
                </a:solidFill>
              </a:rPr>
              <a:t>without relying on previous CSI collection</a:t>
            </a:r>
          </a:p>
          <a:p>
            <a:r>
              <a:rPr lang="en-US" dirty="0">
                <a:solidFill>
                  <a:srgbClr val="013868"/>
                </a:solidFill>
              </a:rPr>
              <a:t>Selects mode and user group based solely on pre-sounding information</a:t>
            </a:r>
          </a:p>
          <a:p>
            <a:r>
              <a:rPr lang="en-US" b="1" dirty="0" smtClean="0">
                <a:solidFill>
                  <a:srgbClr val="013868"/>
                </a:solidFill>
              </a:rPr>
              <a:t>Would </a:t>
            </a:r>
            <a:r>
              <a:rPr lang="en-US" b="1" dirty="0">
                <a:solidFill>
                  <a:srgbClr val="013868"/>
                </a:solidFill>
              </a:rPr>
              <a:t>PUMA be beneficial in regimes of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low variability</a:t>
            </a:r>
            <a:r>
              <a:rPr lang="en-US" b="1" dirty="0" smtClean="0">
                <a:solidFill>
                  <a:srgbClr val="013868"/>
                </a:solidFill>
              </a:rPr>
              <a:t>? </a:t>
            </a:r>
            <a:endParaRPr lang="en-US" dirty="0">
              <a:solidFill>
                <a:srgbClr val="013868"/>
              </a:solidFill>
            </a:endParaRPr>
          </a:p>
          <a:p>
            <a:pPr lvl="1"/>
            <a:r>
              <a:rPr lang="en-US" dirty="0" smtClean="0">
                <a:solidFill>
                  <a:srgbClr val="013868"/>
                </a:solidFill>
              </a:rPr>
              <a:t>Yes, of course.</a:t>
            </a:r>
          </a:p>
          <a:p>
            <a:pPr lvl="1"/>
            <a:r>
              <a:rPr lang="en-US" dirty="0" smtClean="0">
                <a:solidFill>
                  <a:srgbClr val="013868"/>
                </a:solidFill>
              </a:rPr>
              <a:t>Would it be the most efficient type of solution?</a:t>
            </a:r>
          </a:p>
          <a:p>
            <a:r>
              <a:rPr lang="en-US" dirty="0" smtClean="0">
                <a:solidFill>
                  <a:srgbClr val="013868"/>
                </a:solidFill>
              </a:rPr>
              <a:t>PUMA </a:t>
            </a:r>
            <a:r>
              <a:rPr lang="en-US" b="1" i="1" dirty="0" smtClean="0">
                <a:solidFill>
                  <a:srgbClr val="013868"/>
                </a:solidFill>
              </a:rPr>
              <a:t>overcomes</a:t>
            </a:r>
            <a:r>
              <a:rPr lang="en-US" dirty="0" smtClean="0">
                <a:solidFill>
                  <a:srgbClr val="013868"/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high variability </a:t>
            </a:r>
            <a:r>
              <a:rPr lang="en-US" dirty="0" smtClean="0">
                <a:solidFill>
                  <a:srgbClr val="013868"/>
                </a:solidFill>
              </a:rPr>
              <a:t>by </a:t>
            </a:r>
            <a:r>
              <a:rPr lang="en-US" b="1" i="1" dirty="0" smtClean="0">
                <a:solidFill>
                  <a:srgbClr val="013868"/>
                </a:solidFill>
              </a:rPr>
              <a:t>leveraging</a:t>
            </a:r>
            <a:r>
              <a:rPr lang="en-US" i="1" dirty="0" smtClean="0">
                <a:solidFill>
                  <a:srgbClr val="013868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easy user </a:t>
            </a:r>
            <a:r>
              <a:rPr lang="en-US" dirty="0" err="1">
                <a:solidFill>
                  <a:srgbClr val="7030A0"/>
                </a:solidFill>
              </a:rPr>
              <a:t>separability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Low variability regime</a:t>
            </a:r>
            <a:r>
              <a:rPr lang="en-US" b="1" dirty="0" smtClean="0">
                <a:solidFill>
                  <a:srgbClr val="013868"/>
                </a:solidFill>
              </a:rPr>
              <a:t>: </a:t>
            </a:r>
            <a:r>
              <a:rPr lang="en-US" dirty="0" smtClean="0">
                <a:solidFill>
                  <a:srgbClr val="013868"/>
                </a:solidFill>
              </a:rPr>
              <a:t>characteristic to leverage, not overcome</a:t>
            </a:r>
          </a:p>
          <a:p>
            <a:endParaRPr lang="en-US" dirty="0" smtClean="0">
              <a:solidFill>
                <a:srgbClr val="01386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FB7B-B76C-493C-85DE-9968B8418195}" type="datetime1">
              <a:rPr lang="en-US" smtClean="0">
                <a:solidFill>
                  <a:srgbClr val="E7E6E6">
                    <a:lumMod val="25000"/>
                  </a:srgbClr>
                </a:solidFill>
              </a:rPr>
              <a:t>4/22/2015</a:t>
            </a:fld>
            <a:endParaRPr lang="en-US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MU-MIMO WLANs in Diverse Bands and Environments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53062" y="2924389"/>
            <a:ext cx="1404938" cy="4801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1" algn="ctr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Lucida Sans Unicode" panose="020B0602030504020204" pitchFamily="34" charset="0"/>
              </a:rPr>
              <a:t>No.</a:t>
            </a:r>
            <a:endParaRPr lang="en-US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Lucida Sans Unicode" panose="020B0602030504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"/>
          <a:stretch/>
        </p:blipFill>
        <p:spPr>
          <a:xfrm>
            <a:off x="3041845" y="4774810"/>
            <a:ext cx="5943600" cy="83209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096940" y="5606876"/>
            <a:ext cx="1113071" cy="159555"/>
            <a:chOff x="4876800" y="2057400"/>
            <a:chExt cx="2286000" cy="3048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876800" y="2209800"/>
              <a:ext cx="228600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876800" y="2057400"/>
              <a:ext cx="0" cy="304800"/>
            </a:xfrm>
            <a:prstGeom prst="line">
              <a:avLst/>
            </a:prstGeom>
            <a:ln w="31750"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162800" y="2057400"/>
              <a:ext cx="0" cy="304800"/>
            </a:xfrm>
            <a:prstGeom prst="line">
              <a:avLst/>
            </a:prstGeom>
            <a:ln w="31750"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272179" y="5608929"/>
            <a:ext cx="3024800" cy="155448"/>
            <a:chOff x="4876800" y="2057400"/>
            <a:chExt cx="2286000" cy="3048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876800" y="2209800"/>
              <a:ext cx="2286000" cy="0"/>
            </a:xfrm>
            <a:prstGeom prst="line">
              <a:avLst/>
            </a:prstGeom>
            <a:ln w="31750"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876800" y="2057400"/>
              <a:ext cx="0" cy="304800"/>
            </a:xfrm>
            <a:prstGeom prst="line">
              <a:avLst/>
            </a:prstGeom>
            <a:ln w="31750"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162800" y="2057400"/>
              <a:ext cx="0" cy="304800"/>
            </a:xfrm>
            <a:prstGeom prst="line">
              <a:avLst/>
            </a:prstGeom>
            <a:ln w="31750"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3998971" y="5674302"/>
            <a:ext cx="1309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SOUND</a:t>
            </a:r>
          </a:p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(560us)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45687" y="5674302"/>
            <a:ext cx="1877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TRANSMIT</a:t>
            </a:r>
          </a:p>
          <a:p>
            <a:pPr algn="ctr"/>
            <a:r>
              <a:rPr lang="en-US" sz="1200" b="1" dirty="0" smtClean="0">
                <a:solidFill>
                  <a:srgbClr val="0070C0"/>
                </a:solidFill>
              </a:rPr>
              <a:t>(1300us)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25" name="Multiply 24"/>
          <p:cNvSpPr/>
          <p:nvPr/>
        </p:nvSpPr>
        <p:spPr>
          <a:xfrm>
            <a:off x="4081975" y="4652890"/>
            <a:ext cx="1188720" cy="1188720"/>
          </a:xfrm>
          <a:prstGeom prst="mathMultiply">
            <a:avLst>
              <a:gd name="adj1" fmla="val 7647"/>
            </a:avLst>
          </a:prstGeom>
          <a:solidFill>
            <a:srgbClr val="F321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2518" y="5077775"/>
            <a:ext cx="2908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sz="2000" b="1" i="1" dirty="0" smtClean="0">
                <a:solidFill>
                  <a:srgbClr val="0138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Lucida Sans Unicode" panose="020B0602030504020204" pitchFamily="34" charset="0"/>
              </a:rPr>
              <a:t>Previously collected CSI can now reliably be used</a:t>
            </a:r>
            <a:endParaRPr lang="en-US" sz="2000" b="1" i="1" dirty="0">
              <a:solidFill>
                <a:srgbClr val="0138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3089" y="1132022"/>
            <a:ext cx="3834911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MU-MIMO</a:t>
            </a:r>
            <a:r>
              <a:rPr lang="en-US" sz="2000" dirty="0">
                <a:solidFill>
                  <a:srgbClr val="013868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system scaling properties</a:t>
            </a:r>
            <a:endParaRPr lang="en-US" sz="2000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31323" y="1417625"/>
            <a:ext cx="432435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without relying on previous CSI collection</a:t>
            </a:r>
          </a:p>
        </p:txBody>
      </p:sp>
    </p:spTree>
    <p:extLst>
      <p:ext uri="{BB962C8B-B14F-4D97-AF65-F5344CB8AC3E}">
        <p14:creationId xmlns:p14="http://schemas.microsoft.com/office/powerpoint/2010/main" val="2406580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"/>
                            </p:stCondLst>
                            <p:childTnLst>
                              <p:par>
                                <p:cTn id="5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866-F023-4980-B667-DCC6ADF33029}" type="datetime1">
              <a:rPr lang="en-US" smtClean="0"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MU-MIMO WLANs in Diverse Bands and Environments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90" name="Straight Arrow Connector 89"/>
          <p:cNvCxnSpPr/>
          <p:nvPr/>
        </p:nvCxnSpPr>
        <p:spPr>
          <a:xfrm rot="16200000">
            <a:off x="-999936" y="3284524"/>
            <a:ext cx="4206240" cy="0"/>
          </a:xfrm>
          <a:prstGeom prst="straightConnector1">
            <a:avLst/>
          </a:prstGeom>
          <a:ln w="69850" cap="rnd">
            <a:solidFill>
              <a:schemeClr val="accent2">
                <a:lumMod val="75000"/>
              </a:schemeClr>
            </a:solidFill>
            <a:round/>
            <a:headEnd type="none" w="med" len="lg"/>
            <a:tailEnd type="triangle" w="med" len="lg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ontent Placeholder 7"/>
          <p:cNvSpPr txBox="1">
            <a:spLocks/>
          </p:cNvSpPr>
          <p:nvPr/>
        </p:nvSpPr>
        <p:spPr>
          <a:xfrm>
            <a:off x="-142875" y="1229800"/>
            <a:ext cx="118872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High Variability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</a:rPr>
              <a:t>(fast fading)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3" name="Content Placeholder 7"/>
          <p:cNvSpPr txBox="1">
            <a:spLocks/>
          </p:cNvSpPr>
          <p:nvPr/>
        </p:nvSpPr>
        <p:spPr>
          <a:xfrm>
            <a:off x="-142875" y="4746613"/>
            <a:ext cx="118872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Low Variability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</a:rPr>
              <a:t>(slow fading)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5" name="Content Placeholder 7"/>
          <p:cNvSpPr txBox="1">
            <a:spLocks/>
          </p:cNvSpPr>
          <p:nvPr/>
        </p:nvSpPr>
        <p:spPr>
          <a:xfrm>
            <a:off x="874395" y="5522595"/>
            <a:ext cx="109728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rgbClr val="7030A0"/>
                </a:solidFill>
              </a:rPr>
              <a:t>Easy to Separate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 smtClean="0">
                <a:solidFill>
                  <a:srgbClr val="7030A0"/>
                </a:solidFill>
              </a:rPr>
              <a:t>(uncorrelated)</a:t>
            </a:r>
            <a:endParaRPr lang="en-US" sz="1600" dirty="0" smtClean="0">
              <a:solidFill>
                <a:srgbClr val="7030A0"/>
              </a:solidFill>
            </a:endParaRPr>
          </a:p>
        </p:txBody>
      </p:sp>
      <p:sp>
        <p:nvSpPr>
          <p:cNvPr id="96" name="Content Placeholder 7"/>
          <p:cNvSpPr txBox="1">
            <a:spLocks/>
          </p:cNvSpPr>
          <p:nvPr/>
        </p:nvSpPr>
        <p:spPr>
          <a:xfrm>
            <a:off x="4150995" y="5522595"/>
            <a:ext cx="109728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rgbClr val="7030A0"/>
                </a:solidFill>
              </a:rPr>
              <a:t>Difficult to Separate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 smtClean="0">
                <a:solidFill>
                  <a:srgbClr val="7030A0"/>
                </a:solidFill>
              </a:rPr>
              <a:t>(correlated)</a:t>
            </a:r>
            <a:endParaRPr lang="en-US" sz="1600" dirty="0" smtClean="0">
              <a:solidFill>
                <a:srgbClr val="7030A0"/>
              </a:solidFill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 flipH="1">
            <a:off x="1126019" y="5387644"/>
            <a:ext cx="4206240" cy="0"/>
          </a:xfrm>
          <a:prstGeom prst="straightConnector1">
            <a:avLst/>
          </a:prstGeom>
          <a:ln w="69850" cap="rnd">
            <a:solidFill>
              <a:srgbClr val="7030A0"/>
            </a:solidFill>
            <a:headEnd type="triangle" w="med" len="lg"/>
            <a:tailEnd type="none" w="med" len="lg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ounded Rectangle 96"/>
          <p:cNvSpPr/>
          <p:nvPr/>
        </p:nvSpPr>
        <p:spPr>
          <a:xfrm>
            <a:off x="1360515" y="1676400"/>
            <a:ext cx="1737360" cy="685800"/>
          </a:xfrm>
          <a:prstGeom prst="roundRect">
            <a:avLst>
              <a:gd name="adj" fmla="val 11950"/>
            </a:avLst>
          </a:prstGeom>
          <a:gradFill>
            <a:gsLst>
              <a:gs pos="0">
                <a:srgbClr val="FF6D6D"/>
              </a:gs>
              <a:gs pos="50000">
                <a:srgbClr val="FF0000"/>
              </a:gs>
              <a:gs pos="100000">
                <a:srgbClr val="C00000"/>
              </a:gs>
            </a:gsLst>
          </a:gradFill>
          <a:effectLst>
            <a:softEdge rad="127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PUMA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360515" y="4655146"/>
            <a:ext cx="3474720" cy="685800"/>
          </a:xfrm>
          <a:prstGeom prst="roundRect">
            <a:avLst>
              <a:gd name="adj" fmla="val 11950"/>
            </a:avLst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</a:gradFill>
          <a:effectLst>
            <a:softEdge rad="127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 anchorCtr="1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FROZEN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9378" y="2443730"/>
            <a:ext cx="151676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Bands</a:t>
            </a:r>
          </a:p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(2.4/5.8 GHz)</a:t>
            </a:r>
            <a:endParaRPr lang="en-US" sz="1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5933" y="2448559"/>
            <a:ext cx="2926080" cy="2011680"/>
            <a:chOff x="3614038" y="2077004"/>
            <a:chExt cx="2194560" cy="2194560"/>
          </a:xfrm>
        </p:grpSpPr>
        <p:cxnSp>
          <p:nvCxnSpPr>
            <p:cNvPr id="99" name="Straight Arrow Connector 98"/>
            <p:cNvCxnSpPr/>
            <p:nvPr/>
          </p:nvCxnSpPr>
          <p:spPr>
            <a:xfrm rot="16200000">
              <a:off x="4711318" y="2077005"/>
              <a:ext cx="0" cy="2194560"/>
            </a:xfrm>
            <a:prstGeom prst="straightConnector1">
              <a:avLst/>
            </a:prstGeom>
            <a:ln w="47625" cap="rnd">
              <a:solidFill>
                <a:schemeClr val="accent6">
                  <a:lumMod val="75000"/>
                </a:schemeClr>
              </a:solidFill>
              <a:round/>
              <a:headEnd type="triangle" w="lg" len="lg"/>
              <a:tailEnd type="triangle" w="lg" len="lg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H="1">
              <a:off x="4711318" y="2077004"/>
              <a:ext cx="0" cy="2194560"/>
            </a:xfrm>
            <a:prstGeom prst="straightConnector1">
              <a:avLst/>
            </a:prstGeom>
            <a:ln w="47625" cap="rnd">
              <a:solidFill>
                <a:schemeClr val="accent6">
                  <a:lumMod val="75000"/>
                </a:schemeClr>
              </a:solidFill>
              <a:headEnd type="triangle" w="lg" len="lg"/>
              <a:tailEnd type="triangle" w="lg" len="lg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Rounded Rectangle 100"/>
          <p:cNvSpPr/>
          <p:nvPr/>
        </p:nvSpPr>
        <p:spPr>
          <a:xfrm>
            <a:off x="2133133" y="2905759"/>
            <a:ext cx="2011680" cy="1097280"/>
          </a:xfrm>
          <a:prstGeom prst="roundRect">
            <a:avLst>
              <a:gd name="adj" fmla="val 11950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</a:gradFill>
          <a:effectLst>
            <a:softEdge rad="127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Study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1486142" y="3941802"/>
            <a:ext cx="147187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Bands</a:t>
            </a:r>
          </a:p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(UHF)</a:t>
            </a:r>
            <a:endParaRPr lang="en-US" sz="1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349988" y="3012501"/>
            <a:ext cx="8226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Indoor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4055493" y="3570506"/>
            <a:ext cx="9941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Outdoor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3097875" y="1683609"/>
            <a:ext cx="1737360" cy="685800"/>
          </a:xfrm>
          <a:prstGeom prst="roundRect">
            <a:avLst>
              <a:gd name="adj" fmla="val 11950"/>
            </a:avLst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50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</a:gradFill>
          <a:effectLst>
            <a:softEdge rad="127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802.11ac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774634" y="772180"/>
            <a:ext cx="5500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138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MU-MIMO Operating Regimes</a:t>
            </a:r>
          </a:p>
        </p:txBody>
      </p:sp>
      <p:graphicFrame>
        <p:nvGraphicFramePr>
          <p:cNvPr id="113" name="Diagram 112"/>
          <p:cNvGraphicFramePr/>
          <p:nvPr>
            <p:extLst/>
          </p:nvPr>
        </p:nvGraphicFramePr>
        <p:xfrm>
          <a:off x="5465144" y="1431610"/>
          <a:ext cx="3581400" cy="4740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7" name="MARKER"/>
          <p:cNvSpPr/>
          <p:nvPr/>
        </p:nvSpPr>
        <p:spPr>
          <a:xfrm flipH="1">
            <a:off x="8253046" y="2493386"/>
            <a:ext cx="890984" cy="454968"/>
          </a:xfrm>
          <a:prstGeom prst="rightArrow">
            <a:avLst/>
          </a:prstGeom>
          <a:gradFill flip="none" rotWithShape="1">
            <a:gsLst>
              <a:gs pos="0">
                <a:srgbClr val="A568D2"/>
              </a:gs>
              <a:gs pos="22000">
                <a:srgbClr val="7030A0"/>
              </a:gs>
              <a:gs pos="100000">
                <a:srgbClr val="C9A6E4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20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FROZEN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2950"/>
            <a:ext cx="9372600" cy="2323555"/>
          </a:xfrm>
        </p:spPr>
        <p:txBody>
          <a:bodyPr>
            <a:normAutofit lnSpcReduction="10000"/>
          </a:bodyPr>
          <a:lstStyle/>
          <a:p>
            <a:pPr>
              <a:spcBef>
                <a:spcPts val="200"/>
              </a:spcBef>
            </a:pPr>
            <a:r>
              <a:rPr lang="en-US" sz="2300" b="1" dirty="0" smtClean="0">
                <a:solidFill>
                  <a:srgbClr val="002060"/>
                </a:solidFill>
              </a:rPr>
              <a:t>F</a:t>
            </a:r>
            <a:r>
              <a:rPr lang="en-US" sz="2300" dirty="0" smtClean="0">
                <a:solidFill>
                  <a:srgbClr val="002060"/>
                </a:solidFill>
              </a:rPr>
              <a:t>eedback</a:t>
            </a:r>
            <a:r>
              <a:rPr lang="en-US" sz="2300" b="1" dirty="0" smtClean="0">
                <a:solidFill>
                  <a:srgbClr val="002060"/>
                </a:solidFill>
              </a:rPr>
              <a:t> R</a:t>
            </a:r>
            <a:r>
              <a:rPr lang="en-US" sz="2300" dirty="0" smtClean="0">
                <a:solidFill>
                  <a:srgbClr val="002060"/>
                </a:solidFill>
              </a:rPr>
              <a:t>emoval with</a:t>
            </a:r>
            <a:r>
              <a:rPr lang="en-US" sz="2300" b="1" dirty="0" smtClean="0">
                <a:solidFill>
                  <a:srgbClr val="002060"/>
                </a:solidFill>
              </a:rPr>
              <a:t> O</a:t>
            </a:r>
            <a:r>
              <a:rPr lang="en-US" sz="2300" dirty="0" smtClean="0">
                <a:solidFill>
                  <a:srgbClr val="002060"/>
                </a:solidFill>
              </a:rPr>
              <a:t>pportunistic</a:t>
            </a:r>
            <a:r>
              <a:rPr lang="en-US" sz="2300" b="1" dirty="0" smtClean="0">
                <a:solidFill>
                  <a:srgbClr val="002060"/>
                </a:solidFill>
              </a:rPr>
              <a:t> Z</a:t>
            </a:r>
            <a:r>
              <a:rPr lang="en-US" sz="2300" dirty="0" smtClean="0">
                <a:solidFill>
                  <a:srgbClr val="002060"/>
                </a:solidFill>
              </a:rPr>
              <a:t>ero-overhead channel</a:t>
            </a:r>
            <a:r>
              <a:rPr lang="en-US" sz="2300" b="1" dirty="0" smtClean="0">
                <a:solidFill>
                  <a:srgbClr val="002060"/>
                </a:solidFill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</a:rPr>
              <a:t>E</a:t>
            </a:r>
            <a:r>
              <a:rPr lang="en-US" sz="2300" dirty="0" err="1" smtClean="0">
                <a:solidFill>
                  <a:srgbClr val="002060"/>
                </a:solidFill>
              </a:rPr>
              <a:t>stimatio</a:t>
            </a:r>
            <a:r>
              <a:rPr lang="en-US" sz="2300" b="1" dirty="0" err="1" smtClean="0">
                <a:solidFill>
                  <a:srgbClr val="002060"/>
                </a:solidFill>
              </a:rPr>
              <a:t>N</a:t>
            </a:r>
            <a:r>
              <a:rPr lang="en-US" sz="2300" b="1" dirty="0" smtClean="0">
                <a:solidFill>
                  <a:srgbClr val="002060"/>
                </a:solidFill>
              </a:rPr>
              <a:t> </a:t>
            </a:r>
          </a:p>
          <a:p>
            <a:pPr>
              <a:spcBef>
                <a:spcPts val="200"/>
              </a:spcBef>
            </a:pPr>
            <a:r>
              <a:rPr lang="en-US" dirty="0" smtClean="0">
                <a:solidFill>
                  <a:srgbClr val="002060"/>
                </a:solidFill>
              </a:rPr>
              <a:t>Designed for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low variability </a:t>
            </a:r>
            <a:r>
              <a:rPr lang="en-US" dirty="0" smtClean="0">
                <a:solidFill>
                  <a:srgbClr val="002060"/>
                </a:solidFill>
              </a:rPr>
              <a:t>regimes </a:t>
            </a:r>
          </a:p>
          <a:p>
            <a:pPr>
              <a:spcBef>
                <a:spcPts val="200"/>
              </a:spcBef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spcBef>
                <a:spcPts val="200"/>
              </a:spcBef>
            </a:pPr>
            <a:endParaRPr lang="en-US" dirty="0">
              <a:solidFill>
                <a:srgbClr val="002060"/>
              </a:solidFill>
            </a:endParaRPr>
          </a:p>
          <a:p>
            <a:pPr>
              <a:spcBef>
                <a:spcPts val="200"/>
              </a:spcBef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spcBef>
                <a:spcPts val="200"/>
              </a:spcBef>
            </a:pPr>
            <a:r>
              <a:rPr lang="en-US" dirty="0" smtClean="0">
                <a:solidFill>
                  <a:srgbClr val="7030A0"/>
                </a:solidFill>
              </a:rPr>
              <a:t>User </a:t>
            </a:r>
            <a:r>
              <a:rPr lang="en-US" dirty="0" err="1" smtClean="0">
                <a:solidFill>
                  <a:srgbClr val="7030A0"/>
                </a:solidFill>
              </a:rPr>
              <a:t>Separability</a:t>
            </a:r>
            <a:r>
              <a:rPr lang="en-US" dirty="0" smtClean="0">
                <a:solidFill>
                  <a:srgbClr val="002060"/>
                </a:solidFill>
              </a:rPr>
              <a:t> is irrelevant</a:t>
            </a:r>
          </a:p>
          <a:p>
            <a:pPr lvl="1">
              <a:spcBef>
                <a:spcPts val="200"/>
              </a:spcBef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O</a:t>
            </a:r>
            <a:r>
              <a:rPr lang="en-US" dirty="0" smtClean="0">
                <a:solidFill>
                  <a:srgbClr val="002060"/>
                </a:solidFill>
              </a:rPr>
              <a:t>ffline MAC decisions -&gt;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866-F023-4980-B667-DCC6ADF33029}" type="datetime1">
              <a:rPr lang="en-US" smtClean="0"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MU-MIMO WLANs in Diverse Bands and Environments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29" name="ExpTBOX"/>
          <p:cNvSpPr txBox="1"/>
          <p:nvPr/>
        </p:nvSpPr>
        <p:spPr>
          <a:xfrm>
            <a:off x="416511" y="4161978"/>
            <a:ext cx="2264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Explicit MU-MIMO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1" name="ImpTBOX"/>
          <p:cNvSpPr txBox="1"/>
          <p:nvPr/>
        </p:nvSpPr>
        <p:spPr>
          <a:xfrm>
            <a:off x="416511" y="4161978"/>
            <a:ext cx="2264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Implicit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MU-MIMO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2" name="PImpTBOX"/>
          <p:cNvSpPr txBox="1"/>
          <p:nvPr/>
        </p:nvSpPr>
        <p:spPr>
          <a:xfrm>
            <a:off x="416511" y="3915757"/>
            <a:ext cx="2264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Passive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Implicit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MU-MIMO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34" name="Explici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95" y="3085555"/>
            <a:ext cx="5528660" cy="3230080"/>
          </a:xfrm>
          <a:prstGeom prst="rect">
            <a:avLst/>
          </a:prstGeom>
        </p:spPr>
      </p:pic>
      <p:pic>
        <p:nvPicPr>
          <p:cNvPr id="735" name="Implici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95" y="3076575"/>
            <a:ext cx="4810652" cy="3248025"/>
          </a:xfrm>
          <a:prstGeom prst="rect">
            <a:avLst/>
          </a:prstGeom>
        </p:spPr>
      </p:pic>
      <p:pic>
        <p:nvPicPr>
          <p:cNvPr id="736" name="PassiveImplici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95" y="3169589"/>
            <a:ext cx="3392586" cy="2907072"/>
          </a:xfrm>
          <a:prstGeom prst="rect">
            <a:avLst/>
          </a:prstGeom>
        </p:spPr>
      </p:pic>
      <p:sp>
        <p:nvSpPr>
          <p:cNvPr id="739" name="TextBox 738"/>
          <p:cNvSpPr txBox="1"/>
          <p:nvPr/>
        </p:nvSpPr>
        <p:spPr>
          <a:xfrm>
            <a:off x="-160020" y="1438275"/>
            <a:ext cx="9656978" cy="119417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742950" lvl="1" indent="-285750" eaLnBrk="1" fontAlgn="auto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ea typeface="+mn-ea"/>
                <a:cs typeface="Lucida Sans Unicode" panose="020B0602030504020204" pitchFamily="34" charset="0"/>
              </a:rPr>
              <a:t>Temporally Stable Channel</a:t>
            </a:r>
            <a:endParaRPr lang="en-US" sz="2000" dirty="0">
              <a:solidFill>
                <a:srgbClr val="70AD47">
                  <a:lumMod val="50000"/>
                </a:srgbClr>
              </a:solidFill>
              <a:latin typeface="Calibri" panose="020F0502020204030204"/>
              <a:ea typeface="+mn-ea"/>
              <a:cs typeface="Lucida Sans Unicode" panose="020B0602030504020204" pitchFamily="34" charset="0"/>
            </a:endParaRPr>
          </a:p>
          <a:p>
            <a:pPr marL="1200150" lvl="2" indent="-285750" eaLnBrk="1" fontAlgn="auto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i="1" dirty="0" smtClean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ea typeface="+mn-ea"/>
                <a:cs typeface="Lucida Sans Unicode" panose="020B0602030504020204" pitchFamily="34" charset="0"/>
              </a:rPr>
              <a:t>Can use</a:t>
            </a:r>
            <a:r>
              <a:rPr lang="en-US" sz="1800" dirty="0" smtClean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ea typeface="+mn-ea"/>
                <a:cs typeface="Lucida Sans Unicode" panose="020B0602030504020204" pitchFamily="34" charset="0"/>
              </a:rPr>
              <a:t> previously collected CSI</a:t>
            </a:r>
          </a:p>
          <a:p>
            <a:pPr marL="1200150" lvl="2" indent="-285750" eaLnBrk="1" fontAlgn="auto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i="1" dirty="0" smtClean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ea typeface="+mn-ea"/>
                <a:cs typeface="Lucida Sans Unicode" panose="020B0602030504020204" pitchFamily="34" charset="0"/>
              </a:rPr>
              <a:t>MAC Decisions can be done “offline”</a:t>
            </a:r>
          </a:p>
          <a:p>
            <a:pPr marL="1200150" lvl="2" indent="-285750" eaLnBrk="1" fontAlgn="auto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i="1" dirty="0">
              <a:solidFill>
                <a:srgbClr val="70AD47">
                  <a:lumMod val="50000"/>
                </a:srgbClr>
              </a:solidFill>
              <a:latin typeface="Calibri" panose="020F0502020204030204"/>
              <a:ea typeface="+mn-ea"/>
              <a:cs typeface="Lucida Sans Unicode" panose="020B0602030504020204" pitchFamily="34" charset="0"/>
            </a:endParaRPr>
          </a:p>
          <a:p>
            <a:pPr marL="742950" lvl="1" indent="-285750" eaLnBrk="1" fontAlgn="auto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Calibri" panose="020F0502020204030204"/>
                <a:ea typeface="+mn-ea"/>
                <a:cs typeface="Lucida Sans Unicode" panose="020B0602030504020204" pitchFamily="34" charset="0"/>
              </a:rPr>
              <a:t>Channel is not stable forever</a:t>
            </a:r>
            <a:endParaRPr lang="en-US" sz="2000" dirty="0">
              <a:solidFill>
                <a:srgbClr val="C00000"/>
              </a:solidFill>
              <a:latin typeface="Calibri" panose="020F0502020204030204"/>
              <a:ea typeface="+mn-ea"/>
              <a:cs typeface="Lucida Sans Unicode" panose="020B0602030504020204" pitchFamily="34" charset="0"/>
            </a:endParaRPr>
          </a:p>
          <a:p>
            <a:pPr marL="1200150" lvl="2" indent="-285750" eaLnBrk="1" fontAlgn="auto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C00000"/>
                </a:solidFill>
                <a:latin typeface="Calibri" panose="020F0502020204030204"/>
                <a:ea typeface="+mn-ea"/>
                <a:cs typeface="Lucida Sans Unicode" panose="020B0602030504020204" pitchFamily="34" charset="0"/>
              </a:rPr>
              <a:t>When is a user’s CSI invalid?</a:t>
            </a:r>
          </a:p>
          <a:p>
            <a:pPr marL="1200150" lvl="2" indent="-285750" eaLnBrk="1" fontAlgn="auto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C00000"/>
                </a:solidFill>
                <a:latin typeface="Calibri" panose="020F0502020204030204"/>
                <a:ea typeface="+mn-ea"/>
                <a:cs typeface="Lucida Sans Unicode" panose="020B0602030504020204" pitchFamily="34" charset="0"/>
              </a:rPr>
              <a:t>Accurate tracking method required</a:t>
            </a:r>
            <a:endParaRPr lang="en-US" sz="1800" dirty="0">
              <a:solidFill>
                <a:srgbClr val="C00000"/>
              </a:solidFill>
              <a:latin typeface="Calibri" panose="020F0502020204030204"/>
              <a:ea typeface="+mn-ea"/>
              <a:cs typeface="Lucida Sans Unicode" panose="020B0602030504020204" pitchFamily="34" charset="0"/>
            </a:endParaRPr>
          </a:p>
        </p:txBody>
      </p:sp>
      <p:pic>
        <p:nvPicPr>
          <p:cNvPr id="14" name="Content Placeholder 3" descr="top.pdf - SumatraPDF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7" t="40870" r="12319" b="42694"/>
          <a:stretch/>
        </p:blipFill>
        <p:spPr>
          <a:xfrm>
            <a:off x="4408475" y="2462476"/>
            <a:ext cx="3343054" cy="602527"/>
          </a:xfrm>
          <a:prstGeom prst="rect">
            <a:avLst/>
          </a:prstGeom>
          <a:ln w="3492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408250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" grpId="0"/>
      <p:bldP spid="729" grpId="1"/>
      <p:bldP spid="731" grpId="0"/>
      <p:bldP spid="731" grpId="1"/>
      <p:bldP spid="7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Passive Implicit Sounding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5837"/>
            <a:ext cx="6858000" cy="5262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13868"/>
                </a:solidFill>
              </a:rPr>
              <a:t>Leverage </a:t>
            </a:r>
            <a:r>
              <a:rPr lang="en-US" i="1" dirty="0" smtClean="0">
                <a:solidFill>
                  <a:srgbClr val="013868"/>
                </a:solidFill>
              </a:rPr>
              <a:t>all uplink</a:t>
            </a:r>
            <a:r>
              <a:rPr lang="en-US" dirty="0" smtClean="0">
                <a:solidFill>
                  <a:srgbClr val="013868"/>
                </a:solidFill>
              </a:rPr>
              <a:t> </a:t>
            </a:r>
            <a:r>
              <a:rPr lang="en-US" i="1" dirty="0" smtClean="0">
                <a:solidFill>
                  <a:srgbClr val="013868"/>
                </a:solidFill>
              </a:rPr>
              <a:t>transmissions</a:t>
            </a:r>
            <a:r>
              <a:rPr lang="en-US" dirty="0" smtClean="0">
                <a:solidFill>
                  <a:srgbClr val="013868"/>
                </a:solidFill>
              </a:rPr>
              <a:t> for CSI collection</a:t>
            </a:r>
            <a:endParaRPr lang="en-US" dirty="0">
              <a:solidFill>
                <a:srgbClr val="013868"/>
              </a:solidFill>
            </a:endParaRPr>
          </a:p>
          <a:p>
            <a:pPr lvl="1"/>
            <a:r>
              <a:rPr lang="en-US" dirty="0" smtClean="0">
                <a:solidFill>
                  <a:srgbClr val="013868"/>
                </a:solidFill>
              </a:rPr>
              <a:t>OFDM Transmission methods contain channel training sequence for equalization</a:t>
            </a:r>
          </a:p>
          <a:p>
            <a:pPr lvl="2"/>
            <a:r>
              <a:rPr lang="en-US" dirty="0" smtClean="0">
                <a:solidFill>
                  <a:srgbClr val="013868"/>
                </a:solidFill>
              </a:rPr>
              <a:t>802.11ac: VHT-LTF</a:t>
            </a:r>
          </a:p>
          <a:p>
            <a:pPr lvl="1"/>
            <a:r>
              <a:rPr lang="en-US" dirty="0" smtClean="0">
                <a:solidFill>
                  <a:srgbClr val="013868"/>
                </a:solidFill>
              </a:rPr>
              <a:t>Uplink OFDM Channel training sequence + Reciprocal Calibration [Shepard ‘12] = User’s CSI Estimate</a:t>
            </a:r>
          </a:p>
          <a:p>
            <a:pPr lvl="1"/>
            <a:r>
              <a:rPr lang="en-US" dirty="0" smtClean="0">
                <a:solidFill>
                  <a:srgbClr val="013868"/>
                </a:solidFill>
              </a:rPr>
              <a:t>Every uplink transmission (data, </a:t>
            </a:r>
            <a:r>
              <a:rPr lang="en-US" dirty="0" err="1" smtClean="0">
                <a:solidFill>
                  <a:srgbClr val="013868"/>
                </a:solidFill>
              </a:rPr>
              <a:t>ack</a:t>
            </a:r>
            <a:r>
              <a:rPr lang="en-US" dirty="0" smtClean="0">
                <a:solidFill>
                  <a:srgbClr val="013868"/>
                </a:solidFill>
              </a:rPr>
              <a:t>, </a:t>
            </a:r>
            <a:r>
              <a:rPr lang="en-US" dirty="0" err="1" smtClean="0">
                <a:solidFill>
                  <a:srgbClr val="013868"/>
                </a:solidFill>
              </a:rPr>
              <a:t>etc</a:t>
            </a:r>
            <a:r>
              <a:rPr lang="en-US" dirty="0" smtClean="0">
                <a:solidFill>
                  <a:srgbClr val="013868"/>
                </a:solidFill>
              </a:rPr>
              <a:t>) is an NDP</a:t>
            </a:r>
          </a:p>
          <a:p>
            <a:r>
              <a:rPr lang="en-US" dirty="0" smtClean="0">
                <a:solidFill>
                  <a:srgbClr val="013868"/>
                </a:solidFill>
              </a:rPr>
              <a:t>IF user CSI is determined to be stale:</a:t>
            </a:r>
          </a:p>
          <a:p>
            <a:pPr lvl="1"/>
            <a:r>
              <a:rPr lang="en-US" dirty="0" smtClean="0">
                <a:solidFill>
                  <a:srgbClr val="013868"/>
                </a:solidFill>
              </a:rPr>
              <a:t>“Sound” channel </a:t>
            </a:r>
            <a:r>
              <a:rPr lang="en-US" i="1" dirty="0" smtClean="0">
                <a:solidFill>
                  <a:srgbClr val="013868"/>
                </a:solidFill>
              </a:rPr>
              <a:t>without</a:t>
            </a:r>
            <a:r>
              <a:rPr lang="en-US" dirty="0" smtClean="0">
                <a:solidFill>
                  <a:srgbClr val="013868"/>
                </a:solidFill>
              </a:rPr>
              <a:t> deliberate sounding sequence</a:t>
            </a:r>
          </a:p>
          <a:p>
            <a:pPr lvl="1"/>
            <a:r>
              <a:rPr lang="en-US" dirty="0" smtClean="0">
                <a:solidFill>
                  <a:srgbClr val="013868"/>
                </a:solidFill>
              </a:rPr>
              <a:t>Trigger “indirect” sounding by </a:t>
            </a:r>
            <a:r>
              <a:rPr lang="en-US" dirty="0" err="1" smtClean="0">
                <a:solidFill>
                  <a:srgbClr val="013868"/>
                </a:solidFill>
              </a:rPr>
              <a:t>dequeing</a:t>
            </a:r>
            <a:r>
              <a:rPr lang="en-US" dirty="0" smtClean="0">
                <a:solidFill>
                  <a:srgbClr val="013868"/>
                </a:solidFill>
              </a:rPr>
              <a:t> single-user packet to force acknowledgement</a:t>
            </a:r>
          </a:p>
          <a:p>
            <a:r>
              <a:rPr lang="en-US" dirty="0" smtClean="0">
                <a:solidFill>
                  <a:srgbClr val="013868"/>
                </a:solidFill>
              </a:rPr>
              <a:t>How do we know if user CSI is stale?</a:t>
            </a:r>
          </a:p>
          <a:p>
            <a:pPr lvl="1"/>
            <a:r>
              <a:rPr lang="en-US" sz="2400" b="1" dirty="0" smtClean="0">
                <a:solidFill>
                  <a:srgbClr val="013868"/>
                </a:solidFill>
              </a:rPr>
              <a:t>ICSIQLE: I</a:t>
            </a:r>
            <a:r>
              <a:rPr lang="en-US" sz="2400" dirty="0" smtClean="0">
                <a:solidFill>
                  <a:srgbClr val="013868"/>
                </a:solidFill>
              </a:rPr>
              <a:t>mplicit </a:t>
            </a:r>
            <a:r>
              <a:rPr lang="en-US" sz="2400" b="1" dirty="0" smtClean="0">
                <a:solidFill>
                  <a:srgbClr val="013868"/>
                </a:solidFill>
              </a:rPr>
              <a:t>CSI</a:t>
            </a:r>
            <a:r>
              <a:rPr lang="en-US" sz="2400" dirty="0" smtClean="0">
                <a:solidFill>
                  <a:srgbClr val="013868"/>
                </a:solidFill>
              </a:rPr>
              <a:t> </a:t>
            </a:r>
            <a:r>
              <a:rPr lang="en-US" sz="2400" b="1" dirty="0" err="1" smtClean="0">
                <a:solidFill>
                  <a:srgbClr val="013868"/>
                </a:solidFill>
              </a:rPr>
              <a:t>Q</a:t>
            </a:r>
            <a:r>
              <a:rPr lang="en-US" sz="2400" dirty="0" err="1" smtClean="0">
                <a:solidFill>
                  <a:srgbClr val="013868"/>
                </a:solidFill>
              </a:rPr>
              <a:t>uaLity</a:t>
            </a:r>
            <a:r>
              <a:rPr lang="en-US" sz="2400" dirty="0" smtClean="0">
                <a:solidFill>
                  <a:srgbClr val="013868"/>
                </a:solidFill>
              </a:rPr>
              <a:t> </a:t>
            </a:r>
            <a:r>
              <a:rPr lang="en-US" sz="2400" b="1" dirty="0" smtClean="0">
                <a:solidFill>
                  <a:srgbClr val="013868"/>
                </a:solidFill>
              </a:rPr>
              <a:t>E</a:t>
            </a:r>
            <a:r>
              <a:rPr lang="en-US" sz="2400" dirty="0" smtClean="0">
                <a:solidFill>
                  <a:srgbClr val="013868"/>
                </a:solidFill>
              </a:rPr>
              <a:t>stimate</a:t>
            </a:r>
            <a:endParaRPr lang="en-US" b="1" dirty="0" smtClean="0">
              <a:solidFill>
                <a:srgbClr val="01386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866-F023-4980-B667-DCC6ADF33029}" type="datetime1">
              <a:rPr lang="en-US" smtClean="0"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MU-MIMO WLANs in Diverse Bands and Environments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PImpTBOX"/>
          <p:cNvSpPr txBox="1"/>
          <p:nvPr/>
        </p:nvSpPr>
        <p:spPr>
          <a:xfrm>
            <a:off x="7026766" y="1590317"/>
            <a:ext cx="2098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Passive</a:t>
            </a:r>
          </a:p>
          <a:p>
            <a:pPr algn="ctr"/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Implicit</a:t>
            </a:r>
          </a:p>
          <a:p>
            <a:pPr algn="ctr"/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MU-MIMO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assiveImplici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828" y="2486977"/>
            <a:ext cx="2522172" cy="216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3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Freeform 220"/>
          <p:cNvSpPr>
            <a:spLocks/>
          </p:cNvSpPr>
          <p:nvPr/>
        </p:nvSpPr>
        <p:spPr>
          <a:xfrm rot="720000">
            <a:off x="5273964" y="4218534"/>
            <a:ext cx="2468880" cy="338328"/>
          </a:xfrm>
          <a:custGeom>
            <a:avLst/>
            <a:gdLst>
              <a:gd name="connsiteX0" fmla="*/ 1136447 w 3071060"/>
              <a:gd name="connsiteY0" fmla="*/ 75 h 772160"/>
              <a:gd name="connsiteX1" fmla="*/ 1211146 w 3071060"/>
              <a:gd name="connsiteY1" fmla="*/ 25012 h 772160"/>
              <a:gd name="connsiteX2" fmla="*/ 1190991 w 3071060"/>
              <a:gd name="connsiteY2" fmla="*/ 101141 h 772160"/>
              <a:gd name="connsiteX3" fmla="*/ 1163223 w 3071060"/>
              <a:gd name="connsiteY3" fmla="*/ 134203 h 772160"/>
              <a:gd name="connsiteX4" fmla="*/ 1165571 w 3071060"/>
              <a:gd name="connsiteY4" fmla="*/ 133948 h 772160"/>
              <a:gd name="connsiteX5" fmla="*/ 1699460 w 3071060"/>
              <a:gd name="connsiteY5" fmla="*/ 112391 h 772160"/>
              <a:gd name="connsiteX6" fmla="*/ 3071060 w 3071060"/>
              <a:gd name="connsiteY6" fmla="*/ 386711 h 772160"/>
              <a:gd name="connsiteX7" fmla="*/ 1699460 w 3071060"/>
              <a:gd name="connsiteY7" fmla="*/ 661031 h 772160"/>
              <a:gd name="connsiteX8" fmla="*/ 1165571 w 3071060"/>
              <a:gd name="connsiteY8" fmla="*/ 639474 h 772160"/>
              <a:gd name="connsiteX9" fmla="*/ 1164389 w 3071060"/>
              <a:gd name="connsiteY9" fmla="*/ 639345 h 772160"/>
              <a:gd name="connsiteX10" fmla="*/ 1190991 w 3071060"/>
              <a:gd name="connsiteY10" fmla="*/ 671019 h 772160"/>
              <a:gd name="connsiteX11" fmla="*/ 1211146 w 3071060"/>
              <a:gd name="connsiteY11" fmla="*/ 747148 h 772160"/>
              <a:gd name="connsiteX12" fmla="*/ 660618 w 3071060"/>
              <a:gd name="connsiteY12" fmla="*/ 614265 h 772160"/>
              <a:gd name="connsiteX13" fmla="*/ 537651 w 3071060"/>
              <a:gd name="connsiteY13" fmla="*/ 551305 h 772160"/>
              <a:gd name="connsiteX14" fmla="*/ 437270 w 3071060"/>
              <a:gd name="connsiteY14" fmla="*/ 597126 h 772160"/>
              <a:gd name="connsiteX15" fmla="*/ 4110 w 3071060"/>
              <a:gd name="connsiteY15" fmla="*/ 676434 h 772160"/>
              <a:gd name="connsiteX16" fmla="*/ 131333 w 3071060"/>
              <a:gd name="connsiteY16" fmla="*/ 489236 h 772160"/>
              <a:gd name="connsiteX17" fmla="*/ 269629 w 3071060"/>
              <a:gd name="connsiteY17" fmla="*/ 386502 h 772160"/>
              <a:gd name="connsiteX18" fmla="*/ 169670 w 3071060"/>
              <a:gd name="connsiteY18" fmla="*/ 314433 h 772160"/>
              <a:gd name="connsiteX19" fmla="*/ 4110 w 3071060"/>
              <a:gd name="connsiteY19" fmla="*/ 95726 h 772160"/>
              <a:gd name="connsiteX20" fmla="*/ 78809 w 3071060"/>
              <a:gd name="connsiteY20" fmla="*/ 70789 h 772160"/>
              <a:gd name="connsiteX21" fmla="*/ 409133 w 3071060"/>
              <a:gd name="connsiteY21" fmla="*/ 163207 h 772160"/>
              <a:gd name="connsiteX22" fmla="*/ 537531 w 3071060"/>
              <a:gd name="connsiteY22" fmla="*/ 220920 h 772160"/>
              <a:gd name="connsiteX23" fmla="*/ 537564 w 3071060"/>
              <a:gd name="connsiteY23" fmla="*/ 220900 h 772160"/>
              <a:gd name="connsiteX24" fmla="*/ 1136447 w 3071060"/>
              <a:gd name="connsiteY24" fmla="*/ 75 h 7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71060" h="772160">
                <a:moveTo>
                  <a:pt x="1136447" y="75"/>
                </a:moveTo>
                <a:cubicBezTo>
                  <a:pt x="1175369" y="-875"/>
                  <a:pt x="1201472" y="7087"/>
                  <a:pt x="1211146" y="25012"/>
                </a:cubicBezTo>
                <a:cubicBezTo>
                  <a:pt x="1220820" y="42937"/>
                  <a:pt x="1213148" y="69128"/>
                  <a:pt x="1190991" y="101141"/>
                </a:cubicBezTo>
                <a:lnTo>
                  <a:pt x="1163223" y="134203"/>
                </a:lnTo>
                <a:lnTo>
                  <a:pt x="1165571" y="133948"/>
                </a:lnTo>
                <a:cubicBezTo>
                  <a:pt x="1329667" y="120067"/>
                  <a:pt x="1510082" y="112391"/>
                  <a:pt x="1699460" y="112391"/>
                </a:cubicBezTo>
                <a:cubicBezTo>
                  <a:pt x="2456974" y="112391"/>
                  <a:pt x="3071060" y="235208"/>
                  <a:pt x="3071060" y="386711"/>
                </a:cubicBezTo>
                <a:cubicBezTo>
                  <a:pt x="3071060" y="538214"/>
                  <a:pt x="2456974" y="661031"/>
                  <a:pt x="1699460" y="661031"/>
                </a:cubicBezTo>
                <a:cubicBezTo>
                  <a:pt x="1510082" y="661031"/>
                  <a:pt x="1329667" y="653355"/>
                  <a:pt x="1165571" y="639474"/>
                </a:cubicBezTo>
                <a:lnTo>
                  <a:pt x="1164389" y="639345"/>
                </a:lnTo>
                <a:lnTo>
                  <a:pt x="1190991" y="671019"/>
                </a:lnTo>
                <a:cubicBezTo>
                  <a:pt x="1213148" y="703032"/>
                  <a:pt x="1220820" y="729223"/>
                  <a:pt x="1211146" y="747148"/>
                </a:cubicBezTo>
                <a:cubicBezTo>
                  <a:pt x="1177288" y="809885"/>
                  <a:pt x="942164" y="750580"/>
                  <a:pt x="660618" y="614265"/>
                </a:cubicBezTo>
                <a:lnTo>
                  <a:pt x="537651" y="551305"/>
                </a:lnTo>
                <a:lnTo>
                  <a:pt x="437270" y="597126"/>
                </a:lnTo>
                <a:cubicBezTo>
                  <a:pt x="210021" y="694320"/>
                  <a:pt x="33131" y="730209"/>
                  <a:pt x="4110" y="676434"/>
                </a:cubicBezTo>
                <a:cubicBezTo>
                  <a:pt x="-15238" y="640584"/>
                  <a:pt x="34797" y="571672"/>
                  <a:pt x="131333" y="489236"/>
                </a:cubicBezTo>
                <a:lnTo>
                  <a:pt x="269629" y="386502"/>
                </a:lnTo>
                <a:lnTo>
                  <a:pt x="169670" y="314433"/>
                </a:lnTo>
                <a:cubicBezTo>
                  <a:pt x="48390" y="218233"/>
                  <a:pt x="-17656" y="136057"/>
                  <a:pt x="4110" y="95726"/>
                </a:cubicBezTo>
                <a:cubicBezTo>
                  <a:pt x="13784" y="77801"/>
                  <a:pt x="39887" y="69839"/>
                  <a:pt x="78809" y="70789"/>
                </a:cubicBezTo>
                <a:cubicBezTo>
                  <a:pt x="151788" y="72570"/>
                  <a:pt x="269831" y="105684"/>
                  <a:pt x="409133" y="163207"/>
                </a:cubicBezTo>
                <a:lnTo>
                  <a:pt x="537531" y="220920"/>
                </a:lnTo>
                <a:lnTo>
                  <a:pt x="537564" y="220900"/>
                </a:lnTo>
                <a:cubicBezTo>
                  <a:pt x="787550" y="85986"/>
                  <a:pt x="1019681" y="2925"/>
                  <a:pt x="1136447" y="75"/>
                </a:cubicBezTo>
                <a:close/>
              </a:path>
            </a:pathLst>
          </a:cu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6" name="MUMIMO_RX_0"/>
          <p:cNvGrpSpPr/>
          <p:nvPr/>
        </p:nvGrpSpPr>
        <p:grpSpPr>
          <a:xfrm flipH="1">
            <a:off x="7233736" y="1054100"/>
            <a:ext cx="868864" cy="822960"/>
            <a:chOff x="1466158" y="4121948"/>
            <a:chExt cx="779822" cy="704533"/>
          </a:xfrm>
        </p:grpSpPr>
        <p:grpSp>
          <p:nvGrpSpPr>
            <p:cNvPr id="127" name="Group 126"/>
            <p:cNvGrpSpPr/>
            <p:nvPr/>
          </p:nvGrpSpPr>
          <p:grpSpPr>
            <a:xfrm>
              <a:off x="1466158" y="4121948"/>
              <a:ext cx="779822" cy="704533"/>
              <a:chOff x="2054789" y="4295968"/>
              <a:chExt cx="779822" cy="704533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2054789" y="4295968"/>
                <a:ext cx="590898" cy="704525"/>
              </a:xfrm>
              <a:prstGeom prst="rect">
                <a:avLst/>
              </a:prstGeom>
              <a:solidFill>
                <a:srgbClr val="CB0F13"/>
              </a:solidFill>
              <a:ln w="19050">
                <a:solidFill>
                  <a:srgbClr val="8C0A0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Rx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7" name="Snip Same Side Corner Rectangle 146"/>
              <p:cNvSpPr/>
              <p:nvPr/>
            </p:nvSpPr>
            <p:spPr>
              <a:xfrm rot="5400000">
                <a:off x="2383865" y="4549755"/>
                <a:ext cx="704526" cy="196966"/>
              </a:xfrm>
              <a:prstGeom prst="snip2SameRect">
                <a:avLst>
                  <a:gd name="adj1" fmla="val 24586"/>
                  <a:gd name="adj2" fmla="val 2338"/>
                </a:avLst>
              </a:prstGeom>
              <a:solidFill>
                <a:srgbClr val="F4777A"/>
              </a:solidFill>
              <a:ln w="19050">
                <a:solidFill>
                  <a:srgbClr val="8C0A0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/>
              <a:lstStyle/>
              <a:p>
                <a:pPr algn="ctr"/>
                <a:endParaRPr lang="en-US" sz="500" dirty="0"/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2089777" y="4172738"/>
              <a:ext cx="133423" cy="607971"/>
              <a:chOff x="931029" y="1018127"/>
              <a:chExt cx="71220" cy="324530"/>
            </a:xfrm>
          </p:grpSpPr>
          <p:sp>
            <p:nvSpPr>
              <p:cNvPr id="129" name="Isosceles Triangle 128"/>
              <p:cNvSpPr/>
              <p:nvPr/>
            </p:nvSpPr>
            <p:spPr>
              <a:xfrm rot="10800000">
                <a:off x="931029" y="1018127"/>
                <a:ext cx="71220" cy="71036"/>
              </a:xfrm>
              <a:prstGeom prst="triangle">
                <a:avLst/>
              </a:prstGeom>
              <a:ln>
                <a:noFill/>
              </a:ln>
              <a:effectLst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37" name="Isosceles Triangle 136"/>
              <p:cNvSpPr/>
              <p:nvPr/>
            </p:nvSpPr>
            <p:spPr>
              <a:xfrm rot="10800000">
                <a:off x="931029" y="1144874"/>
                <a:ext cx="71220" cy="71036"/>
              </a:xfrm>
              <a:prstGeom prst="triangle">
                <a:avLst/>
              </a:prstGeom>
              <a:ln>
                <a:noFill/>
              </a:ln>
              <a:effectLst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42" name="Isosceles Triangle 141"/>
              <p:cNvSpPr/>
              <p:nvPr/>
            </p:nvSpPr>
            <p:spPr>
              <a:xfrm rot="10800000">
                <a:off x="931029" y="1271621"/>
                <a:ext cx="71220" cy="71036"/>
              </a:xfrm>
              <a:prstGeom prst="triangle">
                <a:avLst/>
              </a:prstGeom>
              <a:ln>
                <a:noFill/>
              </a:ln>
              <a:effectLst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151" name="MUMIMO_TX"/>
          <p:cNvGrpSpPr/>
          <p:nvPr/>
        </p:nvGrpSpPr>
        <p:grpSpPr>
          <a:xfrm>
            <a:off x="5021008" y="1054100"/>
            <a:ext cx="878206" cy="822960"/>
            <a:chOff x="1457774" y="4121948"/>
            <a:chExt cx="788206" cy="704533"/>
          </a:xfrm>
        </p:grpSpPr>
        <p:grpSp>
          <p:nvGrpSpPr>
            <p:cNvPr id="152" name="Group 151"/>
            <p:cNvGrpSpPr/>
            <p:nvPr/>
          </p:nvGrpSpPr>
          <p:grpSpPr>
            <a:xfrm>
              <a:off x="1457774" y="4121948"/>
              <a:ext cx="788206" cy="704533"/>
              <a:chOff x="2046405" y="4295968"/>
              <a:chExt cx="788206" cy="704533"/>
            </a:xfrm>
          </p:grpSpPr>
          <p:sp>
            <p:nvSpPr>
              <p:cNvPr id="178" name="Rectangle 177"/>
              <p:cNvSpPr/>
              <p:nvPr/>
            </p:nvSpPr>
            <p:spPr>
              <a:xfrm>
                <a:off x="2046405" y="4295968"/>
                <a:ext cx="607311" cy="704525"/>
              </a:xfrm>
              <a:prstGeom prst="rect">
                <a:avLst/>
              </a:prstGeom>
              <a:ln w="19050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Tx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1" name="Snip Same Side Corner Rectangle 180"/>
              <p:cNvSpPr/>
              <p:nvPr/>
            </p:nvSpPr>
            <p:spPr>
              <a:xfrm rot="5400000">
                <a:off x="2383865" y="4549755"/>
                <a:ext cx="704526" cy="196966"/>
              </a:xfrm>
              <a:prstGeom prst="snip2SameRect">
                <a:avLst>
                  <a:gd name="adj1" fmla="val 24586"/>
                  <a:gd name="adj2" fmla="val 2338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19050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/>
              <a:lstStyle/>
              <a:p>
                <a:pPr algn="ctr"/>
                <a:endParaRPr lang="en-US" sz="500" dirty="0"/>
              </a:p>
            </p:txBody>
          </p:sp>
        </p:grpSp>
        <p:grpSp>
          <p:nvGrpSpPr>
            <p:cNvPr id="160" name="Group 159"/>
            <p:cNvGrpSpPr/>
            <p:nvPr/>
          </p:nvGrpSpPr>
          <p:grpSpPr>
            <a:xfrm>
              <a:off x="2089345" y="4171106"/>
              <a:ext cx="133423" cy="610409"/>
              <a:chOff x="930799" y="1017256"/>
              <a:chExt cx="71220" cy="325832"/>
            </a:xfrm>
          </p:grpSpPr>
          <p:sp>
            <p:nvSpPr>
              <p:cNvPr id="161" name="Isosceles Triangle 160"/>
              <p:cNvSpPr/>
              <p:nvPr/>
            </p:nvSpPr>
            <p:spPr>
              <a:xfrm rot="10800000">
                <a:off x="930799" y="1017256"/>
                <a:ext cx="71220" cy="71036"/>
              </a:xfrm>
              <a:prstGeom prst="triangle">
                <a:avLst/>
              </a:prstGeom>
              <a:ln>
                <a:noFill/>
              </a:ln>
              <a:effectLst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62" name="Isosceles Triangle 161"/>
              <p:cNvSpPr/>
              <p:nvPr/>
            </p:nvSpPr>
            <p:spPr>
              <a:xfrm rot="10800000">
                <a:off x="930799" y="1144654"/>
                <a:ext cx="71220" cy="71036"/>
              </a:xfrm>
              <a:prstGeom prst="triangle">
                <a:avLst/>
              </a:prstGeom>
              <a:ln>
                <a:noFill/>
              </a:ln>
              <a:effectLst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69" name="Isosceles Triangle 168"/>
              <p:cNvSpPr/>
              <p:nvPr/>
            </p:nvSpPr>
            <p:spPr>
              <a:xfrm rot="10800000">
                <a:off x="930799" y="1272052"/>
                <a:ext cx="71220" cy="71036"/>
              </a:xfrm>
              <a:prstGeom prst="triangle">
                <a:avLst/>
              </a:prstGeom>
              <a:ln>
                <a:noFill/>
              </a:ln>
              <a:effectLst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214" name="Content Placeholder 7"/>
          <p:cNvSpPr txBox="1">
            <a:spLocks/>
          </p:cNvSpPr>
          <p:nvPr/>
        </p:nvSpPr>
        <p:spPr>
          <a:xfrm>
            <a:off x="5434161" y="3027842"/>
            <a:ext cx="2262039" cy="517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indent="0" algn="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900" b="1" u="sng">
                <a:solidFill>
                  <a:srgbClr val="02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pPr algn="ctr"/>
            <a:r>
              <a:rPr lang="en-US" u="none" dirty="0" smtClean="0"/>
              <a:t>MU-MIMO</a:t>
            </a:r>
            <a:endParaRPr lang="en-US" u="non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MU-MIMO WLANs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1966-E521-4F35-A905-504C60DC1BC7}" type="datetime1">
              <a:rPr lang="en-US" smtClean="0"/>
              <a:t>4/22/2015</a:t>
            </a:fld>
            <a:endParaRPr lang="en-US" dirty="0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MU-MIMO WLANs in Diverse Bands and Environments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1" name="TextBox 120"/>
          <p:cNvSpPr txBox="1"/>
          <p:nvPr/>
        </p:nvSpPr>
        <p:spPr bwMode="auto">
          <a:xfrm>
            <a:off x="-47625" y="4633984"/>
            <a:ext cx="1346779" cy="74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0488" tIns="137160" rIns="90488" bIns="44450" rtlCol="0">
            <a:spAutoFit/>
          </a:bodyPr>
          <a:lstStyle/>
          <a:p>
            <a:pPr algn="ctr">
              <a:lnSpc>
                <a:spcPts val="2200"/>
              </a:lnSpc>
              <a:spcBef>
                <a:spcPts val="0"/>
              </a:spcBef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-112" charset="0"/>
              </a:rPr>
              <a:t>NETGEAR </a:t>
            </a:r>
          </a:p>
          <a:p>
            <a:pPr algn="ctr">
              <a:lnSpc>
                <a:spcPts val="2200"/>
              </a:lnSpc>
              <a:spcBef>
                <a:spcPts val="0"/>
              </a:spcBef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-112" charset="0"/>
              </a:rPr>
              <a:t>AC3200</a:t>
            </a:r>
          </a:p>
        </p:txBody>
      </p:sp>
      <p:sp>
        <p:nvSpPr>
          <p:cNvPr id="207" name="Siso-beampat"/>
          <p:cNvSpPr>
            <a:spLocks noChangeAspect="1"/>
          </p:cNvSpPr>
          <p:nvPr/>
        </p:nvSpPr>
        <p:spPr>
          <a:xfrm>
            <a:off x="152400" y="639761"/>
            <a:ext cx="2468880" cy="1926862"/>
          </a:xfrm>
          <a:custGeom>
            <a:avLst/>
            <a:gdLst>
              <a:gd name="connsiteX0" fmla="*/ 173144 w 2011680"/>
              <a:gd name="connsiteY0" fmla="*/ 0 h 1570037"/>
              <a:gd name="connsiteX1" fmla="*/ 1838536 w 2011680"/>
              <a:gd name="connsiteY1" fmla="*/ 0 h 1570037"/>
              <a:gd name="connsiteX2" fmla="*/ 1839898 w 2011680"/>
              <a:gd name="connsiteY2" fmla="*/ 1822 h 1570037"/>
              <a:gd name="connsiteX3" fmla="*/ 2011680 w 2011680"/>
              <a:gd name="connsiteY3" fmla="*/ 564197 h 1570037"/>
              <a:gd name="connsiteX4" fmla="*/ 1005840 w 2011680"/>
              <a:gd name="connsiteY4" fmla="*/ 1570037 h 1570037"/>
              <a:gd name="connsiteX5" fmla="*/ 0 w 2011680"/>
              <a:gd name="connsiteY5" fmla="*/ 564197 h 1570037"/>
              <a:gd name="connsiteX6" fmla="*/ 171782 w 2011680"/>
              <a:gd name="connsiteY6" fmla="*/ 1822 h 157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1680" h="1570037">
                <a:moveTo>
                  <a:pt x="173144" y="0"/>
                </a:moveTo>
                <a:lnTo>
                  <a:pt x="1838536" y="0"/>
                </a:lnTo>
                <a:lnTo>
                  <a:pt x="1839898" y="1822"/>
                </a:lnTo>
                <a:cubicBezTo>
                  <a:pt x="1948352" y="162355"/>
                  <a:pt x="2011680" y="355881"/>
                  <a:pt x="2011680" y="564197"/>
                </a:cubicBezTo>
                <a:cubicBezTo>
                  <a:pt x="2011680" y="1119707"/>
                  <a:pt x="1561350" y="1570037"/>
                  <a:pt x="1005840" y="1570037"/>
                </a:cubicBezTo>
                <a:cubicBezTo>
                  <a:pt x="450330" y="1570037"/>
                  <a:pt x="0" y="1119707"/>
                  <a:pt x="0" y="564197"/>
                </a:cubicBezTo>
                <a:cubicBezTo>
                  <a:pt x="0" y="355881"/>
                  <a:pt x="63328" y="162355"/>
                  <a:pt x="171782" y="1822"/>
                </a:cubicBezTo>
                <a:close/>
              </a:path>
            </a:pathLst>
          </a:custGeom>
          <a:solidFill>
            <a:srgbClr val="CB0F13">
              <a:alpha val="50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28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2" name="Content Placeholder 7"/>
          <p:cNvSpPr txBox="1">
            <a:spLocks/>
          </p:cNvSpPr>
          <p:nvPr/>
        </p:nvSpPr>
        <p:spPr>
          <a:xfrm>
            <a:off x="682620" y="619125"/>
            <a:ext cx="1447800" cy="517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indent="0" algn="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900" b="1" u="sng">
                <a:solidFill>
                  <a:srgbClr val="02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pPr algn="ctr"/>
            <a:r>
              <a:rPr lang="en-US" u="none" dirty="0"/>
              <a:t>SISO</a:t>
            </a:r>
          </a:p>
        </p:txBody>
      </p:sp>
      <p:sp>
        <p:nvSpPr>
          <p:cNvPr id="213" name="Content Placeholder 7"/>
          <p:cNvSpPr txBox="1">
            <a:spLocks/>
          </p:cNvSpPr>
          <p:nvPr/>
        </p:nvSpPr>
        <p:spPr>
          <a:xfrm>
            <a:off x="3881965" y="4742544"/>
            <a:ext cx="5109635" cy="12430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900" b="1" dirty="0" smtClean="0">
                <a:solidFill>
                  <a:srgbClr val="023969"/>
                </a:solidFill>
              </a:rPr>
              <a:t>allows APs to leverage antennas belonging to a group of nodes   </a:t>
            </a:r>
          </a:p>
        </p:txBody>
      </p:sp>
      <p:grpSp>
        <p:nvGrpSpPr>
          <p:cNvPr id="55303" name="Group 55302"/>
          <p:cNvGrpSpPr/>
          <p:nvPr/>
        </p:nvGrpSpPr>
        <p:grpSpPr>
          <a:xfrm>
            <a:off x="5207181" y="1150373"/>
            <a:ext cx="2479502" cy="603798"/>
            <a:chOff x="5137713" y="1181613"/>
            <a:chExt cx="2479502" cy="603798"/>
          </a:xfrm>
        </p:grpSpPr>
        <p:sp>
          <p:nvSpPr>
            <p:cNvPr id="218" name="Freeform 217"/>
            <p:cNvSpPr>
              <a:spLocks/>
            </p:cNvSpPr>
            <p:nvPr/>
          </p:nvSpPr>
          <p:spPr>
            <a:xfrm rot="600000">
              <a:off x="5148335" y="1447083"/>
              <a:ext cx="2468880" cy="338328"/>
            </a:xfrm>
            <a:custGeom>
              <a:avLst/>
              <a:gdLst>
                <a:gd name="connsiteX0" fmla="*/ 1136447 w 3071060"/>
                <a:gd name="connsiteY0" fmla="*/ 75 h 772160"/>
                <a:gd name="connsiteX1" fmla="*/ 1211146 w 3071060"/>
                <a:gd name="connsiteY1" fmla="*/ 25012 h 772160"/>
                <a:gd name="connsiteX2" fmla="*/ 1190991 w 3071060"/>
                <a:gd name="connsiteY2" fmla="*/ 101141 h 772160"/>
                <a:gd name="connsiteX3" fmla="*/ 1163223 w 3071060"/>
                <a:gd name="connsiteY3" fmla="*/ 134203 h 772160"/>
                <a:gd name="connsiteX4" fmla="*/ 1165571 w 3071060"/>
                <a:gd name="connsiteY4" fmla="*/ 133948 h 772160"/>
                <a:gd name="connsiteX5" fmla="*/ 1699460 w 3071060"/>
                <a:gd name="connsiteY5" fmla="*/ 112391 h 772160"/>
                <a:gd name="connsiteX6" fmla="*/ 3071060 w 3071060"/>
                <a:gd name="connsiteY6" fmla="*/ 386711 h 772160"/>
                <a:gd name="connsiteX7" fmla="*/ 1699460 w 3071060"/>
                <a:gd name="connsiteY7" fmla="*/ 661031 h 772160"/>
                <a:gd name="connsiteX8" fmla="*/ 1165571 w 3071060"/>
                <a:gd name="connsiteY8" fmla="*/ 639474 h 772160"/>
                <a:gd name="connsiteX9" fmla="*/ 1164389 w 3071060"/>
                <a:gd name="connsiteY9" fmla="*/ 639345 h 772160"/>
                <a:gd name="connsiteX10" fmla="*/ 1190991 w 3071060"/>
                <a:gd name="connsiteY10" fmla="*/ 671019 h 772160"/>
                <a:gd name="connsiteX11" fmla="*/ 1211146 w 3071060"/>
                <a:gd name="connsiteY11" fmla="*/ 747148 h 772160"/>
                <a:gd name="connsiteX12" fmla="*/ 660618 w 3071060"/>
                <a:gd name="connsiteY12" fmla="*/ 614265 h 772160"/>
                <a:gd name="connsiteX13" fmla="*/ 537651 w 3071060"/>
                <a:gd name="connsiteY13" fmla="*/ 551305 h 772160"/>
                <a:gd name="connsiteX14" fmla="*/ 437270 w 3071060"/>
                <a:gd name="connsiteY14" fmla="*/ 597126 h 772160"/>
                <a:gd name="connsiteX15" fmla="*/ 4110 w 3071060"/>
                <a:gd name="connsiteY15" fmla="*/ 676434 h 772160"/>
                <a:gd name="connsiteX16" fmla="*/ 131333 w 3071060"/>
                <a:gd name="connsiteY16" fmla="*/ 489236 h 772160"/>
                <a:gd name="connsiteX17" fmla="*/ 269629 w 3071060"/>
                <a:gd name="connsiteY17" fmla="*/ 386502 h 772160"/>
                <a:gd name="connsiteX18" fmla="*/ 169670 w 3071060"/>
                <a:gd name="connsiteY18" fmla="*/ 314433 h 772160"/>
                <a:gd name="connsiteX19" fmla="*/ 4110 w 3071060"/>
                <a:gd name="connsiteY19" fmla="*/ 95726 h 772160"/>
                <a:gd name="connsiteX20" fmla="*/ 78809 w 3071060"/>
                <a:gd name="connsiteY20" fmla="*/ 70789 h 772160"/>
                <a:gd name="connsiteX21" fmla="*/ 409133 w 3071060"/>
                <a:gd name="connsiteY21" fmla="*/ 163207 h 772160"/>
                <a:gd name="connsiteX22" fmla="*/ 537531 w 3071060"/>
                <a:gd name="connsiteY22" fmla="*/ 220920 h 772160"/>
                <a:gd name="connsiteX23" fmla="*/ 537564 w 3071060"/>
                <a:gd name="connsiteY23" fmla="*/ 220900 h 772160"/>
                <a:gd name="connsiteX24" fmla="*/ 1136447 w 3071060"/>
                <a:gd name="connsiteY24" fmla="*/ 75 h 77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71060" h="772160">
                  <a:moveTo>
                    <a:pt x="1136447" y="75"/>
                  </a:moveTo>
                  <a:cubicBezTo>
                    <a:pt x="1175369" y="-875"/>
                    <a:pt x="1201472" y="7087"/>
                    <a:pt x="1211146" y="25012"/>
                  </a:cubicBezTo>
                  <a:cubicBezTo>
                    <a:pt x="1220820" y="42937"/>
                    <a:pt x="1213148" y="69128"/>
                    <a:pt x="1190991" y="101141"/>
                  </a:cubicBezTo>
                  <a:lnTo>
                    <a:pt x="1163223" y="134203"/>
                  </a:lnTo>
                  <a:lnTo>
                    <a:pt x="1165571" y="133948"/>
                  </a:lnTo>
                  <a:cubicBezTo>
                    <a:pt x="1329667" y="120067"/>
                    <a:pt x="1510082" y="112391"/>
                    <a:pt x="1699460" y="112391"/>
                  </a:cubicBezTo>
                  <a:cubicBezTo>
                    <a:pt x="2456974" y="112391"/>
                    <a:pt x="3071060" y="235208"/>
                    <a:pt x="3071060" y="386711"/>
                  </a:cubicBezTo>
                  <a:cubicBezTo>
                    <a:pt x="3071060" y="538214"/>
                    <a:pt x="2456974" y="661031"/>
                    <a:pt x="1699460" y="661031"/>
                  </a:cubicBezTo>
                  <a:cubicBezTo>
                    <a:pt x="1510082" y="661031"/>
                    <a:pt x="1329667" y="653355"/>
                    <a:pt x="1165571" y="639474"/>
                  </a:cubicBezTo>
                  <a:lnTo>
                    <a:pt x="1164389" y="639345"/>
                  </a:lnTo>
                  <a:lnTo>
                    <a:pt x="1190991" y="671019"/>
                  </a:lnTo>
                  <a:cubicBezTo>
                    <a:pt x="1213148" y="703032"/>
                    <a:pt x="1220820" y="729223"/>
                    <a:pt x="1211146" y="747148"/>
                  </a:cubicBezTo>
                  <a:cubicBezTo>
                    <a:pt x="1177288" y="809885"/>
                    <a:pt x="942164" y="750580"/>
                    <a:pt x="660618" y="614265"/>
                  </a:cubicBezTo>
                  <a:lnTo>
                    <a:pt x="537651" y="551305"/>
                  </a:lnTo>
                  <a:lnTo>
                    <a:pt x="437270" y="597126"/>
                  </a:lnTo>
                  <a:cubicBezTo>
                    <a:pt x="210021" y="694320"/>
                    <a:pt x="33131" y="730209"/>
                    <a:pt x="4110" y="676434"/>
                  </a:cubicBezTo>
                  <a:cubicBezTo>
                    <a:pt x="-15238" y="640584"/>
                    <a:pt x="34797" y="571672"/>
                    <a:pt x="131333" y="489236"/>
                  </a:cubicBezTo>
                  <a:lnTo>
                    <a:pt x="269629" y="386502"/>
                  </a:lnTo>
                  <a:lnTo>
                    <a:pt x="169670" y="314433"/>
                  </a:lnTo>
                  <a:cubicBezTo>
                    <a:pt x="48390" y="218233"/>
                    <a:pt x="-17656" y="136057"/>
                    <a:pt x="4110" y="95726"/>
                  </a:cubicBezTo>
                  <a:cubicBezTo>
                    <a:pt x="13784" y="77801"/>
                    <a:pt x="39887" y="69839"/>
                    <a:pt x="78809" y="70789"/>
                  </a:cubicBezTo>
                  <a:cubicBezTo>
                    <a:pt x="151788" y="72570"/>
                    <a:pt x="269831" y="105684"/>
                    <a:pt x="409133" y="163207"/>
                  </a:cubicBezTo>
                  <a:lnTo>
                    <a:pt x="537531" y="220920"/>
                  </a:lnTo>
                  <a:lnTo>
                    <a:pt x="537564" y="220900"/>
                  </a:lnTo>
                  <a:cubicBezTo>
                    <a:pt x="787550" y="85986"/>
                    <a:pt x="1019681" y="2925"/>
                    <a:pt x="1136447" y="75"/>
                  </a:cubicBezTo>
                  <a:close/>
                </a:path>
              </a:pathLst>
            </a:custGeom>
            <a:solidFill>
              <a:srgbClr val="CB0F13">
                <a:alpha val="50000"/>
              </a:srgbClr>
            </a:solidFill>
            <a:ln>
              <a:solidFill>
                <a:srgbClr val="8C0A0D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" name="Freeform 214"/>
            <p:cNvSpPr>
              <a:spLocks/>
            </p:cNvSpPr>
            <p:nvPr/>
          </p:nvSpPr>
          <p:spPr>
            <a:xfrm rot="21000000">
              <a:off x="5148335" y="1181613"/>
              <a:ext cx="2468880" cy="338328"/>
            </a:xfrm>
            <a:custGeom>
              <a:avLst/>
              <a:gdLst>
                <a:gd name="connsiteX0" fmla="*/ 1136447 w 3071060"/>
                <a:gd name="connsiteY0" fmla="*/ 75 h 772160"/>
                <a:gd name="connsiteX1" fmla="*/ 1211146 w 3071060"/>
                <a:gd name="connsiteY1" fmla="*/ 25012 h 772160"/>
                <a:gd name="connsiteX2" fmla="*/ 1190991 w 3071060"/>
                <a:gd name="connsiteY2" fmla="*/ 101141 h 772160"/>
                <a:gd name="connsiteX3" fmla="*/ 1163223 w 3071060"/>
                <a:gd name="connsiteY3" fmla="*/ 134203 h 772160"/>
                <a:gd name="connsiteX4" fmla="*/ 1165571 w 3071060"/>
                <a:gd name="connsiteY4" fmla="*/ 133948 h 772160"/>
                <a:gd name="connsiteX5" fmla="*/ 1699460 w 3071060"/>
                <a:gd name="connsiteY5" fmla="*/ 112391 h 772160"/>
                <a:gd name="connsiteX6" fmla="*/ 3071060 w 3071060"/>
                <a:gd name="connsiteY6" fmla="*/ 386711 h 772160"/>
                <a:gd name="connsiteX7" fmla="*/ 1699460 w 3071060"/>
                <a:gd name="connsiteY7" fmla="*/ 661031 h 772160"/>
                <a:gd name="connsiteX8" fmla="*/ 1165571 w 3071060"/>
                <a:gd name="connsiteY8" fmla="*/ 639474 h 772160"/>
                <a:gd name="connsiteX9" fmla="*/ 1164389 w 3071060"/>
                <a:gd name="connsiteY9" fmla="*/ 639345 h 772160"/>
                <a:gd name="connsiteX10" fmla="*/ 1190991 w 3071060"/>
                <a:gd name="connsiteY10" fmla="*/ 671019 h 772160"/>
                <a:gd name="connsiteX11" fmla="*/ 1211146 w 3071060"/>
                <a:gd name="connsiteY11" fmla="*/ 747148 h 772160"/>
                <a:gd name="connsiteX12" fmla="*/ 660618 w 3071060"/>
                <a:gd name="connsiteY12" fmla="*/ 614265 h 772160"/>
                <a:gd name="connsiteX13" fmla="*/ 537651 w 3071060"/>
                <a:gd name="connsiteY13" fmla="*/ 551305 h 772160"/>
                <a:gd name="connsiteX14" fmla="*/ 437270 w 3071060"/>
                <a:gd name="connsiteY14" fmla="*/ 597126 h 772160"/>
                <a:gd name="connsiteX15" fmla="*/ 4110 w 3071060"/>
                <a:gd name="connsiteY15" fmla="*/ 676434 h 772160"/>
                <a:gd name="connsiteX16" fmla="*/ 131333 w 3071060"/>
                <a:gd name="connsiteY16" fmla="*/ 489236 h 772160"/>
                <a:gd name="connsiteX17" fmla="*/ 269629 w 3071060"/>
                <a:gd name="connsiteY17" fmla="*/ 386502 h 772160"/>
                <a:gd name="connsiteX18" fmla="*/ 169670 w 3071060"/>
                <a:gd name="connsiteY18" fmla="*/ 314433 h 772160"/>
                <a:gd name="connsiteX19" fmla="*/ 4110 w 3071060"/>
                <a:gd name="connsiteY19" fmla="*/ 95726 h 772160"/>
                <a:gd name="connsiteX20" fmla="*/ 78809 w 3071060"/>
                <a:gd name="connsiteY20" fmla="*/ 70789 h 772160"/>
                <a:gd name="connsiteX21" fmla="*/ 409133 w 3071060"/>
                <a:gd name="connsiteY21" fmla="*/ 163207 h 772160"/>
                <a:gd name="connsiteX22" fmla="*/ 537531 w 3071060"/>
                <a:gd name="connsiteY22" fmla="*/ 220920 h 772160"/>
                <a:gd name="connsiteX23" fmla="*/ 537564 w 3071060"/>
                <a:gd name="connsiteY23" fmla="*/ 220900 h 772160"/>
                <a:gd name="connsiteX24" fmla="*/ 1136447 w 3071060"/>
                <a:gd name="connsiteY24" fmla="*/ 75 h 77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71060" h="772160">
                  <a:moveTo>
                    <a:pt x="1136447" y="75"/>
                  </a:moveTo>
                  <a:cubicBezTo>
                    <a:pt x="1175369" y="-875"/>
                    <a:pt x="1201472" y="7087"/>
                    <a:pt x="1211146" y="25012"/>
                  </a:cubicBezTo>
                  <a:cubicBezTo>
                    <a:pt x="1220820" y="42937"/>
                    <a:pt x="1213148" y="69128"/>
                    <a:pt x="1190991" y="101141"/>
                  </a:cubicBezTo>
                  <a:lnTo>
                    <a:pt x="1163223" y="134203"/>
                  </a:lnTo>
                  <a:lnTo>
                    <a:pt x="1165571" y="133948"/>
                  </a:lnTo>
                  <a:cubicBezTo>
                    <a:pt x="1329667" y="120067"/>
                    <a:pt x="1510082" y="112391"/>
                    <a:pt x="1699460" y="112391"/>
                  </a:cubicBezTo>
                  <a:cubicBezTo>
                    <a:pt x="2456974" y="112391"/>
                    <a:pt x="3071060" y="235208"/>
                    <a:pt x="3071060" y="386711"/>
                  </a:cubicBezTo>
                  <a:cubicBezTo>
                    <a:pt x="3071060" y="538214"/>
                    <a:pt x="2456974" y="661031"/>
                    <a:pt x="1699460" y="661031"/>
                  </a:cubicBezTo>
                  <a:cubicBezTo>
                    <a:pt x="1510082" y="661031"/>
                    <a:pt x="1329667" y="653355"/>
                    <a:pt x="1165571" y="639474"/>
                  </a:cubicBezTo>
                  <a:lnTo>
                    <a:pt x="1164389" y="639345"/>
                  </a:lnTo>
                  <a:lnTo>
                    <a:pt x="1190991" y="671019"/>
                  </a:lnTo>
                  <a:cubicBezTo>
                    <a:pt x="1213148" y="703032"/>
                    <a:pt x="1220820" y="729223"/>
                    <a:pt x="1211146" y="747148"/>
                  </a:cubicBezTo>
                  <a:cubicBezTo>
                    <a:pt x="1177288" y="809885"/>
                    <a:pt x="942164" y="750580"/>
                    <a:pt x="660618" y="614265"/>
                  </a:cubicBezTo>
                  <a:lnTo>
                    <a:pt x="537651" y="551305"/>
                  </a:lnTo>
                  <a:lnTo>
                    <a:pt x="437270" y="597126"/>
                  </a:lnTo>
                  <a:cubicBezTo>
                    <a:pt x="210021" y="694320"/>
                    <a:pt x="33131" y="730209"/>
                    <a:pt x="4110" y="676434"/>
                  </a:cubicBezTo>
                  <a:cubicBezTo>
                    <a:pt x="-15238" y="640584"/>
                    <a:pt x="34797" y="571672"/>
                    <a:pt x="131333" y="489236"/>
                  </a:cubicBezTo>
                  <a:lnTo>
                    <a:pt x="269629" y="386502"/>
                  </a:lnTo>
                  <a:lnTo>
                    <a:pt x="169670" y="314433"/>
                  </a:lnTo>
                  <a:cubicBezTo>
                    <a:pt x="48390" y="218233"/>
                    <a:pt x="-17656" y="136057"/>
                    <a:pt x="4110" y="95726"/>
                  </a:cubicBezTo>
                  <a:cubicBezTo>
                    <a:pt x="13784" y="77801"/>
                    <a:pt x="39887" y="69839"/>
                    <a:pt x="78809" y="70789"/>
                  </a:cubicBezTo>
                  <a:cubicBezTo>
                    <a:pt x="151788" y="72570"/>
                    <a:pt x="269831" y="105684"/>
                    <a:pt x="409133" y="163207"/>
                  </a:cubicBezTo>
                  <a:lnTo>
                    <a:pt x="537531" y="220920"/>
                  </a:lnTo>
                  <a:lnTo>
                    <a:pt x="537564" y="220900"/>
                  </a:lnTo>
                  <a:cubicBezTo>
                    <a:pt x="787550" y="85986"/>
                    <a:pt x="1019681" y="2925"/>
                    <a:pt x="1136447" y="75"/>
                  </a:cubicBezTo>
                  <a:close/>
                </a:path>
              </a:pathLst>
            </a:custGeom>
            <a:solidFill>
              <a:srgbClr val="CB0F13">
                <a:alpha val="50000"/>
              </a:srgbClr>
            </a:solidFill>
            <a:ln>
              <a:solidFill>
                <a:srgbClr val="8C0A0D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6" name="Freeform 215"/>
            <p:cNvSpPr>
              <a:spLocks/>
            </p:cNvSpPr>
            <p:nvPr/>
          </p:nvSpPr>
          <p:spPr>
            <a:xfrm>
              <a:off x="5137713" y="1314348"/>
              <a:ext cx="2468880" cy="338328"/>
            </a:xfrm>
            <a:custGeom>
              <a:avLst/>
              <a:gdLst>
                <a:gd name="connsiteX0" fmla="*/ 1136447 w 3071060"/>
                <a:gd name="connsiteY0" fmla="*/ 75 h 772160"/>
                <a:gd name="connsiteX1" fmla="*/ 1211146 w 3071060"/>
                <a:gd name="connsiteY1" fmla="*/ 25012 h 772160"/>
                <a:gd name="connsiteX2" fmla="*/ 1190991 w 3071060"/>
                <a:gd name="connsiteY2" fmla="*/ 101141 h 772160"/>
                <a:gd name="connsiteX3" fmla="*/ 1163223 w 3071060"/>
                <a:gd name="connsiteY3" fmla="*/ 134203 h 772160"/>
                <a:gd name="connsiteX4" fmla="*/ 1165571 w 3071060"/>
                <a:gd name="connsiteY4" fmla="*/ 133948 h 772160"/>
                <a:gd name="connsiteX5" fmla="*/ 1699460 w 3071060"/>
                <a:gd name="connsiteY5" fmla="*/ 112391 h 772160"/>
                <a:gd name="connsiteX6" fmla="*/ 3071060 w 3071060"/>
                <a:gd name="connsiteY6" fmla="*/ 386711 h 772160"/>
                <a:gd name="connsiteX7" fmla="*/ 1699460 w 3071060"/>
                <a:gd name="connsiteY7" fmla="*/ 661031 h 772160"/>
                <a:gd name="connsiteX8" fmla="*/ 1165571 w 3071060"/>
                <a:gd name="connsiteY8" fmla="*/ 639474 h 772160"/>
                <a:gd name="connsiteX9" fmla="*/ 1164389 w 3071060"/>
                <a:gd name="connsiteY9" fmla="*/ 639345 h 772160"/>
                <a:gd name="connsiteX10" fmla="*/ 1190991 w 3071060"/>
                <a:gd name="connsiteY10" fmla="*/ 671019 h 772160"/>
                <a:gd name="connsiteX11" fmla="*/ 1211146 w 3071060"/>
                <a:gd name="connsiteY11" fmla="*/ 747148 h 772160"/>
                <a:gd name="connsiteX12" fmla="*/ 660618 w 3071060"/>
                <a:gd name="connsiteY12" fmla="*/ 614265 h 772160"/>
                <a:gd name="connsiteX13" fmla="*/ 537651 w 3071060"/>
                <a:gd name="connsiteY13" fmla="*/ 551305 h 772160"/>
                <a:gd name="connsiteX14" fmla="*/ 437270 w 3071060"/>
                <a:gd name="connsiteY14" fmla="*/ 597126 h 772160"/>
                <a:gd name="connsiteX15" fmla="*/ 4110 w 3071060"/>
                <a:gd name="connsiteY15" fmla="*/ 676434 h 772160"/>
                <a:gd name="connsiteX16" fmla="*/ 131333 w 3071060"/>
                <a:gd name="connsiteY16" fmla="*/ 489236 h 772160"/>
                <a:gd name="connsiteX17" fmla="*/ 269629 w 3071060"/>
                <a:gd name="connsiteY17" fmla="*/ 386502 h 772160"/>
                <a:gd name="connsiteX18" fmla="*/ 169670 w 3071060"/>
                <a:gd name="connsiteY18" fmla="*/ 314433 h 772160"/>
                <a:gd name="connsiteX19" fmla="*/ 4110 w 3071060"/>
                <a:gd name="connsiteY19" fmla="*/ 95726 h 772160"/>
                <a:gd name="connsiteX20" fmla="*/ 78809 w 3071060"/>
                <a:gd name="connsiteY20" fmla="*/ 70789 h 772160"/>
                <a:gd name="connsiteX21" fmla="*/ 409133 w 3071060"/>
                <a:gd name="connsiteY21" fmla="*/ 163207 h 772160"/>
                <a:gd name="connsiteX22" fmla="*/ 537531 w 3071060"/>
                <a:gd name="connsiteY22" fmla="*/ 220920 h 772160"/>
                <a:gd name="connsiteX23" fmla="*/ 537564 w 3071060"/>
                <a:gd name="connsiteY23" fmla="*/ 220900 h 772160"/>
                <a:gd name="connsiteX24" fmla="*/ 1136447 w 3071060"/>
                <a:gd name="connsiteY24" fmla="*/ 75 h 77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71060" h="772160">
                  <a:moveTo>
                    <a:pt x="1136447" y="75"/>
                  </a:moveTo>
                  <a:cubicBezTo>
                    <a:pt x="1175369" y="-875"/>
                    <a:pt x="1201472" y="7087"/>
                    <a:pt x="1211146" y="25012"/>
                  </a:cubicBezTo>
                  <a:cubicBezTo>
                    <a:pt x="1220820" y="42937"/>
                    <a:pt x="1213148" y="69128"/>
                    <a:pt x="1190991" y="101141"/>
                  </a:cubicBezTo>
                  <a:lnTo>
                    <a:pt x="1163223" y="134203"/>
                  </a:lnTo>
                  <a:lnTo>
                    <a:pt x="1165571" y="133948"/>
                  </a:lnTo>
                  <a:cubicBezTo>
                    <a:pt x="1329667" y="120067"/>
                    <a:pt x="1510082" y="112391"/>
                    <a:pt x="1699460" y="112391"/>
                  </a:cubicBezTo>
                  <a:cubicBezTo>
                    <a:pt x="2456974" y="112391"/>
                    <a:pt x="3071060" y="235208"/>
                    <a:pt x="3071060" y="386711"/>
                  </a:cubicBezTo>
                  <a:cubicBezTo>
                    <a:pt x="3071060" y="538214"/>
                    <a:pt x="2456974" y="661031"/>
                    <a:pt x="1699460" y="661031"/>
                  </a:cubicBezTo>
                  <a:cubicBezTo>
                    <a:pt x="1510082" y="661031"/>
                    <a:pt x="1329667" y="653355"/>
                    <a:pt x="1165571" y="639474"/>
                  </a:cubicBezTo>
                  <a:lnTo>
                    <a:pt x="1164389" y="639345"/>
                  </a:lnTo>
                  <a:lnTo>
                    <a:pt x="1190991" y="671019"/>
                  </a:lnTo>
                  <a:cubicBezTo>
                    <a:pt x="1213148" y="703032"/>
                    <a:pt x="1220820" y="729223"/>
                    <a:pt x="1211146" y="747148"/>
                  </a:cubicBezTo>
                  <a:cubicBezTo>
                    <a:pt x="1177288" y="809885"/>
                    <a:pt x="942164" y="750580"/>
                    <a:pt x="660618" y="614265"/>
                  </a:cubicBezTo>
                  <a:lnTo>
                    <a:pt x="537651" y="551305"/>
                  </a:lnTo>
                  <a:lnTo>
                    <a:pt x="437270" y="597126"/>
                  </a:lnTo>
                  <a:cubicBezTo>
                    <a:pt x="210021" y="694320"/>
                    <a:pt x="33131" y="730209"/>
                    <a:pt x="4110" y="676434"/>
                  </a:cubicBezTo>
                  <a:cubicBezTo>
                    <a:pt x="-15238" y="640584"/>
                    <a:pt x="34797" y="571672"/>
                    <a:pt x="131333" y="489236"/>
                  </a:cubicBezTo>
                  <a:lnTo>
                    <a:pt x="269629" y="386502"/>
                  </a:lnTo>
                  <a:lnTo>
                    <a:pt x="169670" y="314433"/>
                  </a:lnTo>
                  <a:cubicBezTo>
                    <a:pt x="48390" y="218233"/>
                    <a:pt x="-17656" y="136057"/>
                    <a:pt x="4110" y="95726"/>
                  </a:cubicBezTo>
                  <a:cubicBezTo>
                    <a:pt x="13784" y="77801"/>
                    <a:pt x="39887" y="69839"/>
                    <a:pt x="78809" y="70789"/>
                  </a:cubicBezTo>
                  <a:cubicBezTo>
                    <a:pt x="151788" y="72570"/>
                    <a:pt x="269831" y="105684"/>
                    <a:pt x="409133" y="163207"/>
                  </a:cubicBezTo>
                  <a:lnTo>
                    <a:pt x="537531" y="220920"/>
                  </a:lnTo>
                  <a:lnTo>
                    <a:pt x="537564" y="220900"/>
                  </a:lnTo>
                  <a:cubicBezTo>
                    <a:pt x="787550" y="85986"/>
                    <a:pt x="1019681" y="2925"/>
                    <a:pt x="1136447" y="75"/>
                  </a:cubicBezTo>
                  <a:close/>
                </a:path>
              </a:pathLst>
            </a:custGeom>
            <a:solidFill>
              <a:srgbClr val="CB0F13">
                <a:alpha val="50000"/>
              </a:srgbClr>
            </a:solidFill>
            <a:ln>
              <a:solidFill>
                <a:srgbClr val="8C0A0D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0" name="Freeform 219"/>
          <p:cNvSpPr>
            <a:spLocks/>
          </p:cNvSpPr>
          <p:nvPr/>
        </p:nvSpPr>
        <p:spPr>
          <a:xfrm>
            <a:off x="5269613" y="3967652"/>
            <a:ext cx="2468880" cy="338328"/>
          </a:xfrm>
          <a:custGeom>
            <a:avLst/>
            <a:gdLst>
              <a:gd name="connsiteX0" fmla="*/ 1136447 w 3071060"/>
              <a:gd name="connsiteY0" fmla="*/ 75 h 772160"/>
              <a:gd name="connsiteX1" fmla="*/ 1211146 w 3071060"/>
              <a:gd name="connsiteY1" fmla="*/ 25012 h 772160"/>
              <a:gd name="connsiteX2" fmla="*/ 1190991 w 3071060"/>
              <a:gd name="connsiteY2" fmla="*/ 101141 h 772160"/>
              <a:gd name="connsiteX3" fmla="*/ 1163223 w 3071060"/>
              <a:gd name="connsiteY3" fmla="*/ 134203 h 772160"/>
              <a:gd name="connsiteX4" fmla="*/ 1165571 w 3071060"/>
              <a:gd name="connsiteY4" fmla="*/ 133948 h 772160"/>
              <a:gd name="connsiteX5" fmla="*/ 1699460 w 3071060"/>
              <a:gd name="connsiteY5" fmla="*/ 112391 h 772160"/>
              <a:gd name="connsiteX6" fmla="*/ 3071060 w 3071060"/>
              <a:gd name="connsiteY6" fmla="*/ 386711 h 772160"/>
              <a:gd name="connsiteX7" fmla="*/ 1699460 w 3071060"/>
              <a:gd name="connsiteY7" fmla="*/ 661031 h 772160"/>
              <a:gd name="connsiteX8" fmla="*/ 1165571 w 3071060"/>
              <a:gd name="connsiteY8" fmla="*/ 639474 h 772160"/>
              <a:gd name="connsiteX9" fmla="*/ 1164389 w 3071060"/>
              <a:gd name="connsiteY9" fmla="*/ 639345 h 772160"/>
              <a:gd name="connsiteX10" fmla="*/ 1190991 w 3071060"/>
              <a:gd name="connsiteY10" fmla="*/ 671019 h 772160"/>
              <a:gd name="connsiteX11" fmla="*/ 1211146 w 3071060"/>
              <a:gd name="connsiteY11" fmla="*/ 747148 h 772160"/>
              <a:gd name="connsiteX12" fmla="*/ 660618 w 3071060"/>
              <a:gd name="connsiteY12" fmla="*/ 614265 h 772160"/>
              <a:gd name="connsiteX13" fmla="*/ 537651 w 3071060"/>
              <a:gd name="connsiteY13" fmla="*/ 551305 h 772160"/>
              <a:gd name="connsiteX14" fmla="*/ 437270 w 3071060"/>
              <a:gd name="connsiteY14" fmla="*/ 597126 h 772160"/>
              <a:gd name="connsiteX15" fmla="*/ 4110 w 3071060"/>
              <a:gd name="connsiteY15" fmla="*/ 676434 h 772160"/>
              <a:gd name="connsiteX16" fmla="*/ 131333 w 3071060"/>
              <a:gd name="connsiteY16" fmla="*/ 489236 h 772160"/>
              <a:gd name="connsiteX17" fmla="*/ 269629 w 3071060"/>
              <a:gd name="connsiteY17" fmla="*/ 386502 h 772160"/>
              <a:gd name="connsiteX18" fmla="*/ 169670 w 3071060"/>
              <a:gd name="connsiteY18" fmla="*/ 314433 h 772160"/>
              <a:gd name="connsiteX19" fmla="*/ 4110 w 3071060"/>
              <a:gd name="connsiteY19" fmla="*/ 95726 h 772160"/>
              <a:gd name="connsiteX20" fmla="*/ 78809 w 3071060"/>
              <a:gd name="connsiteY20" fmla="*/ 70789 h 772160"/>
              <a:gd name="connsiteX21" fmla="*/ 409133 w 3071060"/>
              <a:gd name="connsiteY21" fmla="*/ 163207 h 772160"/>
              <a:gd name="connsiteX22" fmla="*/ 537531 w 3071060"/>
              <a:gd name="connsiteY22" fmla="*/ 220920 h 772160"/>
              <a:gd name="connsiteX23" fmla="*/ 537564 w 3071060"/>
              <a:gd name="connsiteY23" fmla="*/ 220900 h 772160"/>
              <a:gd name="connsiteX24" fmla="*/ 1136447 w 3071060"/>
              <a:gd name="connsiteY24" fmla="*/ 75 h 7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71060" h="772160">
                <a:moveTo>
                  <a:pt x="1136447" y="75"/>
                </a:moveTo>
                <a:cubicBezTo>
                  <a:pt x="1175369" y="-875"/>
                  <a:pt x="1201472" y="7087"/>
                  <a:pt x="1211146" y="25012"/>
                </a:cubicBezTo>
                <a:cubicBezTo>
                  <a:pt x="1220820" y="42937"/>
                  <a:pt x="1213148" y="69128"/>
                  <a:pt x="1190991" y="101141"/>
                </a:cubicBezTo>
                <a:lnTo>
                  <a:pt x="1163223" y="134203"/>
                </a:lnTo>
                <a:lnTo>
                  <a:pt x="1165571" y="133948"/>
                </a:lnTo>
                <a:cubicBezTo>
                  <a:pt x="1329667" y="120067"/>
                  <a:pt x="1510082" y="112391"/>
                  <a:pt x="1699460" y="112391"/>
                </a:cubicBezTo>
                <a:cubicBezTo>
                  <a:pt x="2456974" y="112391"/>
                  <a:pt x="3071060" y="235208"/>
                  <a:pt x="3071060" y="386711"/>
                </a:cubicBezTo>
                <a:cubicBezTo>
                  <a:pt x="3071060" y="538214"/>
                  <a:pt x="2456974" y="661031"/>
                  <a:pt x="1699460" y="661031"/>
                </a:cubicBezTo>
                <a:cubicBezTo>
                  <a:pt x="1510082" y="661031"/>
                  <a:pt x="1329667" y="653355"/>
                  <a:pt x="1165571" y="639474"/>
                </a:cubicBezTo>
                <a:lnTo>
                  <a:pt x="1164389" y="639345"/>
                </a:lnTo>
                <a:lnTo>
                  <a:pt x="1190991" y="671019"/>
                </a:lnTo>
                <a:cubicBezTo>
                  <a:pt x="1213148" y="703032"/>
                  <a:pt x="1220820" y="729223"/>
                  <a:pt x="1211146" y="747148"/>
                </a:cubicBezTo>
                <a:cubicBezTo>
                  <a:pt x="1177288" y="809885"/>
                  <a:pt x="942164" y="750580"/>
                  <a:pt x="660618" y="614265"/>
                </a:cubicBezTo>
                <a:lnTo>
                  <a:pt x="537651" y="551305"/>
                </a:lnTo>
                <a:lnTo>
                  <a:pt x="437270" y="597126"/>
                </a:lnTo>
                <a:cubicBezTo>
                  <a:pt x="210021" y="694320"/>
                  <a:pt x="33131" y="730209"/>
                  <a:pt x="4110" y="676434"/>
                </a:cubicBezTo>
                <a:cubicBezTo>
                  <a:pt x="-15238" y="640584"/>
                  <a:pt x="34797" y="571672"/>
                  <a:pt x="131333" y="489236"/>
                </a:cubicBezTo>
                <a:lnTo>
                  <a:pt x="269629" y="386502"/>
                </a:lnTo>
                <a:lnTo>
                  <a:pt x="169670" y="314433"/>
                </a:lnTo>
                <a:cubicBezTo>
                  <a:pt x="48390" y="218233"/>
                  <a:pt x="-17656" y="136057"/>
                  <a:pt x="4110" y="95726"/>
                </a:cubicBezTo>
                <a:cubicBezTo>
                  <a:pt x="13784" y="77801"/>
                  <a:pt x="39887" y="69839"/>
                  <a:pt x="78809" y="70789"/>
                </a:cubicBezTo>
                <a:cubicBezTo>
                  <a:pt x="151788" y="72570"/>
                  <a:pt x="269831" y="105684"/>
                  <a:pt x="409133" y="163207"/>
                </a:cubicBezTo>
                <a:lnTo>
                  <a:pt x="537531" y="220920"/>
                </a:lnTo>
                <a:lnTo>
                  <a:pt x="537564" y="220900"/>
                </a:lnTo>
                <a:cubicBezTo>
                  <a:pt x="787550" y="85986"/>
                  <a:pt x="1019681" y="2925"/>
                  <a:pt x="1136447" y="75"/>
                </a:cubicBezTo>
                <a:close/>
              </a:path>
            </a:pathLst>
          </a:custGeom>
          <a:solidFill>
            <a:srgbClr val="CB0F13">
              <a:alpha val="50000"/>
            </a:srgbClr>
          </a:solidFill>
          <a:ln>
            <a:solidFill>
              <a:srgbClr val="8C0A0D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2" name="Freeform 221"/>
          <p:cNvSpPr>
            <a:spLocks/>
          </p:cNvSpPr>
          <p:nvPr/>
        </p:nvSpPr>
        <p:spPr>
          <a:xfrm rot="7710502">
            <a:off x="351361" y="5047653"/>
            <a:ext cx="2165054" cy="365760"/>
          </a:xfrm>
          <a:custGeom>
            <a:avLst/>
            <a:gdLst>
              <a:gd name="connsiteX0" fmla="*/ 1136447 w 3071060"/>
              <a:gd name="connsiteY0" fmla="*/ 75 h 772160"/>
              <a:gd name="connsiteX1" fmla="*/ 1211146 w 3071060"/>
              <a:gd name="connsiteY1" fmla="*/ 25012 h 772160"/>
              <a:gd name="connsiteX2" fmla="*/ 1190991 w 3071060"/>
              <a:gd name="connsiteY2" fmla="*/ 101141 h 772160"/>
              <a:gd name="connsiteX3" fmla="*/ 1163223 w 3071060"/>
              <a:gd name="connsiteY3" fmla="*/ 134203 h 772160"/>
              <a:gd name="connsiteX4" fmla="*/ 1165571 w 3071060"/>
              <a:gd name="connsiteY4" fmla="*/ 133948 h 772160"/>
              <a:gd name="connsiteX5" fmla="*/ 1699460 w 3071060"/>
              <a:gd name="connsiteY5" fmla="*/ 112391 h 772160"/>
              <a:gd name="connsiteX6" fmla="*/ 3071060 w 3071060"/>
              <a:gd name="connsiteY6" fmla="*/ 386711 h 772160"/>
              <a:gd name="connsiteX7" fmla="*/ 1699460 w 3071060"/>
              <a:gd name="connsiteY7" fmla="*/ 661031 h 772160"/>
              <a:gd name="connsiteX8" fmla="*/ 1165571 w 3071060"/>
              <a:gd name="connsiteY8" fmla="*/ 639474 h 772160"/>
              <a:gd name="connsiteX9" fmla="*/ 1164389 w 3071060"/>
              <a:gd name="connsiteY9" fmla="*/ 639345 h 772160"/>
              <a:gd name="connsiteX10" fmla="*/ 1190991 w 3071060"/>
              <a:gd name="connsiteY10" fmla="*/ 671019 h 772160"/>
              <a:gd name="connsiteX11" fmla="*/ 1211146 w 3071060"/>
              <a:gd name="connsiteY11" fmla="*/ 747148 h 772160"/>
              <a:gd name="connsiteX12" fmla="*/ 660618 w 3071060"/>
              <a:gd name="connsiteY12" fmla="*/ 614265 h 772160"/>
              <a:gd name="connsiteX13" fmla="*/ 537651 w 3071060"/>
              <a:gd name="connsiteY13" fmla="*/ 551305 h 772160"/>
              <a:gd name="connsiteX14" fmla="*/ 437270 w 3071060"/>
              <a:gd name="connsiteY14" fmla="*/ 597126 h 772160"/>
              <a:gd name="connsiteX15" fmla="*/ 4110 w 3071060"/>
              <a:gd name="connsiteY15" fmla="*/ 676434 h 772160"/>
              <a:gd name="connsiteX16" fmla="*/ 131333 w 3071060"/>
              <a:gd name="connsiteY16" fmla="*/ 489236 h 772160"/>
              <a:gd name="connsiteX17" fmla="*/ 269629 w 3071060"/>
              <a:gd name="connsiteY17" fmla="*/ 386502 h 772160"/>
              <a:gd name="connsiteX18" fmla="*/ 169670 w 3071060"/>
              <a:gd name="connsiteY18" fmla="*/ 314433 h 772160"/>
              <a:gd name="connsiteX19" fmla="*/ 4110 w 3071060"/>
              <a:gd name="connsiteY19" fmla="*/ 95726 h 772160"/>
              <a:gd name="connsiteX20" fmla="*/ 78809 w 3071060"/>
              <a:gd name="connsiteY20" fmla="*/ 70789 h 772160"/>
              <a:gd name="connsiteX21" fmla="*/ 409133 w 3071060"/>
              <a:gd name="connsiteY21" fmla="*/ 163207 h 772160"/>
              <a:gd name="connsiteX22" fmla="*/ 537531 w 3071060"/>
              <a:gd name="connsiteY22" fmla="*/ 220920 h 772160"/>
              <a:gd name="connsiteX23" fmla="*/ 537564 w 3071060"/>
              <a:gd name="connsiteY23" fmla="*/ 220900 h 772160"/>
              <a:gd name="connsiteX24" fmla="*/ 1136447 w 3071060"/>
              <a:gd name="connsiteY24" fmla="*/ 75 h 7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71060" h="772160">
                <a:moveTo>
                  <a:pt x="1136447" y="75"/>
                </a:moveTo>
                <a:cubicBezTo>
                  <a:pt x="1175369" y="-875"/>
                  <a:pt x="1201472" y="7087"/>
                  <a:pt x="1211146" y="25012"/>
                </a:cubicBezTo>
                <a:cubicBezTo>
                  <a:pt x="1220820" y="42937"/>
                  <a:pt x="1213148" y="69128"/>
                  <a:pt x="1190991" y="101141"/>
                </a:cubicBezTo>
                <a:lnTo>
                  <a:pt x="1163223" y="134203"/>
                </a:lnTo>
                <a:lnTo>
                  <a:pt x="1165571" y="133948"/>
                </a:lnTo>
                <a:cubicBezTo>
                  <a:pt x="1329667" y="120067"/>
                  <a:pt x="1510082" y="112391"/>
                  <a:pt x="1699460" y="112391"/>
                </a:cubicBezTo>
                <a:cubicBezTo>
                  <a:pt x="2456974" y="112391"/>
                  <a:pt x="3071060" y="235208"/>
                  <a:pt x="3071060" y="386711"/>
                </a:cubicBezTo>
                <a:cubicBezTo>
                  <a:pt x="3071060" y="538214"/>
                  <a:pt x="2456974" y="661031"/>
                  <a:pt x="1699460" y="661031"/>
                </a:cubicBezTo>
                <a:cubicBezTo>
                  <a:pt x="1510082" y="661031"/>
                  <a:pt x="1329667" y="653355"/>
                  <a:pt x="1165571" y="639474"/>
                </a:cubicBezTo>
                <a:lnTo>
                  <a:pt x="1164389" y="639345"/>
                </a:lnTo>
                <a:lnTo>
                  <a:pt x="1190991" y="671019"/>
                </a:lnTo>
                <a:cubicBezTo>
                  <a:pt x="1213148" y="703032"/>
                  <a:pt x="1220820" y="729223"/>
                  <a:pt x="1211146" y="747148"/>
                </a:cubicBezTo>
                <a:cubicBezTo>
                  <a:pt x="1177288" y="809885"/>
                  <a:pt x="942164" y="750580"/>
                  <a:pt x="660618" y="614265"/>
                </a:cubicBezTo>
                <a:lnTo>
                  <a:pt x="537651" y="551305"/>
                </a:lnTo>
                <a:lnTo>
                  <a:pt x="437270" y="597126"/>
                </a:lnTo>
                <a:cubicBezTo>
                  <a:pt x="210021" y="694320"/>
                  <a:pt x="33131" y="730209"/>
                  <a:pt x="4110" y="676434"/>
                </a:cubicBezTo>
                <a:cubicBezTo>
                  <a:pt x="-15238" y="640584"/>
                  <a:pt x="34797" y="571672"/>
                  <a:pt x="131333" y="489236"/>
                </a:cubicBezTo>
                <a:lnTo>
                  <a:pt x="269629" y="386502"/>
                </a:lnTo>
                <a:lnTo>
                  <a:pt x="169670" y="314433"/>
                </a:lnTo>
                <a:cubicBezTo>
                  <a:pt x="48390" y="218233"/>
                  <a:pt x="-17656" y="136057"/>
                  <a:pt x="4110" y="95726"/>
                </a:cubicBezTo>
                <a:cubicBezTo>
                  <a:pt x="13784" y="77801"/>
                  <a:pt x="39887" y="69839"/>
                  <a:pt x="78809" y="70789"/>
                </a:cubicBezTo>
                <a:cubicBezTo>
                  <a:pt x="151788" y="72570"/>
                  <a:pt x="269831" y="105684"/>
                  <a:pt x="409133" y="163207"/>
                </a:cubicBezTo>
                <a:lnTo>
                  <a:pt x="537531" y="220920"/>
                </a:lnTo>
                <a:lnTo>
                  <a:pt x="537564" y="220900"/>
                </a:lnTo>
                <a:cubicBezTo>
                  <a:pt x="787550" y="85986"/>
                  <a:pt x="1019681" y="2925"/>
                  <a:pt x="1136447" y="75"/>
                </a:cubicBezTo>
                <a:close/>
              </a:path>
            </a:pathLst>
          </a:custGeom>
          <a:solidFill>
            <a:schemeClr val="accent5">
              <a:lumMod val="75000"/>
              <a:alpha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5" name="Siso_TX"/>
          <p:cNvGrpSpPr/>
          <p:nvPr/>
        </p:nvGrpSpPr>
        <p:grpSpPr>
          <a:xfrm flipH="1">
            <a:off x="585230" y="1261684"/>
            <a:ext cx="868852" cy="378217"/>
            <a:chOff x="7989398" y="2338324"/>
            <a:chExt cx="868852" cy="378217"/>
          </a:xfrm>
        </p:grpSpPr>
        <p:sp>
          <p:nvSpPr>
            <p:cNvPr id="186" name="Rectangle 185"/>
            <p:cNvSpPr/>
            <p:nvPr/>
          </p:nvSpPr>
          <p:spPr>
            <a:xfrm flipH="1">
              <a:off x="8203972" y="2338324"/>
              <a:ext cx="654278" cy="378209"/>
            </a:xfrm>
            <a:prstGeom prst="rect">
              <a:avLst/>
            </a:prstGeom>
            <a:solidFill>
              <a:srgbClr val="5B9BD5"/>
            </a:solidFill>
            <a:ln>
              <a:solidFill>
                <a:srgbClr val="41719C"/>
              </a:solidFill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8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Tx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7" name="Snip Same Side Corner Rectangle 186"/>
            <p:cNvSpPr/>
            <p:nvPr/>
          </p:nvSpPr>
          <p:spPr>
            <a:xfrm rot="16200000" flipH="1">
              <a:off x="7907576" y="2420146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9DC3E6"/>
            </a:solidFill>
            <a:ln>
              <a:solidFill>
                <a:srgbClr val="41719C"/>
              </a:solidFill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>
                <a:solidFill>
                  <a:prstClr val="white"/>
                </a:solidFill>
              </a:endParaRPr>
            </a:p>
          </p:txBody>
        </p:sp>
        <p:sp>
          <p:nvSpPr>
            <p:cNvPr id="188" name="Isosceles Triangle 187"/>
            <p:cNvSpPr/>
            <p:nvPr/>
          </p:nvSpPr>
          <p:spPr>
            <a:xfrm rot="10800000" flipH="1">
              <a:off x="8018960" y="2449709"/>
              <a:ext cx="155448" cy="155448"/>
            </a:xfrm>
            <a:prstGeom prst="triangle">
              <a:avLst/>
            </a:prstGeom>
            <a:ln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Siso_RX"/>
          <p:cNvGrpSpPr/>
          <p:nvPr/>
        </p:nvGrpSpPr>
        <p:grpSpPr>
          <a:xfrm>
            <a:off x="2382033" y="1261684"/>
            <a:ext cx="868852" cy="378217"/>
            <a:chOff x="7989398" y="2338324"/>
            <a:chExt cx="868852" cy="378217"/>
          </a:xfrm>
        </p:grpSpPr>
        <p:sp>
          <p:nvSpPr>
            <p:cNvPr id="182" name="Rectangle 181"/>
            <p:cNvSpPr/>
            <p:nvPr/>
          </p:nvSpPr>
          <p:spPr>
            <a:xfrm flipH="1">
              <a:off x="8203972" y="2338324"/>
              <a:ext cx="654278" cy="378209"/>
            </a:xfrm>
            <a:prstGeom prst="rect">
              <a:avLst/>
            </a:prstGeom>
            <a:solidFill>
              <a:srgbClr val="CB0F13"/>
            </a:solidFill>
            <a:ln>
              <a:solidFill>
                <a:srgbClr val="8C0A0D"/>
              </a:solidFill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3" name="Snip Same Side Corner Rectangle 182"/>
            <p:cNvSpPr/>
            <p:nvPr/>
          </p:nvSpPr>
          <p:spPr>
            <a:xfrm rot="16200000" flipH="1">
              <a:off x="7907576" y="2420146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F5777A"/>
            </a:solidFill>
            <a:ln>
              <a:solidFill>
                <a:srgbClr val="8C0A0D"/>
              </a:solidFill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>
                <a:solidFill>
                  <a:prstClr val="white"/>
                </a:solidFill>
              </a:endParaRPr>
            </a:p>
          </p:txBody>
        </p:sp>
        <p:sp>
          <p:nvSpPr>
            <p:cNvPr id="184" name="Isosceles Triangle 183"/>
            <p:cNvSpPr/>
            <p:nvPr/>
          </p:nvSpPr>
          <p:spPr>
            <a:xfrm rot="10800000" flipH="1">
              <a:off x="8018960" y="2449709"/>
              <a:ext cx="155448" cy="155448"/>
            </a:xfrm>
            <a:prstGeom prst="triangle">
              <a:avLst/>
            </a:prstGeom>
            <a:ln>
              <a:noFill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2" name="MIMO_RX_Set"/>
          <p:cNvGrpSpPr/>
          <p:nvPr/>
        </p:nvGrpSpPr>
        <p:grpSpPr>
          <a:xfrm flipH="1">
            <a:off x="7237623" y="1039312"/>
            <a:ext cx="868864" cy="822960"/>
            <a:chOff x="1466158" y="4121948"/>
            <a:chExt cx="779822" cy="704533"/>
          </a:xfrm>
        </p:grpSpPr>
        <p:grpSp>
          <p:nvGrpSpPr>
            <p:cNvPr id="173" name="Group 172"/>
            <p:cNvGrpSpPr/>
            <p:nvPr/>
          </p:nvGrpSpPr>
          <p:grpSpPr>
            <a:xfrm>
              <a:off x="1466158" y="4121948"/>
              <a:ext cx="779822" cy="704533"/>
              <a:chOff x="2054789" y="4295968"/>
              <a:chExt cx="779822" cy="704533"/>
            </a:xfrm>
          </p:grpSpPr>
          <p:sp>
            <p:nvSpPr>
              <p:cNvPr id="179" name="Rectangle 178"/>
              <p:cNvSpPr/>
              <p:nvPr/>
            </p:nvSpPr>
            <p:spPr>
              <a:xfrm>
                <a:off x="2054789" y="4295968"/>
                <a:ext cx="590898" cy="704525"/>
              </a:xfrm>
              <a:prstGeom prst="rect">
                <a:avLst/>
              </a:prstGeom>
              <a:solidFill>
                <a:srgbClr val="CB0F13"/>
              </a:solidFill>
              <a:ln w="19050">
                <a:solidFill>
                  <a:srgbClr val="8C0A0D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Rx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0" name="Snip Same Side Corner Rectangle 179"/>
              <p:cNvSpPr/>
              <p:nvPr/>
            </p:nvSpPr>
            <p:spPr>
              <a:xfrm rot="5400000">
                <a:off x="2383865" y="4549755"/>
                <a:ext cx="704526" cy="196966"/>
              </a:xfrm>
              <a:prstGeom prst="snip2SameRect">
                <a:avLst>
                  <a:gd name="adj1" fmla="val 24586"/>
                  <a:gd name="adj2" fmla="val 2338"/>
                </a:avLst>
              </a:prstGeom>
              <a:solidFill>
                <a:srgbClr val="F4777A"/>
              </a:solidFill>
              <a:ln w="19050">
                <a:solidFill>
                  <a:srgbClr val="8C0A0D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/>
              <a:lstStyle/>
              <a:p>
                <a:pPr algn="ctr"/>
                <a:endParaRPr lang="en-US" sz="500" dirty="0"/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>
              <a:off x="2089777" y="4172738"/>
              <a:ext cx="133423" cy="607971"/>
              <a:chOff x="931029" y="1018127"/>
              <a:chExt cx="71220" cy="324530"/>
            </a:xfrm>
          </p:grpSpPr>
          <p:sp>
            <p:nvSpPr>
              <p:cNvPr id="175" name="Isosceles Triangle 174"/>
              <p:cNvSpPr/>
              <p:nvPr/>
            </p:nvSpPr>
            <p:spPr>
              <a:xfrm rot="10800000">
                <a:off x="931029" y="1018127"/>
                <a:ext cx="71220" cy="71036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76" name="Isosceles Triangle 175"/>
              <p:cNvSpPr/>
              <p:nvPr/>
            </p:nvSpPr>
            <p:spPr>
              <a:xfrm rot="10800000">
                <a:off x="931029" y="1144874"/>
                <a:ext cx="71220" cy="71036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77" name="Isosceles Triangle 176"/>
              <p:cNvSpPr/>
              <p:nvPr/>
            </p:nvSpPr>
            <p:spPr>
              <a:xfrm rot="10800000">
                <a:off x="931029" y="1271621"/>
                <a:ext cx="71220" cy="71036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163" name="Transmitter"/>
          <p:cNvGrpSpPr/>
          <p:nvPr/>
        </p:nvGrpSpPr>
        <p:grpSpPr>
          <a:xfrm>
            <a:off x="5024895" y="1039312"/>
            <a:ext cx="878206" cy="822960"/>
            <a:chOff x="1457774" y="4121948"/>
            <a:chExt cx="788206" cy="704533"/>
          </a:xfrm>
        </p:grpSpPr>
        <p:grpSp>
          <p:nvGrpSpPr>
            <p:cNvPr id="164" name="Group 163"/>
            <p:cNvGrpSpPr/>
            <p:nvPr/>
          </p:nvGrpSpPr>
          <p:grpSpPr>
            <a:xfrm>
              <a:off x="1457774" y="4121948"/>
              <a:ext cx="788206" cy="704533"/>
              <a:chOff x="2046405" y="4295968"/>
              <a:chExt cx="788206" cy="704533"/>
            </a:xfrm>
          </p:grpSpPr>
          <p:sp>
            <p:nvSpPr>
              <p:cNvPr id="170" name="Rectangle 169"/>
              <p:cNvSpPr/>
              <p:nvPr/>
            </p:nvSpPr>
            <p:spPr>
              <a:xfrm>
                <a:off x="2046405" y="4295968"/>
                <a:ext cx="607311" cy="704525"/>
              </a:xfrm>
              <a:prstGeom prst="rect">
                <a:avLst/>
              </a:prstGeom>
              <a:ln w="19050"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Tx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1" name="Snip Same Side Corner Rectangle 170"/>
              <p:cNvSpPr/>
              <p:nvPr/>
            </p:nvSpPr>
            <p:spPr>
              <a:xfrm rot="5400000">
                <a:off x="2383865" y="4549755"/>
                <a:ext cx="704526" cy="196966"/>
              </a:xfrm>
              <a:prstGeom prst="snip2SameRect">
                <a:avLst>
                  <a:gd name="adj1" fmla="val 24586"/>
                  <a:gd name="adj2" fmla="val 2338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19050"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/>
              <a:lstStyle/>
              <a:p>
                <a:pPr algn="ctr"/>
                <a:endParaRPr lang="en-US" sz="500" dirty="0"/>
              </a:p>
            </p:txBody>
          </p:sp>
        </p:grpSp>
        <p:grpSp>
          <p:nvGrpSpPr>
            <p:cNvPr id="165" name="Group 164"/>
            <p:cNvGrpSpPr/>
            <p:nvPr/>
          </p:nvGrpSpPr>
          <p:grpSpPr>
            <a:xfrm>
              <a:off x="2089345" y="4171106"/>
              <a:ext cx="133423" cy="610409"/>
              <a:chOff x="930799" y="1017256"/>
              <a:chExt cx="71220" cy="325832"/>
            </a:xfrm>
          </p:grpSpPr>
          <p:sp>
            <p:nvSpPr>
              <p:cNvPr id="166" name="Isosceles Triangle 165"/>
              <p:cNvSpPr/>
              <p:nvPr/>
            </p:nvSpPr>
            <p:spPr>
              <a:xfrm rot="10800000">
                <a:off x="930799" y="1017256"/>
                <a:ext cx="71220" cy="71036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67" name="Isosceles Triangle 166"/>
              <p:cNvSpPr/>
              <p:nvPr/>
            </p:nvSpPr>
            <p:spPr>
              <a:xfrm rot="10800000">
                <a:off x="930799" y="1144654"/>
                <a:ext cx="71220" cy="71036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68" name="Isosceles Triangle 167"/>
              <p:cNvSpPr/>
              <p:nvPr/>
            </p:nvSpPr>
            <p:spPr>
              <a:xfrm rot="10800000">
                <a:off x="930799" y="1272052"/>
                <a:ext cx="71220" cy="71036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63" name="Siso_TX_0"/>
          <p:cNvGrpSpPr/>
          <p:nvPr/>
        </p:nvGrpSpPr>
        <p:grpSpPr>
          <a:xfrm flipH="1">
            <a:off x="584243" y="1257300"/>
            <a:ext cx="868852" cy="378217"/>
            <a:chOff x="7989398" y="2338324"/>
            <a:chExt cx="868852" cy="378217"/>
          </a:xfrm>
        </p:grpSpPr>
        <p:sp>
          <p:nvSpPr>
            <p:cNvPr id="264" name="Rectangle 263"/>
            <p:cNvSpPr/>
            <p:nvPr/>
          </p:nvSpPr>
          <p:spPr>
            <a:xfrm flipH="1">
              <a:off x="8203972" y="2338324"/>
              <a:ext cx="654278" cy="378209"/>
            </a:xfrm>
            <a:prstGeom prst="rect">
              <a:avLst/>
            </a:prstGeom>
            <a:solidFill>
              <a:srgbClr val="5B9BD5"/>
            </a:solidFill>
            <a:ln>
              <a:solidFill>
                <a:srgbClr val="41719C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800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Tx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5" name="Snip Same Side Corner Rectangle 264"/>
            <p:cNvSpPr/>
            <p:nvPr/>
          </p:nvSpPr>
          <p:spPr>
            <a:xfrm rot="16200000" flipH="1">
              <a:off x="7907576" y="2420146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9DC3E6"/>
            </a:solidFill>
            <a:ln>
              <a:solidFill>
                <a:srgbClr val="41719C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>
                <a:solidFill>
                  <a:prstClr val="white"/>
                </a:solidFill>
              </a:endParaRPr>
            </a:p>
          </p:txBody>
        </p:sp>
        <p:sp>
          <p:nvSpPr>
            <p:cNvPr id="266" name="Isosceles Triangle 265"/>
            <p:cNvSpPr/>
            <p:nvPr/>
          </p:nvSpPr>
          <p:spPr>
            <a:xfrm rot="10800000" flipH="1">
              <a:off x="8018960" y="2449709"/>
              <a:ext cx="155448" cy="155448"/>
            </a:xfrm>
            <a:prstGeom prst="triangle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67" name="Siso_RX_0"/>
          <p:cNvGrpSpPr/>
          <p:nvPr/>
        </p:nvGrpSpPr>
        <p:grpSpPr>
          <a:xfrm>
            <a:off x="2377828" y="1257300"/>
            <a:ext cx="868852" cy="378217"/>
            <a:chOff x="7989398" y="2338324"/>
            <a:chExt cx="868852" cy="378217"/>
          </a:xfrm>
        </p:grpSpPr>
        <p:sp>
          <p:nvSpPr>
            <p:cNvPr id="268" name="Rectangle 267"/>
            <p:cNvSpPr/>
            <p:nvPr/>
          </p:nvSpPr>
          <p:spPr>
            <a:xfrm flipH="1">
              <a:off x="8203972" y="2338324"/>
              <a:ext cx="654278" cy="378209"/>
            </a:xfrm>
            <a:prstGeom prst="rect">
              <a:avLst/>
            </a:prstGeom>
            <a:solidFill>
              <a:srgbClr val="CB0F13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9" name="Snip Same Side Corner Rectangle 268"/>
            <p:cNvSpPr/>
            <p:nvPr/>
          </p:nvSpPr>
          <p:spPr>
            <a:xfrm rot="16200000" flipH="1">
              <a:off x="7907576" y="2420146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F5777A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>
                <a:solidFill>
                  <a:prstClr val="white"/>
                </a:solidFill>
              </a:endParaRPr>
            </a:p>
          </p:txBody>
        </p:sp>
        <p:sp>
          <p:nvSpPr>
            <p:cNvPr id="270" name="Isosceles Triangle 269"/>
            <p:cNvSpPr/>
            <p:nvPr/>
          </p:nvSpPr>
          <p:spPr>
            <a:xfrm rot="10800000" flipH="1">
              <a:off x="8018960" y="2449709"/>
              <a:ext cx="155448" cy="155448"/>
            </a:xfrm>
            <a:prstGeom prst="triangl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71" name="Content Placeholder 7"/>
          <p:cNvSpPr txBox="1">
            <a:spLocks/>
          </p:cNvSpPr>
          <p:nvPr/>
        </p:nvSpPr>
        <p:spPr>
          <a:xfrm>
            <a:off x="5841280" y="619125"/>
            <a:ext cx="1447800" cy="517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indent="0" algn="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900" b="1" u="sng">
                <a:solidFill>
                  <a:srgbClr val="02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pPr algn="ctr"/>
            <a:r>
              <a:rPr lang="en-US" u="none" dirty="0" smtClean="0"/>
              <a:t>MIMO</a:t>
            </a:r>
            <a:endParaRPr lang="en-US" u="none" dirty="0"/>
          </a:p>
        </p:txBody>
      </p:sp>
      <p:sp>
        <p:nvSpPr>
          <p:cNvPr id="55304" name="TextBox 55303"/>
          <p:cNvSpPr txBox="1"/>
          <p:nvPr/>
        </p:nvSpPr>
        <p:spPr>
          <a:xfrm>
            <a:off x="3866179" y="2005352"/>
            <a:ext cx="5125421" cy="83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900" b="1" u="none">
                <a:solidFill>
                  <a:srgbClr val="02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pPr algn="r">
              <a:lnSpc>
                <a:spcPts val="2800"/>
              </a:lnSpc>
            </a:pPr>
            <a:r>
              <a:rPr lang="en-US" sz="2800" dirty="0" smtClean="0"/>
              <a:t>increases </a:t>
            </a:r>
            <a:r>
              <a:rPr lang="en-US" sz="2800" dirty="0"/>
              <a:t>throughput </a:t>
            </a:r>
            <a:r>
              <a:rPr lang="en-US" sz="2800" dirty="0" smtClean="0"/>
              <a:t>with </a:t>
            </a:r>
            <a:r>
              <a:rPr lang="en-US" sz="2800" dirty="0"/>
              <a:t>antenna arrays at TX and RX</a:t>
            </a:r>
          </a:p>
        </p:txBody>
      </p:sp>
      <p:sp>
        <p:nvSpPr>
          <p:cNvPr id="55305" name="TextBox 55304"/>
          <p:cNvSpPr txBox="1"/>
          <p:nvPr/>
        </p:nvSpPr>
        <p:spPr>
          <a:xfrm>
            <a:off x="158970" y="2662773"/>
            <a:ext cx="3359560" cy="1286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indent="0" algn="r" defTabSz="91440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1" u="none">
                <a:solidFill>
                  <a:srgbClr val="02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pPr algn="l">
              <a:lnSpc>
                <a:spcPts val="2400"/>
              </a:lnSpc>
            </a:pPr>
            <a:r>
              <a:rPr lang="en-US" sz="2400" i="1" dirty="0"/>
              <a:t>However</a:t>
            </a:r>
            <a:r>
              <a:rPr lang="en-US" sz="2400" dirty="0"/>
              <a:t>, real world client devices have fewer antennas than APs due to cost and space </a:t>
            </a:r>
          </a:p>
        </p:txBody>
      </p:sp>
      <p:sp>
        <p:nvSpPr>
          <p:cNvPr id="290" name="Freeform 289"/>
          <p:cNvSpPr>
            <a:spLocks/>
          </p:cNvSpPr>
          <p:nvPr/>
        </p:nvSpPr>
        <p:spPr>
          <a:xfrm rot="13889498" flipH="1">
            <a:off x="1220493" y="5047653"/>
            <a:ext cx="2165054" cy="365760"/>
          </a:xfrm>
          <a:custGeom>
            <a:avLst/>
            <a:gdLst>
              <a:gd name="connsiteX0" fmla="*/ 1136447 w 3071060"/>
              <a:gd name="connsiteY0" fmla="*/ 75 h 772160"/>
              <a:gd name="connsiteX1" fmla="*/ 1211146 w 3071060"/>
              <a:gd name="connsiteY1" fmla="*/ 25012 h 772160"/>
              <a:gd name="connsiteX2" fmla="*/ 1190991 w 3071060"/>
              <a:gd name="connsiteY2" fmla="*/ 101141 h 772160"/>
              <a:gd name="connsiteX3" fmla="*/ 1163223 w 3071060"/>
              <a:gd name="connsiteY3" fmla="*/ 134203 h 772160"/>
              <a:gd name="connsiteX4" fmla="*/ 1165571 w 3071060"/>
              <a:gd name="connsiteY4" fmla="*/ 133948 h 772160"/>
              <a:gd name="connsiteX5" fmla="*/ 1699460 w 3071060"/>
              <a:gd name="connsiteY5" fmla="*/ 112391 h 772160"/>
              <a:gd name="connsiteX6" fmla="*/ 3071060 w 3071060"/>
              <a:gd name="connsiteY6" fmla="*/ 386711 h 772160"/>
              <a:gd name="connsiteX7" fmla="*/ 1699460 w 3071060"/>
              <a:gd name="connsiteY7" fmla="*/ 661031 h 772160"/>
              <a:gd name="connsiteX8" fmla="*/ 1165571 w 3071060"/>
              <a:gd name="connsiteY8" fmla="*/ 639474 h 772160"/>
              <a:gd name="connsiteX9" fmla="*/ 1164389 w 3071060"/>
              <a:gd name="connsiteY9" fmla="*/ 639345 h 772160"/>
              <a:gd name="connsiteX10" fmla="*/ 1190991 w 3071060"/>
              <a:gd name="connsiteY10" fmla="*/ 671019 h 772160"/>
              <a:gd name="connsiteX11" fmla="*/ 1211146 w 3071060"/>
              <a:gd name="connsiteY11" fmla="*/ 747148 h 772160"/>
              <a:gd name="connsiteX12" fmla="*/ 660618 w 3071060"/>
              <a:gd name="connsiteY12" fmla="*/ 614265 h 772160"/>
              <a:gd name="connsiteX13" fmla="*/ 537651 w 3071060"/>
              <a:gd name="connsiteY13" fmla="*/ 551305 h 772160"/>
              <a:gd name="connsiteX14" fmla="*/ 437270 w 3071060"/>
              <a:gd name="connsiteY14" fmla="*/ 597126 h 772160"/>
              <a:gd name="connsiteX15" fmla="*/ 4110 w 3071060"/>
              <a:gd name="connsiteY15" fmla="*/ 676434 h 772160"/>
              <a:gd name="connsiteX16" fmla="*/ 131333 w 3071060"/>
              <a:gd name="connsiteY16" fmla="*/ 489236 h 772160"/>
              <a:gd name="connsiteX17" fmla="*/ 269629 w 3071060"/>
              <a:gd name="connsiteY17" fmla="*/ 386502 h 772160"/>
              <a:gd name="connsiteX18" fmla="*/ 169670 w 3071060"/>
              <a:gd name="connsiteY18" fmla="*/ 314433 h 772160"/>
              <a:gd name="connsiteX19" fmla="*/ 4110 w 3071060"/>
              <a:gd name="connsiteY19" fmla="*/ 95726 h 772160"/>
              <a:gd name="connsiteX20" fmla="*/ 78809 w 3071060"/>
              <a:gd name="connsiteY20" fmla="*/ 70789 h 772160"/>
              <a:gd name="connsiteX21" fmla="*/ 409133 w 3071060"/>
              <a:gd name="connsiteY21" fmla="*/ 163207 h 772160"/>
              <a:gd name="connsiteX22" fmla="*/ 537531 w 3071060"/>
              <a:gd name="connsiteY22" fmla="*/ 220920 h 772160"/>
              <a:gd name="connsiteX23" fmla="*/ 537564 w 3071060"/>
              <a:gd name="connsiteY23" fmla="*/ 220900 h 772160"/>
              <a:gd name="connsiteX24" fmla="*/ 1136447 w 3071060"/>
              <a:gd name="connsiteY24" fmla="*/ 75 h 7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71060" h="772160">
                <a:moveTo>
                  <a:pt x="1136447" y="75"/>
                </a:moveTo>
                <a:cubicBezTo>
                  <a:pt x="1175369" y="-875"/>
                  <a:pt x="1201472" y="7087"/>
                  <a:pt x="1211146" y="25012"/>
                </a:cubicBezTo>
                <a:cubicBezTo>
                  <a:pt x="1220820" y="42937"/>
                  <a:pt x="1213148" y="69128"/>
                  <a:pt x="1190991" y="101141"/>
                </a:cubicBezTo>
                <a:lnTo>
                  <a:pt x="1163223" y="134203"/>
                </a:lnTo>
                <a:lnTo>
                  <a:pt x="1165571" y="133948"/>
                </a:lnTo>
                <a:cubicBezTo>
                  <a:pt x="1329667" y="120067"/>
                  <a:pt x="1510082" y="112391"/>
                  <a:pt x="1699460" y="112391"/>
                </a:cubicBezTo>
                <a:cubicBezTo>
                  <a:pt x="2456974" y="112391"/>
                  <a:pt x="3071060" y="235208"/>
                  <a:pt x="3071060" y="386711"/>
                </a:cubicBezTo>
                <a:cubicBezTo>
                  <a:pt x="3071060" y="538214"/>
                  <a:pt x="2456974" y="661031"/>
                  <a:pt x="1699460" y="661031"/>
                </a:cubicBezTo>
                <a:cubicBezTo>
                  <a:pt x="1510082" y="661031"/>
                  <a:pt x="1329667" y="653355"/>
                  <a:pt x="1165571" y="639474"/>
                </a:cubicBezTo>
                <a:lnTo>
                  <a:pt x="1164389" y="639345"/>
                </a:lnTo>
                <a:lnTo>
                  <a:pt x="1190991" y="671019"/>
                </a:lnTo>
                <a:cubicBezTo>
                  <a:pt x="1213148" y="703032"/>
                  <a:pt x="1220820" y="729223"/>
                  <a:pt x="1211146" y="747148"/>
                </a:cubicBezTo>
                <a:cubicBezTo>
                  <a:pt x="1177288" y="809885"/>
                  <a:pt x="942164" y="750580"/>
                  <a:pt x="660618" y="614265"/>
                </a:cubicBezTo>
                <a:lnTo>
                  <a:pt x="537651" y="551305"/>
                </a:lnTo>
                <a:lnTo>
                  <a:pt x="437270" y="597126"/>
                </a:lnTo>
                <a:cubicBezTo>
                  <a:pt x="210021" y="694320"/>
                  <a:pt x="33131" y="730209"/>
                  <a:pt x="4110" y="676434"/>
                </a:cubicBezTo>
                <a:cubicBezTo>
                  <a:pt x="-15238" y="640584"/>
                  <a:pt x="34797" y="571672"/>
                  <a:pt x="131333" y="489236"/>
                </a:cubicBezTo>
                <a:lnTo>
                  <a:pt x="269629" y="386502"/>
                </a:lnTo>
                <a:lnTo>
                  <a:pt x="169670" y="314433"/>
                </a:lnTo>
                <a:cubicBezTo>
                  <a:pt x="48390" y="218233"/>
                  <a:pt x="-17656" y="136057"/>
                  <a:pt x="4110" y="95726"/>
                </a:cubicBezTo>
                <a:cubicBezTo>
                  <a:pt x="13784" y="77801"/>
                  <a:pt x="39887" y="69839"/>
                  <a:pt x="78809" y="70789"/>
                </a:cubicBezTo>
                <a:cubicBezTo>
                  <a:pt x="151788" y="72570"/>
                  <a:pt x="269831" y="105684"/>
                  <a:pt x="409133" y="163207"/>
                </a:cubicBezTo>
                <a:lnTo>
                  <a:pt x="537531" y="220920"/>
                </a:lnTo>
                <a:lnTo>
                  <a:pt x="537564" y="220900"/>
                </a:lnTo>
                <a:cubicBezTo>
                  <a:pt x="787550" y="85986"/>
                  <a:pt x="1019681" y="2925"/>
                  <a:pt x="1136447" y="75"/>
                </a:cubicBezTo>
                <a:close/>
              </a:path>
            </a:pathLst>
          </a:custGeom>
          <a:solidFill>
            <a:schemeClr val="accent5">
              <a:lumMod val="75000"/>
              <a:alpha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1" name="Picture 6" descr="http://www.lenovo.com/shop/americas/content/img_lib/products/splitter/notebooks/ThinkPad/T-Series/gallery/T410-410s-510-2L.jpg"/>
          <p:cNvPicPr>
            <a:picLocks noChangeAspect="1" noChangeArrowheads="1"/>
          </p:cNvPicPr>
          <p:nvPr/>
        </p:nvPicPr>
        <p:blipFill rotWithShape="1">
          <a:blip r:embed="rId3" cstate="print"/>
          <a:srcRect l="28085" t="861" b="15789"/>
          <a:stretch/>
        </p:blipFill>
        <p:spPr bwMode="auto">
          <a:xfrm>
            <a:off x="359053" y="5410200"/>
            <a:ext cx="1317347" cy="771525"/>
          </a:xfrm>
          <a:prstGeom prst="rect">
            <a:avLst/>
          </a:prstGeom>
          <a:noFill/>
        </p:spPr>
      </p:pic>
      <p:pic>
        <p:nvPicPr>
          <p:cNvPr id="55298" name="Picture 2" descr="http://ecx.images-amazon.com/images/I/611iaS4Z1uL._SL1500_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1"/>
          <a:stretch/>
        </p:blipFill>
        <p:spPr bwMode="auto">
          <a:xfrm>
            <a:off x="675614" y="4026269"/>
            <a:ext cx="2421523" cy="70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 descr="http://www.att.com/wireless/iphone/assets/iphone-4s-devices.jpg?01AD=3hjdRGHggVjC4udHpgECSLjKUJU53mB6tKcSgsLOsvZybKnNeN3yrDg&amp;01RI=AC857D080E38AFA&amp;01NA=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24" b="88158" l="16912" r="805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96" t="12058" r="27604" b="11964"/>
          <a:stretch/>
        </p:blipFill>
        <p:spPr bwMode="auto">
          <a:xfrm>
            <a:off x="2667000" y="5366071"/>
            <a:ext cx="407827" cy="81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7227845" y="4171984"/>
            <a:ext cx="868852" cy="378217"/>
            <a:chOff x="-2550952" y="3382483"/>
            <a:chExt cx="868852" cy="378217"/>
          </a:xfrm>
        </p:grpSpPr>
        <p:sp>
          <p:nvSpPr>
            <p:cNvPr id="144" name="Rectangle 143"/>
            <p:cNvSpPr/>
            <p:nvPr/>
          </p:nvSpPr>
          <p:spPr>
            <a:xfrm flipH="1">
              <a:off x="-2336378" y="3382483"/>
              <a:ext cx="654278" cy="3782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C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" name="Snip Same Side Corner Rectangle 144"/>
            <p:cNvSpPr/>
            <p:nvPr/>
          </p:nvSpPr>
          <p:spPr>
            <a:xfrm rot="16200000" flipH="1">
              <a:off x="-2632774" y="3464305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AED39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146" name="Isosceles Triangle 145"/>
            <p:cNvSpPr/>
            <p:nvPr/>
          </p:nvSpPr>
          <p:spPr>
            <a:xfrm rot="10800000" flipH="1">
              <a:off x="-2521389" y="3493869"/>
              <a:ext cx="155448" cy="155448"/>
            </a:xfrm>
            <a:prstGeom prst="triangl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800">
                <a:solidFill>
                  <a:prstClr val="white"/>
                </a:solidFill>
              </a:endParaRPr>
            </a:p>
          </p:txBody>
        </p:sp>
      </p:grpSp>
      <p:sp>
        <p:nvSpPr>
          <p:cNvPr id="219" name="Freeform 218"/>
          <p:cNvSpPr>
            <a:spLocks/>
          </p:cNvSpPr>
          <p:nvPr/>
        </p:nvSpPr>
        <p:spPr>
          <a:xfrm rot="20880000">
            <a:off x="5268260" y="3728456"/>
            <a:ext cx="2468880" cy="338328"/>
          </a:xfrm>
          <a:custGeom>
            <a:avLst/>
            <a:gdLst>
              <a:gd name="connsiteX0" fmla="*/ 1136447 w 3071060"/>
              <a:gd name="connsiteY0" fmla="*/ 75 h 772160"/>
              <a:gd name="connsiteX1" fmla="*/ 1211146 w 3071060"/>
              <a:gd name="connsiteY1" fmla="*/ 25012 h 772160"/>
              <a:gd name="connsiteX2" fmla="*/ 1190991 w 3071060"/>
              <a:gd name="connsiteY2" fmla="*/ 101141 h 772160"/>
              <a:gd name="connsiteX3" fmla="*/ 1163223 w 3071060"/>
              <a:gd name="connsiteY3" fmla="*/ 134203 h 772160"/>
              <a:gd name="connsiteX4" fmla="*/ 1165571 w 3071060"/>
              <a:gd name="connsiteY4" fmla="*/ 133948 h 772160"/>
              <a:gd name="connsiteX5" fmla="*/ 1699460 w 3071060"/>
              <a:gd name="connsiteY5" fmla="*/ 112391 h 772160"/>
              <a:gd name="connsiteX6" fmla="*/ 3071060 w 3071060"/>
              <a:gd name="connsiteY6" fmla="*/ 386711 h 772160"/>
              <a:gd name="connsiteX7" fmla="*/ 1699460 w 3071060"/>
              <a:gd name="connsiteY7" fmla="*/ 661031 h 772160"/>
              <a:gd name="connsiteX8" fmla="*/ 1165571 w 3071060"/>
              <a:gd name="connsiteY8" fmla="*/ 639474 h 772160"/>
              <a:gd name="connsiteX9" fmla="*/ 1164389 w 3071060"/>
              <a:gd name="connsiteY9" fmla="*/ 639345 h 772160"/>
              <a:gd name="connsiteX10" fmla="*/ 1190991 w 3071060"/>
              <a:gd name="connsiteY10" fmla="*/ 671019 h 772160"/>
              <a:gd name="connsiteX11" fmla="*/ 1211146 w 3071060"/>
              <a:gd name="connsiteY11" fmla="*/ 747148 h 772160"/>
              <a:gd name="connsiteX12" fmla="*/ 660618 w 3071060"/>
              <a:gd name="connsiteY12" fmla="*/ 614265 h 772160"/>
              <a:gd name="connsiteX13" fmla="*/ 537651 w 3071060"/>
              <a:gd name="connsiteY13" fmla="*/ 551305 h 772160"/>
              <a:gd name="connsiteX14" fmla="*/ 437270 w 3071060"/>
              <a:gd name="connsiteY14" fmla="*/ 597126 h 772160"/>
              <a:gd name="connsiteX15" fmla="*/ 4110 w 3071060"/>
              <a:gd name="connsiteY15" fmla="*/ 676434 h 772160"/>
              <a:gd name="connsiteX16" fmla="*/ 131333 w 3071060"/>
              <a:gd name="connsiteY16" fmla="*/ 489236 h 772160"/>
              <a:gd name="connsiteX17" fmla="*/ 269629 w 3071060"/>
              <a:gd name="connsiteY17" fmla="*/ 386502 h 772160"/>
              <a:gd name="connsiteX18" fmla="*/ 169670 w 3071060"/>
              <a:gd name="connsiteY18" fmla="*/ 314433 h 772160"/>
              <a:gd name="connsiteX19" fmla="*/ 4110 w 3071060"/>
              <a:gd name="connsiteY19" fmla="*/ 95726 h 772160"/>
              <a:gd name="connsiteX20" fmla="*/ 78809 w 3071060"/>
              <a:gd name="connsiteY20" fmla="*/ 70789 h 772160"/>
              <a:gd name="connsiteX21" fmla="*/ 409133 w 3071060"/>
              <a:gd name="connsiteY21" fmla="*/ 163207 h 772160"/>
              <a:gd name="connsiteX22" fmla="*/ 537531 w 3071060"/>
              <a:gd name="connsiteY22" fmla="*/ 220920 h 772160"/>
              <a:gd name="connsiteX23" fmla="*/ 537564 w 3071060"/>
              <a:gd name="connsiteY23" fmla="*/ 220900 h 772160"/>
              <a:gd name="connsiteX24" fmla="*/ 1136447 w 3071060"/>
              <a:gd name="connsiteY24" fmla="*/ 75 h 7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71060" h="772160">
                <a:moveTo>
                  <a:pt x="1136447" y="75"/>
                </a:moveTo>
                <a:cubicBezTo>
                  <a:pt x="1175369" y="-875"/>
                  <a:pt x="1201472" y="7087"/>
                  <a:pt x="1211146" y="25012"/>
                </a:cubicBezTo>
                <a:cubicBezTo>
                  <a:pt x="1220820" y="42937"/>
                  <a:pt x="1213148" y="69128"/>
                  <a:pt x="1190991" y="101141"/>
                </a:cubicBezTo>
                <a:lnTo>
                  <a:pt x="1163223" y="134203"/>
                </a:lnTo>
                <a:lnTo>
                  <a:pt x="1165571" y="133948"/>
                </a:lnTo>
                <a:cubicBezTo>
                  <a:pt x="1329667" y="120067"/>
                  <a:pt x="1510082" y="112391"/>
                  <a:pt x="1699460" y="112391"/>
                </a:cubicBezTo>
                <a:cubicBezTo>
                  <a:pt x="2456974" y="112391"/>
                  <a:pt x="3071060" y="235208"/>
                  <a:pt x="3071060" y="386711"/>
                </a:cubicBezTo>
                <a:cubicBezTo>
                  <a:pt x="3071060" y="538214"/>
                  <a:pt x="2456974" y="661031"/>
                  <a:pt x="1699460" y="661031"/>
                </a:cubicBezTo>
                <a:cubicBezTo>
                  <a:pt x="1510082" y="661031"/>
                  <a:pt x="1329667" y="653355"/>
                  <a:pt x="1165571" y="639474"/>
                </a:cubicBezTo>
                <a:lnTo>
                  <a:pt x="1164389" y="639345"/>
                </a:lnTo>
                <a:lnTo>
                  <a:pt x="1190991" y="671019"/>
                </a:lnTo>
                <a:cubicBezTo>
                  <a:pt x="1213148" y="703032"/>
                  <a:pt x="1220820" y="729223"/>
                  <a:pt x="1211146" y="747148"/>
                </a:cubicBezTo>
                <a:cubicBezTo>
                  <a:pt x="1177288" y="809885"/>
                  <a:pt x="942164" y="750580"/>
                  <a:pt x="660618" y="614265"/>
                </a:cubicBezTo>
                <a:lnTo>
                  <a:pt x="537651" y="551305"/>
                </a:lnTo>
                <a:lnTo>
                  <a:pt x="437270" y="597126"/>
                </a:lnTo>
                <a:cubicBezTo>
                  <a:pt x="210021" y="694320"/>
                  <a:pt x="33131" y="730209"/>
                  <a:pt x="4110" y="676434"/>
                </a:cubicBezTo>
                <a:cubicBezTo>
                  <a:pt x="-15238" y="640584"/>
                  <a:pt x="34797" y="571672"/>
                  <a:pt x="131333" y="489236"/>
                </a:cubicBezTo>
                <a:lnTo>
                  <a:pt x="269629" y="386502"/>
                </a:lnTo>
                <a:lnTo>
                  <a:pt x="169670" y="314433"/>
                </a:lnTo>
                <a:cubicBezTo>
                  <a:pt x="48390" y="218233"/>
                  <a:pt x="-17656" y="136057"/>
                  <a:pt x="4110" y="95726"/>
                </a:cubicBezTo>
                <a:cubicBezTo>
                  <a:pt x="13784" y="77801"/>
                  <a:pt x="39887" y="69839"/>
                  <a:pt x="78809" y="70789"/>
                </a:cubicBezTo>
                <a:cubicBezTo>
                  <a:pt x="151788" y="72570"/>
                  <a:pt x="269831" y="105684"/>
                  <a:pt x="409133" y="163207"/>
                </a:cubicBezTo>
                <a:lnTo>
                  <a:pt x="537531" y="220920"/>
                </a:lnTo>
                <a:lnTo>
                  <a:pt x="537564" y="220900"/>
                </a:lnTo>
                <a:cubicBezTo>
                  <a:pt x="787550" y="85986"/>
                  <a:pt x="1019681" y="2925"/>
                  <a:pt x="1136447" y="75"/>
                </a:cubicBez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80" name="MUMIMO_TX"/>
          <p:cNvGrpSpPr/>
          <p:nvPr/>
        </p:nvGrpSpPr>
        <p:grpSpPr>
          <a:xfrm>
            <a:off x="5017096" y="3709617"/>
            <a:ext cx="878206" cy="822960"/>
            <a:chOff x="1457774" y="4121948"/>
            <a:chExt cx="788206" cy="704533"/>
          </a:xfrm>
        </p:grpSpPr>
        <p:grpSp>
          <p:nvGrpSpPr>
            <p:cNvPr id="281" name="Group 280"/>
            <p:cNvGrpSpPr/>
            <p:nvPr/>
          </p:nvGrpSpPr>
          <p:grpSpPr>
            <a:xfrm>
              <a:off x="1457774" y="4121948"/>
              <a:ext cx="788206" cy="704533"/>
              <a:chOff x="2046405" y="4295968"/>
              <a:chExt cx="788206" cy="704533"/>
            </a:xfrm>
          </p:grpSpPr>
          <p:sp>
            <p:nvSpPr>
              <p:cNvPr id="286" name="Rectangle 285"/>
              <p:cNvSpPr/>
              <p:nvPr/>
            </p:nvSpPr>
            <p:spPr>
              <a:xfrm>
                <a:off x="2046405" y="4295968"/>
                <a:ext cx="607311" cy="704525"/>
              </a:xfrm>
              <a:prstGeom prst="rect">
                <a:avLst/>
              </a:prstGeom>
              <a:ln w="19050"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Tx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7" name="Snip Same Side Corner Rectangle 286"/>
              <p:cNvSpPr/>
              <p:nvPr/>
            </p:nvSpPr>
            <p:spPr>
              <a:xfrm rot="5400000">
                <a:off x="2383865" y="4549755"/>
                <a:ext cx="704526" cy="196966"/>
              </a:xfrm>
              <a:prstGeom prst="snip2SameRect">
                <a:avLst>
                  <a:gd name="adj1" fmla="val 24586"/>
                  <a:gd name="adj2" fmla="val 2338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19050"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/>
              <a:lstStyle/>
              <a:p>
                <a:pPr algn="ctr"/>
                <a:endParaRPr lang="en-US" sz="500" dirty="0"/>
              </a:p>
            </p:txBody>
          </p:sp>
        </p:grpSp>
        <p:grpSp>
          <p:nvGrpSpPr>
            <p:cNvPr id="282" name="Group 281"/>
            <p:cNvGrpSpPr/>
            <p:nvPr/>
          </p:nvGrpSpPr>
          <p:grpSpPr>
            <a:xfrm>
              <a:off x="2089345" y="4171106"/>
              <a:ext cx="133423" cy="610409"/>
              <a:chOff x="930799" y="1017256"/>
              <a:chExt cx="71220" cy="325832"/>
            </a:xfrm>
          </p:grpSpPr>
          <p:sp>
            <p:nvSpPr>
              <p:cNvPr id="283" name="Isosceles Triangle 282"/>
              <p:cNvSpPr/>
              <p:nvPr/>
            </p:nvSpPr>
            <p:spPr>
              <a:xfrm rot="10800000">
                <a:off x="930799" y="1017256"/>
                <a:ext cx="71220" cy="71036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4" name="Isosceles Triangle 283"/>
              <p:cNvSpPr/>
              <p:nvPr/>
            </p:nvSpPr>
            <p:spPr>
              <a:xfrm rot="10800000">
                <a:off x="930799" y="1144654"/>
                <a:ext cx="71220" cy="71036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5" name="Isosceles Triangle 284"/>
              <p:cNvSpPr/>
              <p:nvPr/>
            </p:nvSpPr>
            <p:spPr>
              <a:xfrm rot="10800000">
                <a:off x="930799" y="1272052"/>
                <a:ext cx="71220" cy="71036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7227845" y="3717434"/>
            <a:ext cx="868852" cy="378217"/>
            <a:chOff x="-2722438" y="2155212"/>
            <a:chExt cx="868852" cy="378217"/>
          </a:xfrm>
        </p:grpSpPr>
        <p:sp>
          <p:nvSpPr>
            <p:cNvPr id="148" name="Rectangle 147"/>
            <p:cNvSpPr/>
            <p:nvPr/>
          </p:nvSpPr>
          <p:spPr>
            <a:xfrm flipH="1">
              <a:off x="-2507864" y="2155212"/>
              <a:ext cx="654278" cy="3782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</a:t>
              </a:r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</p:txBody>
        </p:sp>
        <p:sp>
          <p:nvSpPr>
            <p:cNvPr id="149" name="Snip Same Side Corner Rectangle 148"/>
            <p:cNvSpPr/>
            <p:nvPr/>
          </p:nvSpPr>
          <p:spPr>
            <a:xfrm rot="16200000" flipH="1">
              <a:off x="-2804260" y="2237034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150" name="Isosceles Triangle 149"/>
            <p:cNvSpPr/>
            <p:nvPr/>
          </p:nvSpPr>
          <p:spPr>
            <a:xfrm rot="10800000" flipH="1">
              <a:off x="-2692875" y="2266598"/>
              <a:ext cx="155448" cy="155448"/>
            </a:xfrm>
            <a:prstGeom prst="triangl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800">
                <a:solidFill>
                  <a:prstClr val="white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227845" y="3944713"/>
            <a:ext cx="868852" cy="378217"/>
            <a:chOff x="-3138303" y="2776680"/>
            <a:chExt cx="868852" cy="378217"/>
          </a:xfrm>
        </p:grpSpPr>
        <p:sp>
          <p:nvSpPr>
            <p:cNvPr id="138" name="Rectangle 137"/>
            <p:cNvSpPr/>
            <p:nvPr/>
          </p:nvSpPr>
          <p:spPr>
            <a:xfrm flipH="1">
              <a:off x="-2923729" y="2776680"/>
              <a:ext cx="654278" cy="378209"/>
            </a:xfrm>
            <a:prstGeom prst="rect">
              <a:avLst/>
            </a:prstGeom>
            <a:solidFill>
              <a:srgbClr val="CB0F13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B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9" name="Snip Same Side Corner Rectangle 138"/>
            <p:cNvSpPr/>
            <p:nvPr/>
          </p:nvSpPr>
          <p:spPr>
            <a:xfrm rot="16200000" flipH="1">
              <a:off x="-3220125" y="2858502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F5777A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>
                <a:solidFill>
                  <a:prstClr val="white"/>
                </a:solidFill>
              </a:endParaRPr>
            </a:p>
          </p:txBody>
        </p:sp>
        <p:sp>
          <p:nvSpPr>
            <p:cNvPr id="140" name="Isosceles Triangle 139"/>
            <p:cNvSpPr/>
            <p:nvPr/>
          </p:nvSpPr>
          <p:spPr>
            <a:xfrm rot="10800000" flipH="1">
              <a:off x="-3108740" y="2888066"/>
              <a:ext cx="155448" cy="155448"/>
            </a:xfrm>
            <a:prstGeom prst="triangl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0596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48646 -4.07407E-6 " pathEditMode="relative" rAng="0" ptsTypes="AA">
                                      <p:cBhvr>
                                        <p:cTn id="29" dur="3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23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0.53038 -4.07407E-6 " pathEditMode="relative" rAng="0" ptsTypes="AA">
                                      <p:cBhvr>
                                        <p:cTn id="3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"/>
                            </p:stCondLst>
                            <p:childTnLst>
                              <p:par>
                                <p:cTn id="3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3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3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9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3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3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-0.00035 0.38703 " pathEditMode="relative" rAng="0" ptsTypes="AA">
                                      <p:cBhvr>
                                        <p:cTn id="87" dur="3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935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00017 0.38634 " pathEditMode="relative" rAng="0" ptsTypes="AA">
                                      <p:cBhvr>
                                        <p:cTn id="89" dur="3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3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77778E-6 2.22222E-6 L 0.04861 0.00092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46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77778E-6 3.7037E-7 L 0.04149 0.03981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1991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77778E-6 4.07407E-6 L 0.04305 -0.03866 " pathEditMode="relative" rAng="0" ptsTypes="AA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4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3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3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3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2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animBg="1"/>
      <p:bldP spid="214" grpId="0"/>
      <p:bldP spid="121" grpId="0"/>
      <p:bldP spid="207" grpId="0" animBg="1"/>
      <p:bldP spid="212" grpId="0"/>
      <p:bldP spid="213" grpId="0"/>
      <p:bldP spid="220" grpId="0" animBg="1"/>
      <p:bldP spid="222" grpId="0" animBg="1"/>
      <p:bldP spid="271" grpId="0"/>
      <p:bldP spid="55304" grpId="0"/>
      <p:bldP spid="55305" grpId="0"/>
      <p:bldP spid="290" grpId="0" animBg="1"/>
      <p:bldP spid="2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CSI Tracking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143000"/>
            <a:ext cx="8953500" cy="5262563"/>
          </a:xfrm>
        </p:spPr>
        <p:txBody>
          <a:bodyPr/>
          <a:lstStyle/>
          <a:p>
            <a:r>
              <a:rPr lang="en-US" dirty="0" smtClean="0">
                <a:solidFill>
                  <a:srgbClr val="013868"/>
                </a:solidFill>
              </a:rPr>
              <a:t>How to track a particular user’s CSI over time? Simple element by element comparison through time of h?</a:t>
            </a:r>
          </a:p>
          <a:p>
            <a:r>
              <a:rPr lang="en-US" dirty="0" smtClean="0">
                <a:solidFill>
                  <a:srgbClr val="013868"/>
                </a:solidFill>
              </a:rPr>
              <a:t>Absolute phase tracking </a:t>
            </a:r>
            <a:r>
              <a:rPr lang="en-US" dirty="0" err="1" smtClean="0">
                <a:solidFill>
                  <a:srgbClr val="013868"/>
                </a:solidFill>
              </a:rPr>
              <a:t>CNo</a:t>
            </a:r>
            <a:r>
              <a:rPr lang="en-US" dirty="0" smtClean="0">
                <a:solidFill>
                  <a:srgbClr val="013868"/>
                </a:solidFill>
              </a:rPr>
              <a:t> from AFC [</a:t>
            </a:r>
            <a:r>
              <a:rPr lang="en-US" dirty="0" err="1" smtClean="0">
                <a:solidFill>
                  <a:srgbClr val="013868"/>
                </a:solidFill>
              </a:rPr>
              <a:t>Xie</a:t>
            </a:r>
            <a:r>
              <a:rPr lang="en-US" dirty="0" smtClean="0">
                <a:solidFill>
                  <a:srgbClr val="013868"/>
                </a:solidFill>
              </a:rPr>
              <a:t> ‘13]</a:t>
            </a:r>
          </a:p>
          <a:p>
            <a:pPr marL="0" indent="0">
              <a:buNone/>
            </a:pPr>
            <a:endParaRPr lang="en-US" dirty="0" smtClean="0">
              <a:solidFill>
                <a:srgbClr val="013868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13868"/>
              </a:solidFill>
            </a:endParaRPr>
          </a:p>
          <a:p>
            <a:r>
              <a:rPr lang="en-US" dirty="0" smtClean="0">
                <a:solidFill>
                  <a:srgbClr val="013868"/>
                </a:solidFill>
              </a:rPr>
              <a:t>PHASE WRAPS</a:t>
            </a:r>
          </a:p>
          <a:p>
            <a:pPr lvl="1"/>
            <a:r>
              <a:rPr lang="en-US" dirty="0">
                <a:solidFill>
                  <a:srgbClr val="013868"/>
                </a:solidFill>
              </a:rPr>
              <a:t>e</a:t>
            </a:r>
            <a:r>
              <a:rPr lang="en-US" dirty="0" smtClean="0">
                <a:solidFill>
                  <a:srgbClr val="013868"/>
                </a:solidFill>
              </a:rPr>
              <a:t>.g., 359</a:t>
            </a:r>
            <a:r>
              <a:rPr lang="en-US" baseline="30000" dirty="0" smtClean="0">
                <a:solidFill>
                  <a:srgbClr val="013868"/>
                </a:solidFill>
              </a:rPr>
              <a:t>o</a:t>
            </a:r>
            <a:r>
              <a:rPr lang="en-US" dirty="0" smtClean="0">
                <a:solidFill>
                  <a:srgbClr val="013868"/>
                </a:solidFill>
              </a:rPr>
              <a:t> to 1</a:t>
            </a:r>
            <a:r>
              <a:rPr lang="en-US" baseline="30000" dirty="0">
                <a:solidFill>
                  <a:srgbClr val="013868"/>
                </a:solidFill>
              </a:rPr>
              <a:t>o</a:t>
            </a:r>
            <a:r>
              <a:rPr lang="en-US" dirty="0" smtClean="0">
                <a:solidFill>
                  <a:srgbClr val="013868"/>
                </a:solidFill>
              </a:rPr>
              <a:t> -&gt; 358</a:t>
            </a:r>
            <a:r>
              <a:rPr lang="en-US" baseline="30000" dirty="0">
                <a:solidFill>
                  <a:srgbClr val="013868"/>
                </a:solidFill>
              </a:rPr>
              <a:t>o</a:t>
            </a:r>
            <a:r>
              <a:rPr lang="en-US" dirty="0" smtClean="0">
                <a:solidFill>
                  <a:srgbClr val="013868"/>
                </a:solidFill>
              </a:rPr>
              <a:t> or 2</a:t>
            </a:r>
            <a:r>
              <a:rPr lang="en-US" baseline="30000" dirty="0">
                <a:solidFill>
                  <a:srgbClr val="013868"/>
                </a:solidFill>
              </a:rPr>
              <a:t>o</a:t>
            </a:r>
            <a:r>
              <a:rPr lang="en-US" dirty="0" smtClean="0">
                <a:solidFill>
                  <a:srgbClr val="013868"/>
                </a:solidFill>
              </a:rPr>
              <a:t> change?</a:t>
            </a:r>
          </a:p>
          <a:p>
            <a:r>
              <a:rPr lang="en-US" dirty="0" smtClean="0">
                <a:solidFill>
                  <a:srgbClr val="013868"/>
                </a:solidFill>
              </a:rPr>
              <a:t>Phase affected by AGC and other clocking/hardware impairments</a:t>
            </a:r>
          </a:p>
          <a:p>
            <a:r>
              <a:rPr lang="en-US" dirty="0" smtClean="0">
                <a:solidFill>
                  <a:srgbClr val="013868"/>
                </a:solidFill>
              </a:rPr>
              <a:t>802.11ac Task Group Acknowledges this! [</a:t>
            </a:r>
            <a:r>
              <a:rPr lang="en-US" dirty="0" err="1" smtClean="0">
                <a:solidFill>
                  <a:srgbClr val="013868"/>
                </a:solidFill>
              </a:rPr>
              <a:t>Breit</a:t>
            </a:r>
            <a:r>
              <a:rPr lang="en-US" dirty="0" smtClean="0">
                <a:solidFill>
                  <a:srgbClr val="013868"/>
                </a:solidFill>
              </a:rPr>
              <a:t> ‘09]</a:t>
            </a:r>
          </a:p>
          <a:p>
            <a:pPr lvl="1"/>
            <a:r>
              <a:rPr lang="en-US" dirty="0" smtClean="0">
                <a:solidFill>
                  <a:srgbClr val="013868"/>
                </a:solidFill>
              </a:rPr>
              <a:t>Need channel tracking metrics that provide “Phase Immunity”</a:t>
            </a:r>
          </a:p>
          <a:p>
            <a:r>
              <a:rPr lang="en-US" dirty="0" smtClean="0">
                <a:solidFill>
                  <a:srgbClr val="013868"/>
                </a:solidFill>
              </a:rPr>
              <a:t>Instead, consider </a:t>
            </a:r>
            <a:r>
              <a:rPr lang="en-US" i="1" dirty="0" smtClean="0">
                <a:solidFill>
                  <a:srgbClr val="013868"/>
                </a:solidFill>
              </a:rPr>
              <a:t>relative phase between AP antennas</a:t>
            </a:r>
            <a:endParaRPr lang="en-US" dirty="0" smtClean="0">
              <a:solidFill>
                <a:srgbClr val="013868"/>
              </a:solidFill>
            </a:endParaRPr>
          </a:p>
          <a:p>
            <a:endParaRPr lang="en-US" dirty="0" smtClean="0">
              <a:solidFill>
                <a:srgbClr val="013868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866-F023-4980-B667-DCC6ADF33029}" type="datetime1">
              <a:rPr lang="en-US" smtClean="0"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MU-MIMO WLANs in Diverse Bands and Environments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013" y="2462784"/>
            <a:ext cx="5348387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94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Phase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13868"/>
                </a:solidFill>
              </a:rPr>
              <a:t>Relative Phases between AP Antennas: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866-F023-4980-B667-DCC6ADF33029}" type="datetime1">
              <a:rPr lang="en-US" smtClean="0"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MU-MIMO WLANs in Diverse Bands and Environments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" y="2110740"/>
            <a:ext cx="8763000" cy="26834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3870" y="2686050"/>
            <a:ext cx="2895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3870" y="3230879"/>
            <a:ext cx="2895600" cy="1563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93920" y="2685731"/>
            <a:ext cx="2895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72840" y="3234689"/>
            <a:ext cx="5193030" cy="1563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61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Phase Measurement</a:t>
            </a:r>
            <a:endParaRPr lang="en-US" dirty="0"/>
          </a:p>
        </p:txBody>
      </p:sp>
      <p:sp>
        <p:nvSpPr>
          <p:cNvPr id="75" name="Content Placeholder 2"/>
          <p:cNvSpPr>
            <a:spLocks noGrp="1"/>
          </p:cNvSpPr>
          <p:nvPr>
            <p:ph idx="1"/>
          </p:nvPr>
        </p:nvSpPr>
        <p:spPr>
          <a:xfrm>
            <a:off x="190500" y="4953000"/>
            <a:ext cx="8953500" cy="1223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13868"/>
                </a:solidFill>
              </a:rPr>
              <a:t>Static lab environment</a:t>
            </a:r>
          </a:p>
          <a:p>
            <a:pPr lvl="1"/>
            <a:r>
              <a:rPr lang="en-US" dirty="0" smtClean="0">
                <a:solidFill>
                  <a:srgbClr val="013868"/>
                </a:solidFill>
              </a:rPr>
              <a:t>** </a:t>
            </a:r>
            <a:r>
              <a:rPr lang="en-US" i="1" dirty="0" smtClean="0">
                <a:solidFill>
                  <a:srgbClr val="013868"/>
                </a:solidFill>
              </a:rPr>
              <a:t>Absolute</a:t>
            </a:r>
            <a:r>
              <a:rPr lang="en-US" dirty="0" smtClean="0">
                <a:solidFill>
                  <a:srgbClr val="013868"/>
                </a:solidFill>
              </a:rPr>
              <a:t> phase </a:t>
            </a:r>
            <a:r>
              <a:rPr lang="en-US" b="1" dirty="0" smtClean="0">
                <a:solidFill>
                  <a:srgbClr val="013868"/>
                </a:solidFill>
              </a:rPr>
              <a:t>varies greatly (due to wrapping and hardware impairments)</a:t>
            </a:r>
            <a:r>
              <a:rPr lang="en-US" dirty="0" smtClean="0">
                <a:solidFill>
                  <a:srgbClr val="013868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rgbClr val="013868"/>
                </a:solidFill>
              </a:rPr>
              <a:t>** </a:t>
            </a:r>
            <a:r>
              <a:rPr lang="en-US" i="1" dirty="0" smtClean="0">
                <a:solidFill>
                  <a:srgbClr val="013868"/>
                </a:solidFill>
              </a:rPr>
              <a:t>Relative </a:t>
            </a:r>
            <a:r>
              <a:rPr lang="en-US" dirty="0" smtClean="0">
                <a:solidFill>
                  <a:srgbClr val="013868"/>
                </a:solidFill>
              </a:rPr>
              <a:t>phase </a:t>
            </a:r>
            <a:r>
              <a:rPr lang="en-US" b="1" dirty="0" smtClean="0">
                <a:solidFill>
                  <a:srgbClr val="013868"/>
                </a:solidFill>
              </a:rPr>
              <a:t>remains stable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866-F023-4980-B667-DCC6ADF33029}" type="datetime1">
              <a:rPr lang="en-US" smtClean="0"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MU-MIMO WLANs in Diverse Bands and Environments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diff_vs_abs_phase_ax_0"/>
          <p:cNvPicPr>
            <a:picLocks noChangeAspect="1"/>
          </p:cNvPicPr>
          <p:nvPr/>
        </p:nvPicPr>
        <p:blipFill>
          <a:blip r:link="rId7"/>
          <a:stretch>
            <a:fillRect/>
          </a:stretch>
        </p:blipFill>
        <p:spPr>
          <a:xfrm>
            <a:off x="762000" y="838200"/>
            <a:ext cx="5597505" cy="3733800"/>
          </a:xfrm>
          <a:prstGeom prst="rect">
            <a:avLst/>
          </a:prstGeom>
        </p:spPr>
      </p:pic>
      <p:pic>
        <p:nvPicPr>
          <p:cNvPr id="8" name="diff_vs_abs_phase_ab1_1"/>
          <p:cNvPicPr>
            <a:picLocks noChangeAspect="1"/>
          </p:cNvPicPr>
          <p:nvPr/>
        </p:nvPicPr>
        <p:blipFill>
          <a:blip r:link="rId8"/>
          <a:stretch>
            <a:fillRect/>
          </a:stretch>
        </p:blipFill>
        <p:spPr>
          <a:xfrm>
            <a:off x="762000" y="838200"/>
            <a:ext cx="5597505" cy="3733800"/>
          </a:xfrm>
          <a:prstGeom prst="rect">
            <a:avLst/>
          </a:prstGeom>
        </p:spPr>
      </p:pic>
      <p:pic>
        <p:nvPicPr>
          <p:cNvPr id="9" name="diff_vs_abs_phase_d12_2"/>
          <p:cNvPicPr>
            <a:picLocks noChangeAspect="1"/>
          </p:cNvPicPr>
          <p:nvPr/>
        </p:nvPicPr>
        <p:blipFill>
          <a:blip r:link="rId9"/>
          <a:stretch>
            <a:fillRect/>
          </a:stretch>
        </p:blipFill>
        <p:spPr>
          <a:xfrm>
            <a:off x="762000" y="838200"/>
            <a:ext cx="5597505" cy="3733800"/>
          </a:xfrm>
          <a:prstGeom prst="rect">
            <a:avLst/>
          </a:prstGeom>
        </p:spPr>
      </p:pic>
      <p:pic>
        <p:nvPicPr>
          <p:cNvPr id="10" name="diff_vs_abs_phase_d13_3"/>
          <p:cNvPicPr>
            <a:picLocks noChangeAspect="1"/>
          </p:cNvPicPr>
          <p:nvPr/>
        </p:nvPicPr>
        <p:blipFill>
          <a:blip r:link="rId10"/>
          <a:stretch>
            <a:fillRect/>
          </a:stretch>
        </p:blipFill>
        <p:spPr>
          <a:xfrm>
            <a:off x="762000" y="838200"/>
            <a:ext cx="5597505" cy="3733800"/>
          </a:xfrm>
          <a:prstGeom prst="rect">
            <a:avLst/>
          </a:prstGeom>
        </p:spPr>
      </p:pic>
      <p:pic>
        <p:nvPicPr>
          <p:cNvPr id="11" name="diff_vs_abs_phase_d14_4"/>
          <p:cNvPicPr>
            <a:picLocks noChangeAspect="1"/>
          </p:cNvPicPr>
          <p:nvPr/>
        </p:nvPicPr>
        <p:blipFill>
          <a:blip r:link="rId11"/>
          <a:stretch>
            <a:fillRect/>
          </a:stretch>
        </p:blipFill>
        <p:spPr>
          <a:xfrm>
            <a:off x="762000" y="838200"/>
            <a:ext cx="5597505" cy="3733800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6781800" y="2057401"/>
            <a:ext cx="1910454" cy="596988"/>
            <a:chOff x="6781800" y="2362201"/>
            <a:chExt cx="1910454" cy="596988"/>
          </a:xfrm>
        </p:grpSpPr>
        <p:pic>
          <p:nvPicPr>
            <p:cNvPr id="64" name="leg_h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5216" y="2362201"/>
              <a:ext cx="1257038" cy="596988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67" name="Straight Connector 66"/>
            <p:cNvCxnSpPr/>
            <p:nvPr/>
          </p:nvCxnSpPr>
          <p:spPr>
            <a:xfrm>
              <a:off x="6781800" y="2525889"/>
              <a:ext cx="577215" cy="0"/>
            </a:xfrm>
            <a:prstGeom prst="line">
              <a:avLst/>
            </a:prstGeom>
            <a:ln w="762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6781800" y="2057401"/>
            <a:ext cx="1910454" cy="596988"/>
            <a:chOff x="6781800" y="2362201"/>
            <a:chExt cx="1910454" cy="596988"/>
          </a:xfrm>
        </p:grpSpPr>
        <p:pic>
          <p:nvPicPr>
            <p:cNvPr id="57" name="leg_h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5216" y="2362201"/>
              <a:ext cx="1257038" cy="596988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68" name="Straight Connector 67"/>
            <p:cNvCxnSpPr/>
            <p:nvPr/>
          </p:nvCxnSpPr>
          <p:spPr>
            <a:xfrm>
              <a:off x="6781800" y="2830689"/>
              <a:ext cx="57721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6781800" y="2057400"/>
            <a:ext cx="1910454" cy="908094"/>
            <a:chOff x="6781800" y="2362200"/>
            <a:chExt cx="1910454" cy="908094"/>
          </a:xfrm>
        </p:grpSpPr>
        <p:pic>
          <p:nvPicPr>
            <p:cNvPr id="55" name="leg_h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5216" y="2362200"/>
              <a:ext cx="1257038" cy="908094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69" name="Straight Connector 68"/>
            <p:cNvCxnSpPr/>
            <p:nvPr/>
          </p:nvCxnSpPr>
          <p:spPr>
            <a:xfrm>
              <a:off x="6781800" y="3135489"/>
              <a:ext cx="577215" cy="0"/>
            </a:xfrm>
            <a:prstGeom prst="line">
              <a:avLst/>
            </a:prstGeom>
            <a:ln w="762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6781800" y="2057400"/>
            <a:ext cx="1910452" cy="1219200"/>
            <a:chOff x="6781800" y="2362200"/>
            <a:chExt cx="1910452" cy="1219200"/>
          </a:xfrm>
        </p:grpSpPr>
        <p:pic>
          <p:nvPicPr>
            <p:cNvPr id="53" name="leg_h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5215" y="2362200"/>
              <a:ext cx="1257037" cy="1219200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70" name="Straight Connector 69"/>
            <p:cNvCxnSpPr/>
            <p:nvPr/>
          </p:nvCxnSpPr>
          <p:spPr>
            <a:xfrm>
              <a:off x="6781800" y="3440289"/>
              <a:ext cx="577215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0908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6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6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6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per-user CSI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9141"/>
            <a:ext cx="7886700" cy="1600200"/>
          </a:xfrm>
        </p:spPr>
        <p:txBody>
          <a:bodyPr/>
          <a:lstStyle/>
          <a:p>
            <a:r>
              <a:rPr lang="en-US" dirty="0" smtClean="0">
                <a:solidFill>
                  <a:srgbClr val="013868"/>
                </a:solidFill>
              </a:rPr>
              <a:t>Preparing per-user h vector for relative angle tracking</a:t>
            </a:r>
          </a:p>
          <a:p>
            <a:pPr lvl="1"/>
            <a:r>
              <a:rPr lang="en-US" dirty="0" smtClean="0">
                <a:solidFill>
                  <a:srgbClr val="013868"/>
                </a:solidFill>
              </a:rPr>
              <a:t>Tracking w.r.t one specific antenna will bias results</a:t>
            </a:r>
          </a:p>
          <a:p>
            <a:pPr lvl="1"/>
            <a:r>
              <a:rPr lang="en-US" dirty="0" smtClean="0">
                <a:solidFill>
                  <a:srgbClr val="013868"/>
                </a:solidFill>
              </a:rPr>
              <a:t>Taking angle differences removes magnitude effect</a:t>
            </a:r>
          </a:p>
          <a:p>
            <a:r>
              <a:rPr lang="en-US" dirty="0" smtClean="0">
                <a:solidFill>
                  <a:srgbClr val="013868"/>
                </a:solidFill>
              </a:rPr>
              <a:t>Solution: element-by-element tracking of  </a:t>
            </a:r>
            <a:r>
              <a:rPr lang="en-US" dirty="0" err="1" smtClean="0">
                <a:solidFill>
                  <a:srgbClr val="013868"/>
                </a:solidFill>
              </a:rPr>
              <a:t>h</a:t>
            </a:r>
            <a:r>
              <a:rPr lang="en-US" baseline="30000" dirty="0" err="1" smtClean="0">
                <a:solidFill>
                  <a:srgbClr val="013868"/>
                </a:solidFill>
              </a:rPr>
              <a:t>H</a:t>
            </a:r>
            <a:r>
              <a:rPr lang="en-US" dirty="0" err="1" smtClean="0">
                <a:solidFill>
                  <a:srgbClr val="013868"/>
                </a:solidFill>
              </a:rPr>
              <a:t>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866-F023-4980-B667-DCC6ADF33029}" type="datetime1">
              <a:rPr lang="en-US" smtClean="0"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MU-MIMO WLANs in Diverse Bands and Environments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82312"/>
            <a:ext cx="6475095" cy="34612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3400" y="3280411"/>
            <a:ext cx="6248400" cy="877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404610" y="2655572"/>
            <a:ext cx="2815590" cy="2133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rgbClr val="013868"/>
                </a:solidFill>
              </a:rPr>
              <a:t>Relative angles w.r.t each antenna</a:t>
            </a: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rgbClr val="013868"/>
                </a:solidFill>
              </a:rPr>
              <a:t>Magnitude information intact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6248" y="4191905"/>
            <a:ext cx="6248400" cy="932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0540" y="5089255"/>
            <a:ext cx="6248400" cy="932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18" y="4442994"/>
            <a:ext cx="8425054" cy="102001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990799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ICSIQLE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892" y="756139"/>
            <a:ext cx="9097108" cy="243652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13868"/>
                </a:solidFill>
              </a:rPr>
              <a:t>ICSIQLE’s T</a:t>
            </a:r>
            <a:r>
              <a:rPr lang="en-US" baseline="-25000" dirty="0" smtClean="0">
                <a:solidFill>
                  <a:srgbClr val="013868"/>
                </a:solidFill>
              </a:rPr>
              <a:t>VALID </a:t>
            </a:r>
            <a:r>
              <a:rPr lang="en-US" dirty="0" smtClean="0">
                <a:solidFill>
                  <a:srgbClr val="013868"/>
                </a:solidFill>
              </a:rPr>
              <a:t>  - Estimate for how long h will stay valid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rgbClr val="013868"/>
                </a:solidFill>
              </a:rPr>
              <a:t>Track ICSIQLE/</a:t>
            </a:r>
            <a:r>
              <a:rPr lang="el-GR" dirty="0">
                <a:solidFill>
                  <a:srgbClr val="013868"/>
                </a:solidFill>
              </a:rPr>
              <a:t>Δ</a:t>
            </a:r>
            <a:r>
              <a:rPr lang="en-US" dirty="0" smtClean="0">
                <a:solidFill>
                  <a:srgbClr val="013868"/>
                </a:solidFill>
              </a:rPr>
              <a:t>t 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013868"/>
                </a:solidFill>
              </a:rPr>
              <a:t>Divide ICSIQLE/</a:t>
            </a:r>
            <a:r>
              <a:rPr lang="el-GR" dirty="0">
                <a:solidFill>
                  <a:srgbClr val="013868"/>
                </a:solidFill>
              </a:rPr>
              <a:t>Δ</a:t>
            </a:r>
            <a:r>
              <a:rPr lang="en-US" dirty="0">
                <a:solidFill>
                  <a:srgbClr val="013868"/>
                </a:solidFill>
              </a:rPr>
              <a:t>t by </a:t>
            </a:r>
            <a:r>
              <a:rPr lang="en-US" dirty="0" smtClean="0">
                <a:solidFill>
                  <a:srgbClr val="013868"/>
                </a:solidFill>
              </a:rPr>
              <a:t>ICSIQLE threshold (</a:t>
            </a:r>
            <a:r>
              <a:rPr lang="en-US" dirty="0" err="1" smtClean="0">
                <a:solidFill>
                  <a:srgbClr val="013868"/>
                </a:solidFill>
              </a:rPr>
              <a:t>I</a:t>
            </a:r>
            <a:r>
              <a:rPr lang="en-US" baseline="-25000" dirty="0" err="1" smtClean="0">
                <a:solidFill>
                  <a:srgbClr val="013868"/>
                </a:solidFill>
              </a:rPr>
              <a:t>th</a:t>
            </a:r>
            <a:r>
              <a:rPr lang="en-US" dirty="0" smtClean="0">
                <a:solidFill>
                  <a:srgbClr val="013868"/>
                </a:solidFill>
              </a:rPr>
              <a:t>) = an h estimate’s Valid time</a:t>
            </a:r>
          </a:p>
          <a:p>
            <a:pPr lvl="2">
              <a:lnSpc>
                <a:spcPct val="100000"/>
              </a:lnSpc>
            </a:pPr>
            <a:r>
              <a:rPr lang="en-US" dirty="0" smtClean="0">
                <a:solidFill>
                  <a:srgbClr val="013868"/>
                </a:solidFill>
              </a:rPr>
              <a:t>Maximum allowable change in h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rgbClr val="013868"/>
                </a:solidFill>
              </a:rPr>
              <a:t>Transmission event -&gt; </a:t>
            </a:r>
            <a:r>
              <a:rPr lang="en-US" dirty="0">
                <a:solidFill>
                  <a:srgbClr val="013868"/>
                </a:solidFill>
              </a:rPr>
              <a:t>Compare latest </a:t>
            </a:r>
            <a:r>
              <a:rPr lang="en-US" dirty="0" smtClean="0">
                <a:solidFill>
                  <a:srgbClr val="013868"/>
                </a:solidFill>
              </a:rPr>
              <a:t>T</a:t>
            </a:r>
            <a:r>
              <a:rPr lang="en-US" baseline="-25000" dirty="0" smtClean="0">
                <a:solidFill>
                  <a:srgbClr val="013868"/>
                </a:solidFill>
              </a:rPr>
              <a:t>VALID </a:t>
            </a:r>
            <a:r>
              <a:rPr lang="en-US" dirty="0" smtClean="0">
                <a:solidFill>
                  <a:srgbClr val="013868"/>
                </a:solidFill>
              </a:rPr>
              <a:t>value to </a:t>
            </a:r>
            <a:r>
              <a:rPr lang="el-GR" dirty="0">
                <a:solidFill>
                  <a:srgbClr val="013868"/>
                </a:solidFill>
              </a:rPr>
              <a:t>Δ</a:t>
            </a:r>
            <a:r>
              <a:rPr lang="en-US" dirty="0">
                <a:solidFill>
                  <a:srgbClr val="013868"/>
                </a:solidFill>
              </a:rPr>
              <a:t>t </a:t>
            </a:r>
            <a:r>
              <a:rPr lang="en-US" dirty="0" smtClean="0">
                <a:solidFill>
                  <a:srgbClr val="013868"/>
                </a:solidFill>
              </a:rPr>
              <a:t>(age) of latest estimate</a:t>
            </a:r>
          </a:p>
          <a:p>
            <a:pPr lvl="2">
              <a:lnSpc>
                <a:spcPct val="100000"/>
              </a:lnSpc>
            </a:pPr>
            <a:r>
              <a:rPr lang="en-US" dirty="0" smtClean="0">
                <a:solidFill>
                  <a:srgbClr val="013868"/>
                </a:solidFill>
              </a:rPr>
              <a:t>If </a:t>
            </a:r>
            <a:r>
              <a:rPr lang="el-GR" dirty="0">
                <a:solidFill>
                  <a:srgbClr val="013868"/>
                </a:solidFill>
              </a:rPr>
              <a:t>Δ</a:t>
            </a:r>
            <a:r>
              <a:rPr lang="en-US" dirty="0">
                <a:solidFill>
                  <a:srgbClr val="013868"/>
                </a:solidFill>
              </a:rPr>
              <a:t>t </a:t>
            </a:r>
            <a:r>
              <a:rPr lang="en-US" dirty="0" smtClean="0">
                <a:solidFill>
                  <a:srgbClr val="013868"/>
                </a:solidFill>
              </a:rPr>
              <a:t>&gt; T</a:t>
            </a:r>
            <a:r>
              <a:rPr lang="en-US" baseline="-25000" dirty="0" smtClean="0">
                <a:solidFill>
                  <a:srgbClr val="013868"/>
                </a:solidFill>
              </a:rPr>
              <a:t>VALID </a:t>
            </a:r>
            <a:r>
              <a:rPr lang="en-US" dirty="0" smtClean="0">
                <a:solidFill>
                  <a:srgbClr val="013868"/>
                </a:solidFill>
              </a:rPr>
              <a:t> force passive update via single-user packet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2AEC-4F8E-4022-A4FA-C69EC4A985B1}" type="datetime1">
              <a:rPr lang="en-US" smtClean="0">
                <a:solidFill>
                  <a:srgbClr val="E7E6E6">
                    <a:lumMod val="25000"/>
                  </a:srgbClr>
                </a:solidFill>
              </a:rPr>
              <a:t>4/22/2015</a:t>
            </a:fld>
            <a:endParaRPr lang="en-US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MU-MIMO WLANs in Diverse Bands and Environments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>
                <a:solidFill>
                  <a:prstClr val="white"/>
                </a:solidFill>
              </a:rPr>
              <a:pPr/>
              <a:t>24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91" y="3194692"/>
            <a:ext cx="2504207" cy="73313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6892" y="3974717"/>
            <a:ext cx="89916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25425" fontAlgn="auto">
              <a:spcAft>
                <a:spcPts val="0"/>
              </a:spcAft>
            </a:pPr>
            <a:r>
              <a:rPr lang="en-US" sz="2200" dirty="0" smtClean="0">
                <a:solidFill>
                  <a:srgbClr val="013868"/>
                </a:solidFill>
              </a:rPr>
              <a:t>Every additional measurement allows continuous updating of T</a:t>
            </a:r>
            <a:r>
              <a:rPr lang="en-US" sz="2200" baseline="-25000" dirty="0" smtClean="0">
                <a:solidFill>
                  <a:srgbClr val="013868"/>
                </a:solidFill>
              </a:rPr>
              <a:t>VALID </a:t>
            </a:r>
            <a:r>
              <a:rPr lang="en-US" sz="2200" dirty="0" smtClean="0">
                <a:solidFill>
                  <a:srgbClr val="013868"/>
                </a:solidFill>
              </a:rPr>
              <a:t> </a:t>
            </a:r>
          </a:p>
          <a:p>
            <a:pPr marL="225425" indent="-225425" fontAlgn="auto">
              <a:spcAft>
                <a:spcPts val="0"/>
              </a:spcAft>
              <a:tabLst>
                <a:tab pos="234950" algn="l"/>
              </a:tabLst>
            </a:pPr>
            <a:r>
              <a:rPr lang="en-US" sz="2200" dirty="0" smtClean="0">
                <a:solidFill>
                  <a:srgbClr val="013868"/>
                </a:solidFill>
              </a:rPr>
              <a:t>ICSIQLE threshold requires hardware calibration w.r.t. Reciprocal Calibration error, EVM/Noise Variance</a:t>
            </a:r>
          </a:p>
          <a:p>
            <a:pPr marL="225425" indent="-225425" fontAlgn="auto">
              <a:spcAft>
                <a:spcPts val="0"/>
              </a:spcAft>
              <a:tabLst>
                <a:tab pos="234950" algn="l"/>
              </a:tabLst>
            </a:pPr>
            <a:r>
              <a:rPr lang="en-US" sz="2200" dirty="0" smtClean="0">
                <a:solidFill>
                  <a:srgbClr val="013868"/>
                </a:solidFill>
              </a:rPr>
              <a:t>Threshold based on target EVM (and allowable EVM variance) and number of concurrent users (see per-user performance degradation based on </a:t>
            </a:r>
            <a:r>
              <a:rPr lang="en-US" sz="2200" dirty="0" err="1" smtClean="0">
                <a:solidFill>
                  <a:srgbClr val="013868"/>
                </a:solidFill>
              </a:rPr>
              <a:t>DoF</a:t>
            </a:r>
            <a:r>
              <a:rPr lang="en-US" sz="2200" dirty="0" smtClean="0">
                <a:solidFill>
                  <a:srgbClr val="013868"/>
                </a:solidFill>
              </a:rPr>
              <a:t> as shown in PUMA)</a:t>
            </a:r>
          </a:p>
          <a:p>
            <a:pPr lvl="1" fontAlgn="auto">
              <a:spcAft>
                <a:spcPts val="0"/>
              </a:spcAft>
            </a:pP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49" y="3164809"/>
            <a:ext cx="4542237" cy="792899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</p:pic>
      <p:sp>
        <p:nvSpPr>
          <p:cNvPr id="17" name="Right Arrow 16"/>
          <p:cNvSpPr/>
          <p:nvPr/>
        </p:nvSpPr>
        <p:spPr>
          <a:xfrm>
            <a:off x="3266381" y="3370758"/>
            <a:ext cx="770285" cy="3810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4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FROZEN Summary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97171"/>
            <a:ext cx="9144000" cy="1793629"/>
          </a:xfrm>
        </p:spPr>
        <p:txBody>
          <a:bodyPr lIns="91440" rIns="0">
            <a:normAutofit/>
          </a:bodyPr>
          <a:lstStyle/>
          <a:p>
            <a:r>
              <a:rPr lang="en-US" sz="2300" b="1" dirty="0" smtClean="0">
                <a:solidFill>
                  <a:srgbClr val="013868"/>
                </a:solidFill>
              </a:rPr>
              <a:t>Protocol for </a:t>
            </a:r>
            <a:r>
              <a:rPr lang="en-US" sz="2300" dirty="0" smtClean="0">
                <a:solidFill>
                  <a:schemeClr val="accent2">
                    <a:lumMod val="75000"/>
                  </a:schemeClr>
                </a:solidFill>
              </a:rPr>
              <a:t>low variability </a:t>
            </a:r>
            <a:r>
              <a:rPr lang="en-US" sz="2300" b="1" dirty="0" smtClean="0">
                <a:solidFill>
                  <a:srgbClr val="013868"/>
                </a:solidFill>
              </a:rPr>
              <a:t>regimes, regardless of </a:t>
            </a:r>
            <a:r>
              <a:rPr lang="en-US" sz="2300" dirty="0" smtClean="0">
                <a:solidFill>
                  <a:srgbClr val="7030A0"/>
                </a:solidFill>
              </a:rPr>
              <a:t>user </a:t>
            </a:r>
            <a:r>
              <a:rPr lang="en-US" sz="2300" dirty="0" err="1" smtClean="0">
                <a:solidFill>
                  <a:srgbClr val="7030A0"/>
                </a:solidFill>
              </a:rPr>
              <a:t>separability</a:t>
            </a:r>
            <a:endParaRPr lang="en-US" sz="2300" b="1" dirty="0" smtClean="0">
              <a:solidFill>
                <a:srgbClr val="013868"/>
              </a:solidFill>
            </a:endParaRPr>
          </a:p>
          <a:p>
            <a:pPr lvl="1"/>
            <a:r>
              <a:rPr lang="en-US" dirty="0" smtClean="0">
                <a:solidFill>
                  <a:srgbClr val="013868"/>
                </a:solidFill>
              </a:rPr>
              <a:t>Utilizes implicit, previously collected CSI for MU-MIMO transmissions.  Stored channel state allows for “offline” MAC decisions</a:t>
            </a:r>
            <a:endParaRPr lang="en-US" dirty="0">
              <a:solidFill>
                <a:srgbClr val="013868"/>
              </a:solidFill>
            </a:endParaRPr>
          </a:p>
          <a:p>
            <a:r>
              <a:rPr lang="en-US" dirty="0" smtClean="0">
                <a:solidFill>
                  <a:srgbClr val="013868"/>
                </a:solidFill>
              </a:rPr>
              <a:t>Opportunistically refreshes CSI using passive implicit MU-MIMO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2AEC-4F8E-4022-A4FA-C69EC4A985B1}" type="datetime1">
              <a:rPr lang="en-US" smtClean="0">
                <a:solidFill>
                  <a:srgbClr val="E7E6E6">
                    <a:lumMod val="25000"/>
                  </a:srgbClr>
                </a:solidFill>
              </a:rPr>
              <a:t>4/22/2015</a:t>
            </a:fld>
            <a:endParaRPr lang="en-US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MU-MIMO WLANs in Diverse Bands and Environments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>
                <a:solidFill>
                  <a:prstClr val="white"/>
                </a:solidFill>
              </a:rPr>
              <a:pPr/>
              <a:t>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67222" y="1466237"/>
            <a:ext cx="246888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S PGothic" panose="020B0600070205080204" pitchFamily="34" charset="-128"/>
              </a:rPr>
              <a:t>“offline” MAC decisions</a:t>
            </a:r>
            <a:endParaRPr lang="en-US" sz="2000" dirty="0">
              <a:solidFill>
                <a:prstClr val="black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67708" y="1198476"/>
            <a:ext cx="246888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en-US" sz="2000" dirty="0" smtClean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previously </a:t>
            </a:r>
            <a:r>
              <a:rPr lang="en-US" sz="2000" dirty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collected CSI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20896" y="2398455"/>
            <a:ext cx="66040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0138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Leverage uplink transmissions to refresh CSI (force single-user transmission if necessary)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0138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Determine validity of CSI with ICSIQLE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138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Relative angle-based metric (</a:t>
            </a:r>
            <a:r>
              <a:rPr lang="en-US" sz="2000" dirty="0" err="1" smtClean="0">
                <a:solidFill>
                  <a:srgbClr val="013868"/>
                </a:solidFill>
                <a:latin typeface="+mn-lt"/>
              </a:rPr>
              <a:t>h</a:t>
            </a:r>
            <a:r>
              <a:rPr lang="en-US" sz="2000" baseline="30000" dirty="0" err="1" smtClean="0">
                <a:solidFill>
                  <a:srgbClr val="013868"/>
                </a:solidFill>
                <a:latin typeface="+mn-lt"/>
              </a:rPr>
              <a:t>H</a:t>
            </a:r>
            <a:r>
              <a:rPr lang="en-US" sz="2000" dirty="0" err="1" smtClean="0">
                <a:solidFill>
                  <a:srgbClr val="013868"/>
                </a:solidFill>
                <a:latin typeface="+mn-lt"/>
              </a:rPr>
              <a:t>h</a:t>
            </a:r>
            <a:r>
              <a:rPr lang="en-US" sz="2000" dirty="0" smtClean="0">
                <a:solidFill>
                  <a:srgbClr val="013868"/>
                </a:solidFill>
                <a:latin typeface="+mn-lt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138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Compute between subsequent measured h vectors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138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Generate </a:t>
            </a:r>
            <a:r>
              <a:rPr lang="en-US" sz="2000" dirty="0" smtClean="0">
                <a:solidFill>
                  <a:srgbClr val="013868"/>
                </a:solidFill>
                <a:latin typeface="+mn-lt"/>
              </a:rPr>
              <a:t>T</a:t>
            </a:r>
            <a:r>
              <a:rPr lang="en-US" sz="2000" baseline="-25000" dirty="0" smtClean="0">
                <a:solidFill>
                  <a:srgbClr val="013868"/>
                </a:solidFill>
                <a:latin typeface="+mn-lt"/>
              </a:rPr>
              <a:t>VALID </a:t>
            </a:r>
            <a:r>
              <a:rPr lang="en-US" sz="2000" dirty="0" smtClean="0">
                <a:solidFill>
                  <a:srgbClr val="0138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from </a:t>
            </a:r>
            <a:r>
              <a:rPr lang="en-US" sz="2000" dirty="0" err="1" smtClean="0">
                <a:solidFill>
                  <a:srgbClr val="013868"/>
                </a:solidFill>
                <a:latin typeface="+mn-lt"/>
              </a:rPr>
              <a:t>I</a:t>
            </a:r>
            <a:r>
              <a:rPr lang="en-US" sz="2000" baseline="-25000" dirty="0" err="1" smtClean="0">
                <a:solidFill>
                  <a:srgbClr val="013868"/>
                </a:solidFill>
                <a:latin typeface="+mn-lt"/>
              </a:rPr>
              <a:t>th</a:t>
            </a:r>
            <a:r>
              <a:rPr lang="en-US" sz="2000" baseline="-25000" dirty="0" smtClean="0">
                <a:solidFill>
                  <a:srgbClr val="013868"/>
                </a:solidFill>
                <a:latin typeface="+mn-lt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13868"/>
                </a:solidFill>
                <a:latin typeface="+mn-lt"/>
              </a:rPr>
              <a:t>Δ</a:t>
            </a:r>
            <a:r>
              <a:rPr lang="en-US" sz="2000" dirty="0">
                <a:solidFill>
                  <a:srgbClr val="013868"/>
                </a:solidFill>
                <a:latin typeface="+mn-lt"/>
              </a:rPr>
              <a:t>t &gt; T</a:t>
            </a:r>
            <a:r>
              <a:rPr lang="en-US" sz="2000" baseline="-25000" dirty="0">
                <a:solidFill>
                  <a:srgbClr val="013868"/>
                </a:solidFill>
                <a:latin typeface="+mn-lt"/>
              </a:rPr>
              <a:t>VALID </a:t>
            </a:r>
            <a:r>
              <a:rPr lang="en-US" sz="2000" dirty="0">
                <a:solidFill>
                  <a:srgbClr val="013868"/>
                </a:solidFill>
                <a:latin typeface="+mn-lt"/>
              </a:rPr>
              <a:t> force passive </a:t>
            </a:r>
            <a:r>
              <a:rPr lang="en-US" sz="2000" dirty="0" smtClean="0">
                <a:solidFill>
                  <a:srgbClr val="013868"/>
                </a:solidFill>
                <a:latin typeface="+mn-lt"/>
              </a:rPr>
              <a:t>update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13868"/>
              </a:solidFill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138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PImpTBOX"/>
          <p:cNvSpPr txBox="1"/>
          <p:nvPr/>
        </p:nvSpPr>
        <p:spPr>
          <a:xfrm>
            <a:off x="-97934" y="2286000"/>
            <a:ext cx="2120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Passive </a:t>
            </a:r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Implicit MU-MIMO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assiveImplici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75" y="2864450"/>
            <a:ext cx="1814878" cy="1555150"/>
          </a:xfrm>
          <a:prstGeom prst="rect">
            <a:avLst/>
          </a:prstGeom>
        </p:spPr>
      </p:pic>
      <p:pic>
        <p:nvPicPr>
          <p:cNvPr id="14" name="Content Placeholder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870939"/>
            <a:ext cx="3773382" cy="542485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837" y="5673914"/>
            <a:ext cx="3524250" cy="43743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  <a:effectLst/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342" y="4916717"/>
            <a:ext cx="2845458" cy="49670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  <a:effectLst/>
        </p:spPr>
      </p:pic>
      <p:sp>
        <p:nvSpPr>
          <p:cNvPr id="33" name="Bent-Up Arrow 32"/>
          <p:cNvSpPr/>
          <p:nvPr/>
        </p:nvSpPr>
        <p:spPr>
          <a:xfrm rot="5400000">
            <a:off x="2358838" y="5408430"/>
            <a:ext cx="574553" cy="756870"/>
          </a:xfrm>
          <a:prstGeom prst="bentUpArrow">
            <a:avLst>
              <a:gd name="adj1" fmla="val 20205"/>
              <a:gd name="adj2" fmla="val 30994"/>
              <a:gd name="adj3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34" name="Bent-Up Arrow 33"/>
          <p:cNvSpPr/>
          <p:nvPr/>
        </p:nvSpPr>
        <p:spPr>
          <a:xfrm rot="16200000" flipV="1">
            <a:off x="5213730" y="4890869"/>
            <a:ext cx="574553" cy="756870"/>
          </a:xfrm>
          <a:prstGeom prst="bentUpArrow">
            <a:avLst>
              <a:gd name="adj1" fmla="val 20205"/>
              <a:gd name="adj2" fmla="val 30994"/>
              <a:gd name="adj3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721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  <p:bldP spid="33" grpId="0" animBg="1"/>
      <p:bldP spid="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866-F023-4980-B667-DCC6ADF33029}" type="datetime1">
              <a:rPr lang="en-US" smtClean="0"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MU-MIMO WLANs in Diverse Bands and Environments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/>
              <a:pPr/>
              <a:t>26</a:t>
            </a:fld>
            <a:endParaRPr lang="en-US" dirty="0"/>
          </a:p>
        </p:txBody>
      </p:sp>
      <p:cxnSp>
        <p:nvCxnSpPr>
          <p:cNvPr id="90" name="Straight Arrow Connector 89"/>
          <p:cNvCxnSpPr/>
          <p:nvPr/>
        </p:nvCxnSpPr>
        <p:spPr>
          <a:xfrm rot="16200000">
            <a:off x="-999936" y="3284524"/>
            <a:ext cx="4206240" cy="0"/>
          </a:xfrm>
          <a:prstGeom prst="straightConnector1">
            <a:avLst/>
          </a:prstGeom>
          <a:ln w="69850" cap="rnd">
            <a:solidFill>
              <a:schemeClr val="accent2">
                <a:lumMod val="75000"/>
              </a:schemeClr>
            </a:solidFill>
            <a:round/>
            <a:headEnd type="none" w="med" len="lg"/>
            <a:tailEnd type="triangle" w="med" len="lg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ontent Placeholder 7"/>
          <p:cNvSpPr txBox="1">
            <a:spLocks/>
          </p:cNvSpPr>
          <p:nvPr/>
        </p:nvSpPr>
        <p:spPr>
          <a:xfrm>
            <a:off x="-142875" y="1229800"/>
            <a:ext cx="118872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High Variability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</a:rPr>
              <a:t>(fast fading)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3" name="Content Placeholder 7"/>
          <p:cNvSpPr txBox="1">
            <a:spLocks/>
          </p:cNvSpPr>
          <p:nvPr/>
        </p:nvSpPr>
        <p:spPr>
          <a:xfrm>
            <a:off x="-142875" y="4746613"/>
            <a:ext cx="118872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Low Variability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</a:rPr>
              <a:t>(slow fading)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5" name="Content Placeholder 7"/>
          <p:cNvSpPr txBox="1">
            <a:spLocks/>
          </p:cNvSpPr>
          <p:nvPr/>
        </p:nvSpPr>
        <p:spPr>
          <a:xfrm>
            <a:off x="874395" y="5522595"/>
            <a:ext cx="109728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rgbClr val="7030A0"/>
                </a:solidFill>
              </a:rPr>
              <a:t>Easy to Separate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 smtClean="0">
                <a:solidFill>
                  <a:srgbClr val="7030A0"/>
                </a:solidFill>
              </a:rPr>
              <a:t>(uncorrelated)</a:t>
            </a:r>
            <a:endParaRPr lang="en-US" sz="1600" dirty="0" smtClean="0">
              <a:solidFill>
                <a:srgbClr val="7030A0"/>
              </a:solidFill>
            </a:endParaRPr>
          </a:p>
        </p:txBody>
      </p:sp>
      <p:sp>
        <p:nvSpPr>
          <p:cNvPr id="96" name="Content Placeholder 7"/>
          <p:cNvSpPr txBox="1">
            <a:spLocks/>
          </p:cNvSpPr>
          <p:nvPr/>
        </p:nvSpPr>
        <p:spPr>
          <a:xfrm>
            <a:off x="4150995" y="5522595"/>
            <a:ext cx="109728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rgbClr val="7030A0"/>
                </a:solidFill>
              </a:rPr>
              <a:t>Difficult to Separate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 smtClean="0">
                <a:solidFill>
                  <a:srgbClr val="7030A0"/>
                </a:solidFill>
              </a:rPr>
              <a:t>(correlated)</a:t>
            </a:r>
            <a:endParaRPr lang="en-US" sz="1600" dirty="0" smtClean="0">
              <a:solidFill>
                <a:srgbClr val="7030A0"/>
              </a:solidFill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 flipH="1">
            <a:off x="1126019" y="5387644"/>
            <a:ext cx="4206240" cy="0"/>
          </a:xfrm>
          <a:prstGeom prst="straightConnector1">
            <a:avLst/>
          </a:prstGeom>
          <a:ln w="69850" cap="rnd">
            <a:solidFill>
              <a:srgbClr val="7030A0"/>
            </a:solidFill>
            <a:headEnd type="triangle" w="med" len="lg"/>
            <a:tailEnd type="none" w="med" len="lg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ounded Rectangle 96"/>
          <p:cNvSpPr/>
          <p:nvPr/>
        </p:nvSpPr>
        <p:spPr>
          <a:xfrm>
            <a:off x="1360515" y="1676400"/>
            <a:ext cx="1737360" cy="685800"/>
          </a:xfrm>
          <a:prstGeom prst="roundRect">
            <a:avLst>
              <a:gd name="adj" fmla="val 11950"/>
            </a:avLst>
          </a:prstGeom>
          <a:gradFill>
            <a:gsLst>
              <a:gs pos="0">
                <a:srgbClr val="FF6D6D"/>
              </a:gs>
              <a:gs pos="50000">
                <a:srgbClr val="FF0000"/>
              </a:gs>
              <a:gs pos="100000">
                <a:srgbClr val="C00000"/>
              </a:gs>
            </a:gsLst>
          </a:gradFill>
          <a:effectLst>
            <a:softEdge rad="127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PUMA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360515" y="4655146"/>
            <a:ext cx="3474720" cy="685800"/>
          </a:xfrm>
          <a:prstGeom prst="roundRect">
            <a:avLst>
              <a:gd name="adj" fmla="val 11950"/>
            </a:avLst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</a:gradFill>
          <a:effectLst>
            <a:softEdge rad="127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 anchorCtr="1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FROZEN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9378" y="2443730"/>
            <a:ext cx="151676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Bands</a:t>
            </a:r>
          </a:p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(2.4/5.8 GHz)</a:t>
            </a:r>
            <a:endParaRPr lang="en-US" sz="1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5933" y="2448559"/>
            <a:ext cx="2926080" cy="2011680"/>
            <a:chOff x="3614038" y="2077004"/>
            <a:chExt cx="2194560" cy="2194560"/>
          </a:xfrm>
        </p:grpSpPr>
        <p:cxnSp>
          <p:nvCxnSpPr>
            <p:cNvPr id="99" name="Straight Arrow Connector 98"/>
            <p:cNvCxnSpPr/>
            <p:nvPr/>
          </p:nvCxnSpPr>
          <p:spPr>
            <a:xfrm rot="16200000">
              <a:off x="4711318" y="2077005"/>
              <a:ext cx="0" cy="2194560"/>
            </a:xfrm>
            <a:prstGeom prst="straightConnector1">
              <a:avLst/>
            </a:prstGeom>
            <a:ln w="47625" cap="rnd">
              <a:solidFill>
                <a:schemeClr val="accent6">
                  <a:lumMod val="75000"/>
                </a:schemeClr>
              </a:solidFill>
              <a:round/>
              <a:headEnd type="triangle" w="lg" len="lg"/>
              <a:tailEnd type="triangle" w="lg" len="lg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H="1">
              <a:off x="4711318" y="2077004"/>
              <a:ext cx="0" cy="2194560"/>
            </a:xfrm>
            <a:prstGeom prst="straightConnector1">
              <a:avLst/>
            </a:prstGeom>
            <a:ln w="47625" cap="rnd">
              <a:solidFill>
                <a:schemeClr val="accent6">
                  <a:lumMod val="75000"/>
                </a:schemeClr>
              </a:solidFill>
              <a:headEnd type="triangle" w="lg" len="lg"/>
              <a:tailEnd type="triangle" w="lg" len="lg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Rounded Rectangle 100"/>
          <p:cNvSpPr/>
          <p:nvPr/>
        </p:nvSpPr>
        <p:spPr>
          <a:xfrm>
            <a:off x="2133133" y="2905759"/>
            <a:ext cx="2011680" cy="1097280"/>
          </a:xfrm>
          <a:prstGeom prst="roundRect">
            <a:avLst>
              <a:gd name="adj" fmla="val 11950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</a:gradFill>
          <a:effectLst>
            <a:softEdge rad="127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Study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1486142" y="3941802"/>
            <a:ext cx="147187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Bands</a:t>
            </a:r>
          </a:p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(UHF)</a:t>
            </a:r>
            <a:endParaRPr lang="en-US" sz="1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349988" y="3012501"/>
            <a:ext cx="8226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Indoor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4055493" y="3570506"/>
            <a:ext cx="9941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Outdoor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3097875" y="1683609"/>
            <a:ext cx="1737360" cy="685800"/>
          </a:xfrm>
          <a:prstGeom prst="roundRect">
            <a:avLst>
              <a:gd name="adj" fmla="val 11950"/>
            </a:avLst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50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</a:gradFill>
          <a:effectLst>
            <a:softEdge rad="127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802.11ac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774634" y="772180"/>
            <a:ext cx="5500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138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MU-MIMO Operating Regimes</a:t>
            </a:r>
          </a:p>
        </p:txBody>
      </p:sp>
      <p:graphicFrame>
        <p:nvGraphicFramePr>
          <p:cNvPr id="113" name="Diagram 112"/>
          <p:cNvGraphicFramePr/>
          <p:nvPr>
            <p:extLst/>
          </p:nvPr>
        </p:nvGraphicFramePr>
        <p:xfrm>
          <a:off x="5465144" y="1431610"/>
          <a:ext cx="3581400" cy="4740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7" name="MARKER"/>
          <p:cNvSpPr/>
          <p:nvPr/>
        </p:nvSpPr>
        <p:spPr>
          <a:xfrm flipH="1">
            <a:off x="8253046" y="3343309"/>
            <a:ext cx="890984" cy="454968"/>
          </a:xfrm>
          <a:prstGeom prst="rightArrow">
            <a:avLst/>
          </a:prstGeom>
          <a:gradFill flip="none" rotWithShape="1">
            <a:gsLst>
              <a:gs pos="0">
                <a:srgbClr val="A568D2"/>
              </a:gs>
              <a:gs pos="22000">
                <a:srgbClr val="7030A0"/>
              </a:gs>
              <a:gs pos="100000">
                <a:srgbClr val="C9A6E4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70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WURC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69432"/>
            <a:ext cx="4074140" cy="452176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28477E"/>
                </a:solidFill>
              </a:rPr>
              <a:t>Open UHF MU-MIMO development platform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</a:t>
            </a:r>
            <a:r>
              <a:rPr lang="en-US" dirty="0" smtClean="0">
                <a:solidFill>
                  <a:srgbClr val="28477E"/>
                </a:solidFill>
              </a:rPr>
              <a:t> </a:t>
            </a:r>
          </a:p>
          <a:p>
            <a:pPr lvl="1"/>
            <a:endParaRPr lang="en-US" dirty="0" smtClean="0">
              <a:solidFill>
                <a:srgbClr val="28477E"/>
              </a:solidFill>
            </a:endParaRPr>
          </a:p>
          <a:p>
            <a:r>
              <a:rPr lang="en-US" dirty="0" smtClean="0">
                <a:solidFill>
                  <a:srgbClr val="28477E"/>
                </a:solidFill>
              </a:rPr>
              <a:t>Side by side comparisons of 2.4/5Ghz and UHF band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28477E"/>
              </a:solidFill>
            </a:endParaRPr>
          </a:p>
          <a:p>
            <a:pPr lvl="1"/>
            <a:endParaRPr lang="en-US" dirty="0" smtClean="0">
              <a:solidFill>
                <a:srgbClr val="28477E"/>
              </a:solidFill>
            </a:endParaRPr>
          </a:p>
          <a:p>
            <a:r>
              <a:rPr lang="en-US" dirty="0">
                <a:solidFill>
                  <a:srgbClr val="28477E"/>
                </a:solidFill>
              </a:rPr>
              <a:t>4 </a:t>
            </a:r>
            <a:r>
              <a:rPr lang="en-US" dirty="0" smtClean="0">
                <a:solidFill>
                  <a:srgbClr val="28477E"/>
                </a:solidFill>
              </a:rPr>
              <a:t>WARP + 4 </a:t>
            </a:r>
            <a:r>
              <a:rPr lang="en-US" b="1" u="sng" dirty="0" smtClean="0">
                <a:solidFill>
                  <a:srgbClr val="28477E"/>
                </a:solidFill>
              </a:rPr>
              <a:t>WURC</a:t>
            </a:r>
          </a:p>
          <a:p>
            <a:pPr lvl="1"/>
            <a:r>
              <a:rPr lang="en-US" b="1" dirty="0" smtClean="0">
                <a:solidFill>
                  <a:srgbClr val="28477E"/>
                </a:solidFill>
              </a:rPr>
              <a:t>W</a:t>
            </a:r>
            <a:r>
              <a:rPr lang="en-US" dirty="0" smtClean="0">
                <a:solidFill>
                  <a:srgbClr val="28477E"/>
                </a:solidFill>
              </a:rPr>
              <a:t>ideband </a:t>
            </a:r>
            <a:r>
              <a:rPr lang="en-US" b="1" dirty="0" smtClean="0">
                <a:solidFill>
                  <a:srgbClr val="28477E"/>
                </a:solidFill>
              </a:rPr>
              <a:t>U</a:t>
            </a:r>
            <a:r>
              <a:rPr lang="en-US" dirty="0" smtClean="0">
                <a:solidFill>
                  <a:srgbClr val="28477E"/>
                </a:solidFill>
              </a:rPr>
              <a:t>HF </a:t>
            </a:r>
            <a:r>
              <a:rPr lang="en-US" b="1" dirty="0" smtClean="0">
                <a:solidFill>
                  <a:srgbClr val="28477E"/>
                </a:solidFill>
              </a:rPr>
              <a:t>R</a:t>
            </a:r>
            <a:r>
              <a:rPr lang="en-US" dirty="0" smtClean="0">
                <a:solidFill>
                  <a:srgbClr val="28477E"/>
                </a:solidFill>
              </a:rPr>
              <a:t>adio </a:t>
            </a:r>
            <a:r>
              <a:rPr lang="en-US" b="1" dirty="0" smtClean="0">
                <a:solidFill>
                  <a:srgbClr val="28477E"/>
                </a:solidFill>
              </a:rPr>
              <a:t>C</a:t>
            </a:r>
            <a:r>
              <a:rPr lang="en-US" dirty="0" smtClean="0">
                <a:solidFill>
                  <a:srgbClr val="28477E"/>
                </a:solidFill>
              </a:rPr>
              <a:t>ard</a:t>
            </a:r>
          </a:p>
          <a:p>
            <a:pPr lvl="1"/>
            <a:r>
              <a:rPr lang="en-US" dirty="0" smtClean="0">
                <a:solidFill>
                  <a:srgbClr val="28477E"/>
                </a:solidFill>
              </a:rPr>
              <a:t>1 W transmitter allows for long distance, at-scale transmissions</a:t>
            </a:r>
          </a:p>
          <a:p>
            <a:pPr marL="0" indent="0">
              <a:buNone/>
            </a:pPr>
            <a:endParaRPr lang="en-US" dirty="0" smtClean="0">
              <a:solidFill>
                <a:srgbClr val="28477E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D6B4-CBF0-4A26-9EBB-065E194F3614}" type="datetime1">
              <a:rPr lang="en-US" smtClean="0">
                <a:solidFill>
                  <a:srgbClr val="E7E6E6">
                    <a:lumMod val="25000"/>
                  </a:srgbClr>
                </a:solidFill>
              </a:rPr>
              <a:pPr/>
              <a:t>4/22/2015</a:t>
            </a:fld>
            <a:endParaRPr lang="en-US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MU-MIMO WLANs in Diverse Bands and Environments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>
                <a:solidFill>
                  <a:prstClr val="white"/>
                </a:solidFill>
              </a:rPr>
              <a:pPr/>
              <a:t>27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50" y="1108280"/>
            <a:ext cx="4748692" cy="412081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955030" y="3015733"/>
            <a:ext cx="990600" cy="153510"/>
            <a:chOff x="4876800" y="2057400"/>
            <a:chExt cx="2286000" cy="3048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876800" y="2209800"/>
              <a:ext cx="2286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876800" y="2057400"/>
              <a:ext cx="0" cy="30480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162800" y="2057400"/>
              <a:ext cx="0" cy="30480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154930" y="3446862"/>
            <a:ext cx="2590800" cy="153510"/>
            <a:chOff x="4876800" y="2057400"/>
            <a:chExt cx="2286000" cy="3048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876800" y="2209800"/>
              <a:ext cx="2286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876800" y="2057400"/>
              <a:ext cx="0" cy="30480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162800" y="2057400"/>
              <a:ext cx="0" cy="30480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5869656" y="3139559"/>
            <a:ext cx="1161349" cy="2522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λ/2=6</a:t>
            </a:r>
            <a:r>
              <a:rPr lang="en-US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 </a:t>
            </a:r>
            <a:endParaRPr lang="en-US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11588" y="3547742"/>
            <a:ext cx="1277484" cy="2522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sz="1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λ/2=</a:t>
            </a:r>
            <a:r>
              <a:rPr lang="en-US" sz="1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30cm </a:t>
            </a:r>
            <a:endParaRPr lang="en-US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68140" y="1307656"/>
            <a:ext cx="1491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UHF Antenna</a:t>
            </a:r>
            <a:endParaRPr lang="en-US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50618" y="1269432"/>
            <a:ext cx="1491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Dual-Band </a:t>
            </a:r>
            <a:r>
              <a:rPr lang="en-US" sz="1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WiFi</a:t>
            </a:r>
            <a:r>
              <a:rPr lang="en-US" sz="1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Antenna</a:t>
            </a:r>
            <a:endParaRPr lang="en-US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842510" y="1931055"/>
            <a:ext cx="129540" cy="327079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181850" y="1731097"/>
            <a:ext cx="457200" cy="86204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2015_mobicom.pdf - Sumatra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23465" r="6666" b="12851"/>
          <a:stretch/>
        </p:blipFill>
        <p:spPr>
          <a:xfrm>
            <a:off x="1089378" y="1074413"/>
            <a:ext cx="6885325" cy="429215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1931715" y="5295772"/>
            <a:ext cx="5200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WURC Array v2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1564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Measurement Frameworks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838200"/>
            <a:ext cx="8039100" cy="53387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Zero-forcing </a:t>
            </a:r>
            <a:r>
              <a:rPr lang="en-US" sz="2800" dirty="0" err="1"/>
              <a:t>Beamformer</a:t>
            </a:r>
            <a:endParaRPr lang="en-US" sz="2800" dirty="0"/>
          </a:p>
          <a:p>
            <a:pPr lvl="1"/>
            <a:r>
              <a:rPr lang="en-US" dirty="0"/>
              <a:t>Based on </a:t>
            </a:r>
            <a:r>
              <a:rPr lang="en-US" dirty="0" err="1"/>
              <a:t>WARPLab</a:t>
            </a:r>
            <a:r>
              <a:rPr lang="en-US" dirty="0"/>
              <a:t> design </a:t>
            </a:r>
            <a:r>
              <a:rPr lang="en-US" dirty="0" smtClean="0"/>
              <a:t>flow</a:t>
            </a:r>
          </a:p>
          <a:p>
            <a:pPr lvl="2"/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[9]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Aryafar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2010, Shepard 2012, Anand 2012</a:t>
            </a:r>
          </a:p>
          <a:p>
            <a:pPr lvl="1"/>
            <a:r>
              <a:rPr lang="en-US" dirty="0"/>
              <a:t>MATLAB Centric PHY layer prototyping platform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Allows for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less complex implementation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Zero-forcer</a:t>
            </a:r>
          </a:p>
          <a:p>
            <a:pPr lvl="2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measure SINR -&gt; Aggregate Shannon Capacity</a:t>
            </a:r>
          </a:p>
          <a:p>
            <a:pPr lvl="2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**NEW ADDITION -&gt; Wideband (OFDM) EVM Measurement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dirty="0">
                <a:solidFill>
                  <a:srgbClr val="C00000"/>
                </a:solidFill>
              </a:rPr>
              <a:t>High communication </a:t>
            </a:r>
            <a:r>
              <a:rPr lang="en-US" dirty="0" smtClean="0">
                <a:solidFill>
                  <a:srgbClr val="C00000"/>
                </a:solidFill>
              </a:rPr>
              <a:t>latency. 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Topology restricted by cabling.</a:t>
            </a:r>
            <a:endParaRPr lang="en-US" dirty="0" smtClean="0"/>
          </a:p>
          <a:p>
            <a:r>
              <a:rPr lang="en-US" sz="2800" dirty="0" smtClean="0"/>
              <a:t>High speed WARP-based channel sounder</a:t>
            </a:r>
          </a:p>
          <a:p>
            <a:pPr lvl="1"/>
            <a:r>
              <a:rPr lang="en-US" dirty="0" smtClean="0"/>
              <a:t>Based on WARP-802.11 Reference Design 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llows for MU-MIMO channel sounding 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smtClean="0"/>
              <a:t>    with a relatively low cost set of SDRs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LTS for OFDM channel estimation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Provides high speed channel snapshots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rgbClr val="CB0F13"/>
                </a:solidFill>
              </a:rPr>
              <a:t> not actual </a:t>
            </a:r>
            <a:r>
              <a:rPr lang="en-US" dirty="0" err="1" smtClean="0">
                <a:solidFill>
                  <a:srgbClr val="CB0F13"/>
                </a:solidFill>
              </a:rPr>
              <a:t>beamforming</a:t>
            </a:r>
            <a:endParaRPr lang="en-US" dirty="0" smtClean="0">
              <a:solidFill>
                <a:srgbClr val="CB0F13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CB0F13"/>
              </a:solidFill>
            </a:endParaRP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60881-E4EE-4799-A410-7D20392449C6}" type="datetime1">
              <a:rPr lang="en-US" smtClean="0">
                <a:solidFill>
                  <a:srgbClr val="E7E6E6">
                    <a:lumMod val="25000"/>
                  </a:srgbClr>
                </a:solidFill>
              </a:rPr>
              <a:t>4/22/2015</a:t>
            </a:fld>
            <a:endParaRPr lang="en-US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MU-MIMO WLANs in Diverse Bands and Environments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>
                <a:solidFill>
                  <a:prstClr val="white"/>
                </a:solidFill>
              </a:rPr>
              <a:pPr/>
              <a:t>28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762500" y="914400"/>
            <a:ext cx="3200400" cy="731520"/>
            <a:chOff x="6738938" y="2806558"/>
            <a:chExt cx="3200400" cy="731520"/>
          </a:xfrm>
        </p:grpSpPr>
        <p:sp>
          <p:nvSpPr>
            <p:cNvPr id="10" name="Rectangle 9"/>
            <p:cNvSpPr/>
            <p:nvPr/>
          </p:nvSpPr>
          <p:spPr>
            <a:xfrm>
              <a:off x="6738938" y="2806558"/>
              <a:ext cx="3200400" cy="731520"/>
            </a:xfrm>
            <a:prstGeom prst="rect">
              <a:avLst/>
            </a:prstGeom>
            <a:solidFill>
              <a:srgbClr val="5B9BD5"/>
            </a:solidFill>
            <a:ln w="15875">
              <a:solidFill>
                <a:schemeClr val="accent1">
                  <a:shade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8956" y="2893236"/>
              <a:ext cx="2920365" cy="558165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748" y="4220028"/>
            <a:ext cx="3041904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67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KER2"/>
          <p:cNvSpPr/>
          <p:nvPr/>
        </p:nvSpPr>
        <p:spPr>
          <a:xfrm>
            <a:off x="5943600" y="4826293"/>
            <a:ext cx="2286000" cy="731520"/>
          </a:xfrm>
          <a:prstGeom prst="rect">
            <a:avLst/>
          </a:prstGeom>
          <a:gradFill flip="none" rotWithShape="1">
            <a:gsLst>
              <a:gs pos="0">
                <a:srgbClr val="A568D2">
                  <a:alpha val="32000"/>
                </a:srgbClr>
              </a:gs>
              <a:gs pos="22000">
                <a:srgbClr val="7030A0">
                  <a:alpha val="32000"/>
                </a:srgbClr>
              </a:gs>
              <a:gs pos="100000">
                <a:srgbClr val="C9A6E4">
                  <a:alpha val="32000"/>
                </a:srgbClr>
              </a:gs>
            </a:gsLst>
            <a:lin ang="162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866-F023-4980-B667-DCC6ADF33029}" type="datetime1">
              <a:rPr lang="en-US" smtClean="0"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MU-MIMO WLANs in Diverse Bands and Environments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/>
              <a:pPr/>
              <a:t>29</a:t>
            </a:fld>
            <a:endParaRPr lang="en-US" dirty="0"/>
          </a:p>
        </p:txBody>
      </p:sp>
      <p:cxnSp>
        <p:nvCxnSpPr>
          <p:cNvPr id="90" name="Straight Arrow Connector 89"/>
          <p:cNvCxnSpPr/>
          <p:nvPr/>
        </p:nvCxnSpPr>
        <p:spPr>
          <a:xfrm rot="16200000">
            <a:off x="-999936" y="3284524"/>
            <a:ext cx="4206240" cy="0"/>
          </a:xfrm>
          <a:prstGeom prst="straightConnector1">
            <a:avLst/>
          </a:prstGeom>
          <a:ln w="69850" cap="rnd">
            <a:solidFill>
              <a:schemeClr val="accent2">
                <a:lumMod val="75000"/>
              </a:schemeClr>
            </a:solidFill>
            <a:round/>
            <a:headEnd type="none" w="med" len="lg"/>
            <a:tailEnd type="triangle" w="med" len="lg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ontent Placeholder 7"/>
          <p:cNvSpPr txBox="1">
            <a:spLocks/>
          </p:cNvSpPr>
          <p:nvPr/>
        </p:nvSpPr>
        <p:spPr>
          <a:xfrm>
            <a:off x="-142875" y="1229800"/>
            <a:ext cx="118872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High Variability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</a:rPr>
              <a:t>(fast fading)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3" name="Content Placeholder 7"/>
          <p:cNvSpPr txBox="1">
            <a:spLocks/>
          </p:cNvSpPr>
          <p:nvPr/>
        </p:nvSpPr>
        <p:spPr>
          <a:xfrm>
            <a:off x="-142875" y="4746613"/>
            <a:ext cx="118872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Low Variability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</a:rPr>
              <a:t>(slow fading)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5" name="Content Placeholder 7"/>
          <p:cNvSpPr txBox="1">
            <a:spLocks/>
          </p:cNvSpPr>
          <p:nvPr/>
        </p:nvSpPr>
        <p:spPr>
          <a:xfrm>
            <a:off x="874395" y="5522595"/>
            <a:ext cx="109728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rgbClr val="7030A0"/>
                </a:solidFill>
              </a:rPr>
              <a:t>Easy to Separate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 smtClean="0">
                <a:solidFill>
                  <a:srgbClr val="7030A0"/>
                </a:solidFill>
              </a:rPr>
              <a:t>(uncorrelated)</a:t>
            </a:r>
            <a:endParaRPr lang="en-US" sz="1600" dirty="0" smtClean="0">
              <a:solidFill>
                <a:srgbClr val="7030A0"/>
              </a:solidFill>
            </a:endParaRPr>
          </a:p>
        </p:txBody>
      </p:sp>
      <p:sp>
        <p:nvSpPr>
          <p:cNvPr id="96" name="Content Placeholder 7"/>
          <p:cNvSpPr txBox="1">
            <a:spLocks/>
          </p:cNvSpPr>
          <p:nvPr/>
        </p:nvSpPr>
        <p:spPr>
          <a:xfrm>
            <a:off x="4150995" y="5522595"/>
            <a:ext cx="109728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rgbClr val="7030A0"/>
                </a:solidFill>
              </a:rPr>
              <a:t>Difficult to Separate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 smtClean="0">
                <a:solidFill>
                  <a:srgbClr val="7030A0"/>
                </a:solidFill>
              </a:rPr>
              <a:t>(correlated)</a:t>
            </a:r>
            <a:endParaRPr lang="en-US" sz="1600" dirty="0" smtClean="0">
              <a:solidFill>
                <a:srgbClr val="7030A0"/>
              </a:solidFill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 flipH="1">
            <a:off x="1126019" y="5387644"/>
            <a:ext cx="4206240" cy="0"/>
          </a:xfrm>
          <a:prstGeom prst="straightConnector1">
            <a:avLst/>
          </a:prstGeom>
          <a:ln w="69850" cap="rnd">
            <a:solidFill>
              <a:srgbClr val="7030A0"/>
            </a:solidFill>
            <a:headEnd type="triangle" w="med" len="lg"/>
            <a:tailEnd type="none" w="med" len="lg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ounded Rectangle 96"/>
          <p:cNvSpPr/>
          <p:nvPr/>
        </p:nvSpPr>
        <p:spPr>
          <a:xfrm>
            <a:off x="1360515" y="1676400"/>
            <a:ext cx="1737360" cy="685800"/>
          </a:xfrm>
          <a:prstGeom prst="roundRect">
            <a:avLst>
              <a:gd name="adj" fmla="val 11950"/>
            </a:avLst>
          </a:prstGeom>
          <a:gradFill>
            <a:gsLst>
              <a:gs pos="0">
                <a:srgbClr val="FF6D6D"/>
              </a:gs>
              <a:gs pos="50000">
                <a:srgbClr val="FF0000"/>
              </a:gs>
              <a:gs pos="100000">
                <a:srgbClr val="C00000"/>
              </a:gs>
            </a:gsLst>
          </a:gradFill>
          <a:effectLst>
            <a:softEdge rad="127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PUMA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360515" y="4655146"/>
            <a:ext cx="3474720" cy="685800"/>
          </a:xfrm>
          <a:prstGeom prst="roundRect">
            <a:avLst>
              <a:gd name="adj" fmla="val 11950"/>
            </a:avLst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</a:gradFill>
          <a:effectLst>
            <a:softEdge rad="127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 anchorCtr="1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FROZEN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9378" y="2443730"/>
            <a:ext cx="151676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Bands</a:t>
            </a:r>
          </a:p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(2.4/5.8 GHz)</a:t>
            </a:r>
            <a:endParaRPr lang="en-US" sz="1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5933" y="2448559"/>
            <a:ext cx="2926080" cy="2011680"/>
            <a:chOff x="3614038" y="2077004"/>
            <a:chExt cx="2194560" cy="2194560"/>
          </a:xfrm>
        </p:grpSpPr>
        <p:cxnSp>
          <p:nvCxnSpPr>
            <p:cNvPr id="99" name="Straight Arrow Connector 98"/>
            <p:cNvCxnSpPr/>
            <p:nvPr/>
          </p:nvCxnSpPr>
          <p:spPr>
            <a:xfrm rot="16200000">
              <a:off x="4711318" y="2077005"/>
              <a:ext cx="0" cy="2194560"/>
            </a:xfrm>
            <a:prstGeom prst="straightConnector1">
              <a:avLst/>
            </a:prstGeom>
            <a:ln w="47625" cap="rnd">
              <a:solidFill>
                <a:schemeClr val="accent6">
                  <a:lumMod val="75000"/>
                </a:schemeClr>
              </a:solidFill>
              <a:round/>
              <a:headEnd type="triangle" w="lg" len="lg"/>
              <a:tailEnd type="triangle" w="lg" len="lg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H="1">
              <a:off x="4711318" y="2077004"/>
              <a:ext cx="0" cy="2194560"/>
            </a:xfrm>
            <a:prstGeom prst="straightConnector1">
              <a:avLst/>
            </a:prstGeom>
            <a:ln w="47625" cap="rnd">
              <a:solidFill>
                <a:schemeClr val="accent6">
                  <a:lumMod val="75000"/>
                </a:schemeClr>
              </a:solidFill>
              <a:headEnd type="triangle" w="lg" len="lg"/>
              <a:tailEnd type="triangle" w="lg" len="lg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Rounded Rectangle 100"/>
          <p:cNvSpPr/>
          <p:nvPr/>
        </p:nvSpPr>
        <p:spPr>
          <a:xfrm>
            <a:off x="2133133" y="2905759"/>
            <a:ext cx="2011680" cy="1097280"/>
          </a:xfrm>
          <a:prstGeom prst="roundRect">
            <a:avLst>
              <a:gd name="adj" fmla="val 11950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</a:gradFill>
          <a:effectLst>
            <a:softEdge rad="127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Study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1486142" y="3941802"/>
            <a:ext cx="147187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Bands</a:t>
            </a:r>
          </a:p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(UHF)</a:t>
            </a:r>
            <a:endParaRPr lang="en-US" sz="1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349988" y="3012501"/>
            <a:ext cx="8226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Indoor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4055493" y="3570506"/>
            <a:ext cx="9941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Outdoor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3097875" y="1683609"/>
            <a:ext cx="1737360" cy="685800"/>
          </a:xfrm>
          <a:prstGeom prst="roundRect">
            <a:avLst>
              <a:gd name="adj" fmla="val 11950"/>
            </a:avLst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50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</a:gradFill>
          <a:effectLst>
            <a:softEdge rad="127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802.11ac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774634" y="772180"/>
            <a:ext cx="5500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138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MU-MIMO Operating Regimes</a:t>
            </a:r>
          </a:p>
        </p:txBody>
      </p:sp>
      <p:graphicFrame>
        <p:nvGraphicFramePr>
          <p:cNvPr id="113" name="Diagram 112"/>
          <p:cNvGraphicFramePr/>
          <p:nvPr>
            <p:extLst/>
          </p:nvPr>
        </p:nvGraphicFramePr>
        <p:xfrm>
          <a:off x="5465144" y="1431610"/>
          <a:ext cx="3581400" cy="4740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7" name="MARKER"/>
          <p:cNvSpPr/>
          <p:nvPr/>
        </p:nvSpPr>
        <p:spPr>
          <a:xfrm flipH="1">
            <a:off x="8253046" y="4474586"/>
            <a:ext cx="890984" cy="454968"/>
          </a:xfrm>
          <a:prstGeom prst="rightArrow">
            <a:avLst/>
          </a:prstGeom>
          <a:gradFill flip="none" rotWithShape="1">
            <a:gsLst>
              <a:gs pos="0">
                <a:srgbClr val="A568D2"/>
              </a:gs>
              <a:gs pos="22000">
                <a:srgbClr val="7030A0"/>
              </a:gs>
              <a:gs pos="100000">
                <a:srgbClr val="C9A6E4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31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MU-MIMO </a:t>
            </a:r>
            <a:r>
              <a:rPr lang="en-US" dirty="0" err="1" smtClean="0"/>
              <a:t>Precoding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60436"/>
            <a:ext cx="7886700" cy="4037053"/>
          </a:xfrm>
        </p:spPr>
        <p:txBody>
          <a:bodyPr bIns="0">
            <a:normAutofit/>
          </a:bodyPr>
          <a:lstStyle/>
          <a:p>
            <a:r>
              <a:rPr lang="en-US" sz="2000" dirty="0" smtClean="0"/>
              <a:t>MU-MIMO: </a:t>
            </a:r>
            <a:r>
              <a:rPr lang="en-US" sz="2000" dirty="0" err="1" smtClean="0"/>
              <a:t>precoding</a:t>
            </a:r>
            <a:r>
              <a:rPr lang="en-US" sz="2000" dirty="0" smtClean="0"/>
              <a:t> method that allows a multi-antenna AP to transmit multiple parallel data streams to groups of clients</a:t>
            </a:r>
          </a:p>
          <a:p>
            <a:pPr lvl="1"/>
            <a:r>
              <a:rPr lang="en-US" sz="1800" dirty="0" err="1" smtClean="0"/>
              <a:t>Precoding</a:t>
            </a:r>
            <a:r>
              <a:rPr lang="en-US" sz="1800" dirty="0" smtClean="0"/>
              <a:t>: Applying complex magnitude and phase offsets (steering weights) to each data stream through the transmitting antenna array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2800" dirty="0" smtClean="0"/>
          </a:p>
          <a:p>
            <a:pPr lvl="1"/>
            <a:r>
              <a:rPr lang="en-US" sz="1800" dirty="0" smtClean="0"/>
              <a:t>Steering Weights: W matrix computation based on measured magnitude and phase offsets  for each </a:t>
            </a:r>
            <a:r>
              <a:rPr lang="en-US" sz="1800" dirty="0" err="1" smtClean="0"/>
              <a:t>Tx</a:t>
            </a:r>
            <a:r>
              <a:rPr lang="en-US" sz="1800" dirty="0" smtClean="0"/>
              <a:t>-&gt;Rx antenna path (CSI Matrix)</a:t>
            </a:r>
          </a:p>
          <a:p>
            <a:pPr lvl="2"/>
            <a:r>
              <a:rPr lang="en-US" sz="1600" dirty="0" smtClean="0"/>
              <a:t>e.g., Zero-forcing </a:t>
            </a:r>
            <a:r>
              <a:rPr lang="en-US" sz="1600" dirty="0" err="1" smtClean="0"/>
              <a:t>Beamforming</a:t>
            </a:r>
            <a:endParaRPr lang="en-US" sz="1600" dirty="0" smtClean="0"/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F0AC-1A87-4988-98ED-961F3F96A477}" type="datetime1">
              <a:rPr lang="en-US" smtClean="0">
                <a:solidFill>
                  <a:srgbClr val="E7E6E6">
                    <a:lumMod val="25000"/>
                  </a:srgbClr>
                </a:solidFill>
              </a:rPr>
              <a:t>4/22/2015</a:t>
            </a:fld>
            <a:endParaRPr lang="en-US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MU-MIMO WLANs in Diverse Bands and Environments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8" name="Freeform 97"/>
          <p:cNvSpPr>
            <a:spLocks/>
          </p:cNvSpPr>
          <p:nvPr/>
        </p:nvSpPr>
        <p:spPr>
          <a:xfrm rot="20682047">
            <a:off x="2510204" y="2253281"/>
            <a:ext cx="2834820" cy="1592645"/>
          </a:xfrm>
          <a:custGeom>
            <a:avLst/>
            <a:gdLst>
              <a:gd name="connsiteX0" fmla="*/ 2620524 w 2834820"/>
              <a:gd name="connsiteY0" fmla="*/ 221055 h 1592645"/>
              <a:gd name="connsiteX1" fmla="*/ 2834820 w 2834820"/>
              <a:gd name="connsiteY1" fmla="*/ 366358 h 1592645"/>
              <a:gd name="connsiteX2" fmla="*/ 2068457 w 2834820"/>
              <a:gd name="connsiteY2" fmla="*/ 605817 h 1592645"/>
              <a:gd name="connsiteX3" fmla="*/ 1914901 w 2834820"/>
              <a:gd name="connsiteY3" fmla="*/ 615689 h 1592645"/>
              <a:gd name="connsiteX4" fmla="*/ 1997259 w 2834820"/>
              <a:gd name="connsiteY4" fmla="*/ 657334 h 1592645"/>
              <a:gd name="connsiteX5" fmla="*/ 2230331 w 2834820"/>
              <a:gd name="connsiteY5" fmla="*/ 899701 h 1592645"/>
              <a:gd name="connsiteX6" fmla="*/ 1590293 w 2834820"/>
              <a:gd name="connsiteY6" fmla="*/ 957357 h 1592645"/>
              <a:gd name="connsiteX7" fmla="*/ 1440264 w 2834820"/>
              <a:gd name="connsiteY7" fmla="*/ 928432 h 1592645"/>
              <a:gd name="connsiteX8" fmla="*/ 1561962 w 2834820"/>
              <a:gd name="connsiteY8" fmla="*/ 1026353 h 1592645"/>
              <a:gd name="connsiteX9" fmla="*/ 1903872 w 2834820"/>
              <a:gd name="connsiteY9" fmla="*/ 1548487 h 1592645"/>
              <a:gd name="connsiteX10" fmla="*/ 975230 w 2834820"/>
              <a:gd name="connsiteY10" fmla="*/ 1243610 h 1592645"/>
              <a:gd name="connsiteX11" fmla="*/ 682542 w 2834820"/>
              <a:gd name="connsiteY11" fmla="*/ 1022366 h 1592645"/>
              <a:gd name="connsiteX12" fmla="*/ 681937 w 2834820"/>
              <a:gd name="connsiteY12" fmla="*/ 1021811 h 1592645"/>
              <a:gd name="connsiteX13" fmla="*/ 680121 w 2834820"/>
              <a:gd name="connsiteY13" fmla="*/ 1057292 h 1592645"/>
              <a:gd name="connsiteX14" fmla="*/ 650805 w 2834820"/>
              <a:gd name="connsiteY14" fmla="*/ 1125840 h 1592645"/>
              <a:gd name="connsiteX15" fmla="*/ 408300 w 2834820"/>
              <a:gd name="connsiteY15" fmla="*/ 809261 h 1592645"/>
              <a:gd name="connsiteX16" fmla="*/ 371969 w 2834820"/>
              <a:gd name="connsiteY16" fmla="*/ 711950 h 1592645"/>
              <a:gd name="connsiteX17" fmla="*/ 290208 w 2834820"/>
              <a:gd name="connsiteY17" fmla="*/ 710214 h 1592645"/>
              <a:gd name="connsiteX18" fmla="*/ 862 w 2834820"/>
              <a:gd name="connsiteY18" fmla="*/ 608079 h 1592645"/>
              <a:gd name="connsiteX19" fmla="*/ 17372 w 2834820"/>
              <a:gd name="connsiteY19" fmla="*/ 581168 h 1592645"/>
              <a:gd name="connsiteX20" fmla="*/ 36746 w 2834820"/>
              <a:gd name="connsiteY20" fmla="*/ 566962 h 1592645"/>
              <a:gd name="connsiteX21" fmla="*/ 36054 w 2834820"/>
              <a:gd name="connsiteY21" fmla="*/ 566221 h 1592645"/>
              <a:gd name="connsiteX22" fmla="*/ 168130 w 2834820"/>
              <a:gd name="connsiteY22" fmla="*/ 429981 h 1592645"/>
              <a:gd name="connsiteX23" fmla="*/ 231355 w 2834820"/>
              <a:gd name="connsiteY23" fmla="*/ 397419 h 1592645"/>
              <a:gd name="connsiteX24" fmla="*/ 271989 w 2834820"/>
              <a:gd name="connsiteY24" fmla="*/ 366160 h 1592645"/>
              <a:gd name="connsiteX25" fmla="*/ 180544 w 2834820"/>
              <a:gd name="connsiteY25" fmla="*/ 297884 h 1592645"/>
              <a:gd name="connsiteX26" fmla="*/ 29085 w 2834820"/>
              <a:gd name="connsiteY26" fmla="*/ 90688 h 1592645"/>
              <a:gd name="connsiteX27" fmla="*/ 97422 w 2834820"/>
              <a:gd name="connsiteY27" fmla="*/ 67063 h 1592645"/>
              <a:gd name="connsiteX28" fmla="*/ 154884 w 2834820"/>
              <a:gd name="connsiteY28" fmla="*/ 73792 h 1592645"/>
              <a:gd name="connsiteX29" fmla="*/ 169700 w 2834820"/>
              <a:gd name="connsiteY29" fmla="*/ 77397 h 1592645"/>
              <a:gd name="connsiteX30" fmla="*/ 172143 w 2834820"/>
              <a:gd name="connsiteY30" fmla="*/ 68738 h 1592645"/>
              <a:gd name="connsiteX31" fmla="*/ 229777 w 2834820"/>
              <a:gd name="connsiteY31" fmla="*/ 61543 h 1592645"/>
              <a:gd name="connsiteX32" fmla="*/ 321113 w 2834820"/>
              <a:gd name="connsiteY32" fmla="*/ 109830 h 1592645"/>
              <a:gd name="connsiteX33" fmla="*/ 359850 w 2834820"/>
              <a:gd name="connsiteY33" fmla="*/ 138801 h 1592645"/>
              <a:gd name="connsiteX34" fmla="*/ 399612 w 2834820"/>
              <a:gd name="connsiteY34" fmla="*/ 154617 h 1592645"/>
              <a:gd name="connsiteX35" fmla="*/ 517074 w 2834820"/>
              <a:gd name="connsiteY35" fmla="*/ 209293 h 1592645"/>
              <a:gd name="connsiteX36" fmla="*/ 517104 w 2834820"/>
              <a:gd name="connsiteY36" fmla="*/ 209274 h 1592645"/>
              <a:gd name="connsiteX37" fmla="*/ 1064980 w 2834820"/>
              <a:gd name="connsiteY37" fmla="*/ 71 h 1592645"/>
              <a:gd name="connsiteX38" fmla="*/ 1133317 w 2834820"/>
              <a:gd name="connsiteY38" fmla="*/ 23696 h 1592645"/>
              <a:gd name="connsiteX39" fmla="*/ 1114878 w 2834820"/>
              <a:gd name="connsiteY39" fmla="*/ 95818 h 1592645"/>
              <a:gd name="connsiteX40" fmla="*/ 1089475 w 2834820"/>
              <a:gd name="connsiteY40" fmla="*/ 127140 h 1592645"/>
              <a:gd name="connsiteX41" fmla="*/ 1091623 w 2834820"/>
              <a:gd name="connsiteY41" fmla="*/ 126898 h 1592645"/>
              <a:gd name="connsiteX42" fmla="*/ 1580040 w 2834820"/>
              <a:gd name="connsiteY42" fmla="*/ 106476 h 1592645"/>
              <a:gd name="connsiteX43" fmla="*/ 2620524 w 2834820"/>
              <a:gd name="connsiteY43" fmla="*/ 221055 h 159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834820" h="1592645">
                <a:moveTo>
                  <a:pt x="2620524" y="221055"/>
                </a:moveTo>
                <a:cubicBezTo>
                  <a:pt x="2755819" y="262533"/>
                  <a:pt x="2834820" y="312534"/>
                  <a:pt x="2834820" y="366358"/>
                </a:cubicBezTo>
                <a:cubicBezTo>
                  <a:pt x="2834820" y="474005"/>
                  <a:pt x="2518817" y="566365"/>
                  <a:pt x="2068457" y="605817"/>
                </a:cubicBezTo>
                <a:lnTo>
                  <a:pt x="1914901" y="615689"/>
                </a:lnTo>
                <a:lnTo>
                  <a:pt x="1997259" y="657334"/>
                </a:lnTo>
                <a:cubicBezTo>
                  <a:pt x="2157715" y="746938"/>
                  <a:pt x="2248083" y="834806"/>
                  <a:pt x="2230331" y="899701"/>
                </a:cubicBezTo>
                <a:cubicBezTo>
                  <a:pt x="2203702" y="997043"/>
                  <a:pt x="1941366" y="1015049"/>
                  <a:pt x="1590293" y="957357"/>
                </a:cubicBezTo>
                <a:lnTo>
                  <a:pt x="1440264" y="928432"/>
                </a:lnTo>
                <a:lnTo>
                  <a:pt x="1561962" y="1026353"/>
                </a:lnTo>
                <a:cubicBezTo>
                  <a:pt x="1820178" y="1247754"/>
                  <a:pt x="1964771" y="1457670"/>
                  <a:pt x="1903872" y="1548487"/>
                </a:cubicBezTo>
                <a:cubicBezTo>
                  <a:pt x="1822674" y="1669576"/>
                  <a:pt x="1406907" y="1533077"/>
                  <a:pt x="975230" y="1243610"/>
                </a:cubicBezTo>
                <a:cubicBezTo>
                  <a:pt x="867311" y="1171243"/>
                  <a:pt x="768614" y="1096166"/>
                  <a:pt x="682542" y="1022366"/>
                </a:cubicBezTo>
                <a:lnTo>
                  <a:pt x="681937" y="1021811"/>
                </a:lnTo>
                <a:lnTo>
                  <a:pt x="680121" y="1057292"/>
                </a:lnTo>
                <a:cubicBezTo>
                  <a:pt x="675590" y="1091345"/>
                  <a:pt x="665925" y="1115210"/>
                  <a:pt x="650805" y="1125840"/>
                </a:cubicBezTo>
                <a:cubicBezTo>
                  <a:pt x="597887" y="1163045"/>
                  <a:pt x="495683" y="1025797"/>
                  <a:pt x="408300" y="809261"/>
                </a:cubicBezTo>
                <a:lnTo>
                  <a:pt x="371969" y="711950"/>
                </a:lnTo>
                <a:lnTo>
                  <a:pt x="290208" y="710214"/>
                </a:lnTo>
                <a:cubicBezTo>
                  <a:pt x="108617" y="701059"/>
                  <a:pt x="-11420" y="662148"/>
                  <a:pt x="862" y="608079"/>
                </a:cubicBezTo>
                <a:cubicBezTo>
                  <a:pt x="2909" y="599067"/>
                  <a:pt x="8535" y="590061"/>
                  <a:pt x="17372" y="581168"/>
                </a:cubicBezTo>
                <a:lnTo>
                  <a:pt x="36746" y="566962"/>
                </a:lnTo>
                <a:lnTo>
                  <a:pt x="36054" y="566221"/>
                </a:lnTo>
                <a:cubicBezTo>
                  <a:pt x="31041" y="531839"/>
                  <a:pt x="81881" y="482293"/>
                  <a:pt x="168130" y="429981"/>
                </a:cubicBezTo>
                <a:lnTo>
                  <a:pt x="231355" y="397419"/>
                </a:lnTo>
                <a:lnTo>
                  <a:pt x="271989" y="366160"/>
                </a:lnTo>
                <a:lnTo>
                  <a:pt x="180544" y="297884"/>
                </a:lnTo>
                <a:cubicBezTo>
                  <a:pt x="69594" y="206747"/>
                  <a:pt x="9173" y="128896"/>
                  <a:pt x="29085" y="90688"/>
                </a:cubicBezTo>
                <a:cubicBezTo>
                  <a:pt x="37935" y="73706"/>
                  <a:pt x="61815" y="66163"/>
                  <a:pt x="97422" y="67063"/>
                </a:cubicBezTo>
                <a:cubicBezTo>
                  <a:pt x="114113" y="67485"/>
                  <a:pt x="133380" y="69762"/>
                  <a:pt x="154884" y="73792"/>
                </a:cubicBezTo>
                <a:lnTo>
                  <a:pt x="169700" y="77397"/>
                </a:lnTo>
                <a:lnTo>
                  <a:pt x="172143" y="68738"/>
                </a:lnTo>
                <a:cubicBezTo>
                  <a:pt x="183050" y="55217"/>
                  <a:pt x="203014" y="53347"/>
                  <a:pt x="229777" y="61543"/>
                </a:cubicBezTo>
                <a:cubicBezTo>
                  <a:pt x="254867" y="69226"/>
                  <a:pt x="285933" y="85757"/>
                  <a:pt x="321113" y="109830"/>
                </a:cubicBezTo>
                <a:lnTo>
                  <a:pt x="359850" y="138801"/>
                </a:lnTo>
                <a:lnTo>
                  <a:pt x="399612" y="154617"/>
                </a:lnTo>
                <a:lnTo>
                  <a:pt x="517074" y="209293"/>
                </a:lnTo>
                <a:lnTo>
                  <a:pt x="517104" y="209274"/>
                </a:lnTo>
                <a:cubicBezTo>
                  <a:pt x="745799" y="81460"/>
                  <a:pt x="958159" y="2771"/>
                  <a:pt x="1064980" y="71"/>
                </a:cubicBezTo>
                <a:cubicBezTo>
                  <a:pt x="1100587" y="-829"/>
                  <a:pt x="1124467" y="6714"/>
                  <a:pt x="1133317" y="23696"/>
                </a:cubicBezTo>
                <a:cubicBezTo>
                  <a:pt x="1142167" y="40677"/>
                  <a:pt x="1135148" y="65490"/>
                  <a:pt x="1114878" y="95818"/>
                </a:cubicBezTo>
                <a:lnTo>
                  <a:pt x="1089475" y="127140"/>
                </a:lnTo>
                <a:lnTo>
                  <a:pt x="1091623" y="126898"/>
                </a:lnTo>
                <a:cubicBezTo>
                  <a:pt x="1241743" y="113748"/>
                  <a:pt x="1406792" y="106476"/>
                  <a:pt x="1580040" y="106476"/>
                </a:cubicBezTo>
                <a:cubicBezTo>
                  <a:pt x="2013163" y="106476"/>
                  <a:pt x="2395031" y="151926"/>
                  <a:pt x="2620524" y="221055"/>
                </a:cubicBezTo>
                <a:close/>
              </a:path>
            </a:pathLst>
          </a:custGeom>
          <a:solidFill>
            <a:srgbClr val="91BCE3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</a:t>
            </a: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651058"/>
            <a:ext cx="2388575" cy="13303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12725"/>
            <a:ext cx="2865182" cy="858406"/>
          </a:xfrm>
          <a:prstGeom prst="rect">
            <a:avLst/>
          </a:prstGeom>
        </p:spPr>
      </p:pic>
      <p:graphicFrame>
        <p:nvGraphicFramePr>
          <p:cNvPr id="105" name="Object 104"/>
          <p:cNvGraphicFramePr>
            <a:graphicFrameLocks noChangeAspect="1"/>
          </p:cNvGraphicFramePr>
          <p:nvPr>
            <p:extLst/>
          </p:nvPr>
        </p:nvGraphicFramePr>
        <p:xfrm>
          <a:off x="4558008" y="7052247"/>
          <a:ext cx="1739900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10" imgW="1180800" imgH="939600" progId="Equation.3">
                  <p:embed/>
                </p:oleObj>
              </mc:Choice>
              <mc:Fallback>
                <p:oleObj name="Equation" r:id="rId10" imgW="118080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8008" y="7052247"/>
                        <a:ext cx="1739900" cy="14747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1871067" y="7609683"/>
          <a:ext cx="1477962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12" imgW="1002960" imgH="266400" progId="Equation.3">
                  <p:embed/>
                </p:oleObj>
              </mc:Choice>
              <mc:Fallback>
                <p:oleObj name="Equation" r:id="rId12" imgW="10029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067" y="7609683"/>
                        <a:ext cx="1477962" cy="4175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/>
          </p:nvPr>
        </p:nvGraphicFramePr>
        <p:xfrm>
          <a:off x="-2746164" y="7180826"/>
          <a:ext cx="2746164" cy="1275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14" imgW="1587240" imgH="736560" progId="Equation.3">
                  <p:embed/>
                </p:oleObj>
              </mc:Choice>
              <mc:Fallback>
                <p:oleObj name="Equation" r:id="rId14" imgW="158724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746164" y="7180826"/>
                        <a:ext cx="2746164" cy="12752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45"/>
          <p:cNvSpPr/>
          <p:nvPr/>
        </p:nvSpPr>
        <p:spPr>
          <a:xfrm>
            <a:off x="1127760" y="5036820"/>
            <a:ext cx="2133600" cy="246888"/>
          </a:xfrm>
          <a:prstGeom prst="rect">
            <a:avLst/>
          </a:prstGeom>
          <a:solidFill>
            <a:srgbClr val="C55A11">
              <a:alpha val="38000"/>
            </a:srgb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0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27760" y="5320301"/>
            <a:ext cx="2130552" cy="246888"/>
          </a:xfrm>
          <a:prstGeom prst="rect">
            <a:avLst/>
          </a:prstGeom>
          <a:solidFill>
            <a:srgbClr val="CB0F13">
              <a:alpha val="38000"/>
            </a:srgb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0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32628" y="5603782"/>
            <a:ext cx="2130552" cy="246888"/>
          </a:xfrm>
          <a:prstGeom prst="rect">
            <a:avLst/>
          </a:prstGeom>
          <a:solidFill>
            <a:srgbClr val="70AD47">
              <a:alpha val="38000"/>
            </a:srgb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0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Rectangle 85"/>
          <p:cNvSpPr/>
          <p:nvPr/>
        </p:nvSpPr>
        <p:spPr>
          <a:xfrm rot="16200000">
            <a:off x="6590055" y="5119078"/>
            <a:ext cx="1271016" cy="438353"/>
          </a:xfrm>
          <a:prstGeom prst="rect">
            <a:avLst/>
          </a:prstGeom>
          <a:solidFill>
            <a:srgbClr val="C55A11">
              <a:alpha val="38000"/>
            </a:srgb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0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Rectangle 86"/>
          <p:cNvSpPr/>
          <p:nvPr/>
        </p:nvSpPr>
        <p:spPr>
          <a:xfrm rot="16200000">
            <a:off x="7285278" y="5116085"/>
            <a:ext cx="1271016" cy="438912"/>
          </a:xfrm>
          <a:prstGeom prst="rect">
            <a:avLst/>
          </a:prstGeom>
          <a:solidFill>
            <a:srgbClr val="CB0F13">
              <a:alpha val="38000"/>
            </a:srgb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0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Rectangle 87"/>
          <p:cNvSpPr/>
          <p:nvPr/>
        </p:nvSpPr>
        <p:spPr>
          <a:xfrm rot="16200000">
            <a:off x="7987842" y="5109972"/>
            <a:ext cx="1271016" cy="438912"/>
          </a:xfrm>
          <a:prstGeom prst="rect">
            <a:avLst/>
          </a:prstGeom>
          <a:solidFill>
            <a:srgbClr val="70AD47">
              <a:alpha val="38000"/>
            </a:srgb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0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5797045" y="2646568"/>
            <a:ext cx="3200400" cy="914400"/>
          </a:xfrm>
          <a:prstGeom prst="rect">
            <a:avLst/>
          </a:prstGeom>
          <a:solidFill>
            <a:srgbClr val="5B9BD5"/>
          </a:solidFill>
          <a:ln w="15875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737" y="2721186"/>
            <a:ext cx="3121017" cy="7651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110766"/>
            <a:ext cx="2049737" cy="3121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Freeform 52"/>
              <p:cNvSpPr>
                <a:spLocks/>
              </p:cNvSpPr>
              <p:nvPr/>
            </p:nvSpPr>
            <p:spPr>
              <a:xfrm rot="20682047">
                <a:off x="2433983" y="2388358"/>
                <a:ext cx="2560320" cy="502920"/>
              </a:xfrm>
              <a:custGeom>
                <a:avLst/>
                <a:gdLst>
                  <a:gd name="connsiteX0" fmla="*/ 1136447 w 3071060"/>
                  <a:gd name="connsiteY0" fmla="*/ 75 h 772160"/>
                  <a:gd name="connsiteX1" fmla="*/ 1211146 w 3071060"/>
                  <a:gd name="connsiteY1" fmla="*/ 25012 h 772160"/>
                  <a:gd name="connsiteX2" fmla="*/ 1190991 w 3071060"/>
                  <a:gd name="connsiteY2" fmla="*/ 101141 h 772160"/>
                  <a:gd name="connsiteX3" fmla="*/ 1163223 w 3071060"/>
                  <a:gd name="connsiteY3" fmla="*/ 134203 h 772160"/>
                  <a:gd name="connsiteX4" fmla="*/ 1165571 w 3071060"/>
                  <a:gd name="connsiteY4" fmla="*/ 133948 h 772160"/>
                  <a:gd name="connsiteX5" fmla="*/ 1699460 w 3071060"/>
                  <a:gd name="connsiteY5" fmla="*/ 112391 h 772160"/>
                  <a:gd name="connsiteX6" fmla="*/ 3071060 w 3071060"/>
                  <a:gd name="connsiteY6" fmla="*/ 386711 h 772160"/>
                  <a:gd name="connsiteX7" fmla="*/ 1699460 w 3071060"/>
                  <a:gd name="connsiteY7" fmla="*/ 661031 h 772160"/>
                  <a:gd name="connsiteX8" fmla="*/ 1165571 w 3071060"/>
                  <a:gd name="connsiteY8" fmla="*/ 639474 h 772160"/>
                  <a:gd name="connsiteX9" fmla="*/ 1164389 w 3071060"/>
                  <a:gd name="connsiteY9" fmla="*/ 639345 h 772160"/>
                  <a:gd name="connsiteX10" fmla="*/ 1190991 w 3071060"/>
                  <a:gd name="connsiteY10" fmla="*/ 671019 h 772160"/>
                  <a:gd name="connsiteX11" fmla="*/ 1211146 w 3071060"/>
                  <a:gd name="connsiteY11" fmla="*/ 747148 h 772160"/>
                  <a:gd name="connsiteX12" fmla="*/ 660618 w 3071060"/>
                  <a:gd name="connsiteY12" fmla="*/ 614265 h 772160"/>
                  <a:gd name="connsiteX13" fmla="*/ 537651 w 3071060"/>
                  <a:gd name="connsiteY13" fmla="*/ 551305 h 772160"/>
                  <a:gd name="connsiteX14" fmla="*/ 437270 w 3071060"/>
                  <a:gd name="connsiteY14" fmla="*/ 597126 h 772160"/>
                  <a:gd name="connsiteX15" fmla="*/ 4110 w 3071060"/>
                  <a:gd name="connsiteY15" fmla="*/ 676434 h 772160"/>
                  <a:gd name="connsiteX16" fmla="*/ 131333 w 3071060"/>
                  <a:gd name="connsiteY16" fmla="*/ 489236 h 772160"/>
                  <a:gd name="connsiteX17" fmla="*/ 269629 w 3071060"/>
                  <a:gd name="connsiteY17" fmla="*/ 386502 h 772160"/>
                  <a:gd name="connsiteX18" fmla="*/ 169670 w 3071060"/>
                  <a:gd name="connsiteY18" fmla="*/ 314433 h 772160"/>
                  <a:gd name="connsiteX19" fmla="*/ 4110 w 3071060"/>
                  <a:gd name="connsiteY19" fmla="*/ 95726 h 772160"/>
                  <a:gd name="connsiteX20" fmla="*/ 78809 w 3071060"/>
                  <a:gd name="connsiteY20" fmla="*/ 70789 h 772160"/>
                  <a:gd name="connsiteX21" fmla="*/ 409133 w 3071060"/>
                  <a:gd name="connsiteY21" fmla="*/ 163207 h 772160"/>
                  <a:gd name="connsiteX22" fmla="*/ 537531 w 3071060"/>
                  <a:gd name="connsiteY22" fmla="*/ 220920 h 772160"/>
                  <a:gd name="connsiteX23" fmla="*/ 537564 w 3071060"/>
                  <a:gd name="connsiteY23" fmla="*/ 220900 h 772160"/>
                  <a:gd name="connsiteX24" fmla="*/ 1136447 w 3071060"/>
                  <a:gd name="connsiteY24" fmla="*/ 75 h 772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71060" h="772160">
                    <a:moveTo>
                      <a:pt x="1136447" y="75"/>
                    </a:moveTo>
                    <a:cubicBezTo>
                      <a:pt x="1175369" y="-875"/>
                      <a:pt x="1201472" y="7087"/>
                      <a:pt x="1211146" y="25012"/>
                    </a:cubicBezTo>
                    <a:cubicBezTo>
                      <a:pt x="1220820" y="42937"/>
                      <a:pt x="1213148" y="69128"/>
                      <a:pt x="1190991" y="101141"/>
                    </a:cubicBezTo>
                    <a:lnTo>
                      <a:pt x="1163223" y="134203"/>
                    </a:lnTo>
                    <a:lnTo>
                      <a:pt x="1165571" y="133948"/>
                    </a:lnTo>
                    <a:cubicBezTo>
                      <a:pt x="1329667" y="120067"/>
                      <a:pt x="1510082" y="112391"/>
                      <a:pt x="1699460" y="112391"/>
                    </a:cubicBezTo>
                    <a:cubicBezTo>
                      <a:pt x="2456974" y="112391"/>
                      <a:pt x="3071060" y="235208"/>
                      <a:pt x="3071060" y="386711"/>
                    </a:cubicBezTo>
                    <a:cubicBezTo>
                      <a:pt x="3071060" y="538214"/>
                      <a:pt x="2456974" y="661031"/>
                      <a:pt x="1699460" y="661031"/>
                    </a:cubicBezTo>
                    <a:cubicBezTo>
                      <a:pt x="1510082" y="661031"/>
                      <a:pt x="1329667" y="653355"/>
                      <a:pt x="1165571" y="639474"/>
                    </a:cubicBezTo>
                    <a:lnTo>
                      <a:pt x="1164389" y="639345"/>
                    </a:lnTo>
                    <a:lnTo>
                      <a:pt x="1190991" y="671019"/>
                    </a:lnTo>
                    <a:cubicBezTo>
                      <a:pt x="1213148" y="703032"/>
                      <a:pt x="1220820" y="729223"/>
                      <a:pt x="1211146" y="747148"/>
                    </a:cubicBezTo>
                    <a:cubicBezTo>
                      <a:pt x="1177288" y="809885"/>
                      <a:pt x="942164" y="750580"/>
                      <a:pt x="660618" y="614265"/>
                    </a:cubicBezTo>
                    <a:lnTo>
                      <a:pt x="537651" y="551305"/>
                    </a:lnTo>
                    <a:lnTo>
                      <a:pt x="437270" y="597126"/>
                    </a:lnTo>
                    <a:cubicBezTo>
                      <a:pt x="210021" y="694320"/>
                      <a:pt x="33131" y="730209"/>
                      <a:pt x="4110" y="676434"/>
                    </a:cubicBezTo>
                    <a:cubicBezTo>
                      <a:pt x="-15238" y="640584"/>
                      <a:pt x="34797" y="571672"/>
                      <a:pt x="131333" y="489236"/>
                    </a:cubicBezTo>
                    <a:lnTo>
                      <a:pt x="269629" y="386502"/>
                    </a:lnTo>
                    <a:lnTo>
                      <a:pt x="169670" y="314433"/>
                    </a:lnTo>
                    <a:cubicBezTo>
                      <a:pt x="48390" y="218233"/>
                      <a:pt x="-17656" y="136057"/>
                      <a:pt x="4110" y="95726"/>
                    </a:cubicBezTo>
                    <a:cubicBezTo>
                      <a:pt x="13784" y="77801"/>
                      <a:pt x="39887" y="69839"/>
                      <a:pt x="78809" y="70789"/>
                    </a:cubicBezTo>
                    <a:cubicBezTo>
                      <a:pt x="151788" y="72570"/>
                      <a:pt x="269831" y="105684"/>
                      <a:pt x="409133" y="163207"/>
                    </a:cubicBezTo>
                    <a:lnTo>
                      <a:pt x="537531" y="220920"/>
                    </a:lnTo>
                    <a:lnTo>
                      <a:pt x="537564" y="220900"/>
                    </a:lnTo>
                    <a:cubicBezTo>
                      <a:pt x="787550" y="85986"/>
                      <a:pt x="1019681" y="2925"/>
                      <a:pt x="1136447" y="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eaLnBrk="1" hangingPunct="1"/>
                <a:r>
                  <a:rPr lang="en-US" sz="2200" b="1" spc="-300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pc="-300" smtClean="0">
                            <a:solidFill>
                              <a:prstClr val="white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pc="-300" smtClean="0">
                            <a:solidFill>
                              <a:prstClr val="white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sz="2200" b="1" i="1" spc="-300" smtClean="0">
                            <a:solidFill>
                              <a:prstClr val="white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US" sz="2200" b="1" i="1" spc="-300" smtClean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2200" b="1" i="1" spc="-300" smtClean="0">
                            <a:solidFill>
                              <a:prstClr val="white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pc="-300" smtClean="0">
                            <a:solidFill>
                              <a:prstClr val="white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200" b="1" i="1" spc="-300" smtClean="0">
                            <a:solidFill>
                              <a:prstClr val="white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endParaRPr lang="en-US" sz="2200" b="1" spc="-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3" name="Freeform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82047">
                <a:off x="2433983" y="2388358"/>
                <a:ext cx="2560320" cy="502920"/>
              </a:xfrm>
              <a:custGeom>
                <a:avLst/>
                <a:gdLst>
                  <a:gd name="connsiteX0" fmla="*/ 1136447 w 3071060"/>
                  <a:gd name="connsiteY0" fmla="*/ 75 h 772160"/>
                  <a:gd name="connsiteX1" fmla="*/ 1211146 w 3071060"/>
                  <a:gd name="connsiteY1" fmla="*/ 25012 h 772160"/>
                  <a:gd name="connsiteX2" fmla="*/ 1190991 w 3071060"/>
                  <a:gd name="connsiteY2" fmla="*/ 101141 h 772160"/>
                  <a:gd name="connsiteX3" fmla="*/ 1163223 w 3071060"/>
                  <a:gd name="connsiteY3" fmla="*/ 134203 h 772160"/>
                  <a:gd name="connsiteX4" fmla="*/ 1165571 w 3071060"/>
                  <a:gd name="connsiteY4" fmla="*/ 133948 h 772160"/>
                  <a:gd name="connsiteX5" fmla="*/ 1699460 w 3071060"/>
                  <a:gd name="connsiteY5" fmla="*/ 112391 h 772160"/>
                  <a:gd name="connsiteX6" fmla="*/ 3071060 w 3071060"/>
                  <a:gd name="connsiteY6" fmla="*/ 386711 h 772160"/>
                  <a:gd name="connsiteX7" fmla="*/ 1699460 w 3071060"/>
                  <a:gd name="connsiteY7" fmla="*/ 661031 h 772160"/>
                  <a:gd name="connsiteX8" fmla="*/ 1165571 w 3071060"/>
                  <a:gd name="connsiteY8" fmla="*/ 639474 h 772160"/>
                  <a:gd name="connsiteX9" fmla="*/ 1164389 w 3071060"/>
                  <a:gd name="connsiteY9" fmla="*/ 639345 h 772160"/>
                  <a:gd name="connsiteX10" fmla="*/ 1190991 w 3071060"/>
                  <a:gd name="connsiteY10" fmla="*/ 671019 h 772160"/>
                  <a:gd name="connsiteX11" fmla="*/ 1211146 w 3071060"/>
                  <a:gd name="connsiteY11" fmla="*/ 747148 h 772160"/>
                  <a:gd name="connsiteX12" fmla="*/ 660618 w 3071060"/>
                  <a:gd name="connsiteY12" fmla="*/ 614265 h 772160"/>
                  <a:gd name="connsiteX13" fmla="*/ 537651 w 3071060"/>
                  <a:gd name="connsiteY13" fmla="*/ 551305 h 772160"/>
                  <a:gd name="connsiteX14" fmla="*/ 437270 w 3071060"/>
                  <a:gd name="connsiteY14" fmla="*/ 597126 h 772160"/>
                  <a:gd name="connsiteX15" fmla="*/ 4110 w 3071060"/>
                  <a:gd name="connsiteY15" fmla="*/ 676434 h 772160"/>
                  <a:gd name="connsiteX16" fmla="*/ 131333 w 3071060"/>
                  <a:gd name="connsiteY16" fmla="*/ 489236 h 772160"/>
                  <a:gd name="connsiteX17" fmla="*/ 269629 w 3071060"/>
                  <a:gd name="connsiteY17" fmla="*/ 386502 h 772160"/>
                  <a:gd name="connsiteX18" fmla="*/ 169670 w 3071060"/>
                  <a:gd name="connsiteY18" fmla="*/ 314433 h 772160"/>
                  <a:gd name="connsiteX19" fmla="*/ 4110 w 3071060"/>
                  <a:gd name="connsiteY19" fmla="*/ 95726 h 772160"/>
                  <a:gd name="connsiteX20" fmla="*/ 78809 w 3071060"/>
                  <a:gd name="connsiteY20" fmla="*/ 70789 h 772160"/>
                  <a:gd name="connsiteX21" fmla="*/ 409133 w 3071060"/>
                  <a:gd name="connsiteY21" fmla="*/ 163207 h 772160"/>
                  <a:gd name="connsiteX22" fmla="*/ 537531 w 3071060"/>
                  <a:gd name="connsiteY22" fmla="*/ 220920 h 772160"/>
                  <a:gd name="connsiteX23" fmla="*/ 537564 w 3071060"/>
                  <a:gd name="connsiteY23" fmla="*/ 220900 h 772160"/>
                  <a:gd name="connsiteX24" fmla="*/ 1136447 w 3071060"/>
                  <a:gd name="connsiteY24" fmla="*/ 75 h 772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71060" h="772160">
                    <a:moveTo>
                      <a:pt x="1136447" y="75"/>
                    </a:moveTo>
                    <a:cubicBezTo>
                      <a:pt x="1175369" y="-875"/>
                      <a:pt x="1201472" y="7087"/>
                      <a:pt x="1211146" y="25012"/>
                    </a:cubicBezTo>
                    <a:cubicBezTo>
                      <a:pt x="1220820" y="42937"/>
                      <a:pt x="1213148" y="69128"/>
                      <a:pt x="1190991" y="101141"/>
                    </a:cubicBezTo>
                    <a:lnTo>
                      <a:pt x="1163223" y="134203"/>
                    </a:lnTo>
                    <a:lnTo>
                      <a:pt x="1165571" y="133948"/>
                    </a:lnTo>
                    <a:cubicBezTo>
                      <a:pt x="1329667" y="120067"/>
                      <a:pt x="1510082" y="112391"/>
                      <a:pt x="1699460" y="112391"/>
                    </a:cubicBezTo>
                    <a:cubicBezTo>
                      <a:pt x="2456974" y="112391"/>
                      <a:pt x="3071060" y="235208"/>
                      <a:pt x="3071060" y="386711"/>
                    </a:cubicBezTo>
                    <a:cubicBezTo>
                      <a:pt x="3071060" y="538214"/>
                      <a:pt x="2456974" y="661031"/>
                      <a:pt x="1699460" y="661031"/>
                    </a:cubicBezTo>
                    <a:cubicBezTo>
                      <a:pt x="1510082" y="661031"/>
                      <a:pt x="1329667" y="653355"/>
                      <a:pt x="1165571" y="639474"/>
                    </a:cubicBezTo>
                    <a:lnTo>
                      <a:pt x="1164389" y="639345"/>
                    </a:lnTo>
                    <a:lnTo>
                      <a:pt x="1190991" y="671019"/>
                    </a:lnTo>
                    <a:cubicBezTo>
                      <a:pt x="1213148" y="703032"/>
                      <a:pt x="1220820" y="729223"/>
                      <a:pt x="1211146" y="747148"/>
                    </a:cubicBezTo>
                    <a:cubicBezTo>
                      <a:pt x="1177288" y="809885"/>
                      <a:pt x="942164" y="750580"/>
                      <a:pt x="660618" y="614265"/>
                    </a:cubicBezTo>
                    <a:lnTo>
                      <a:pt x="537651" y="551305"/>
                    </a:lnTo>
                    <a:lnTo>
                      <a:pt x="437270" y="597126"/>
                    </a:lnTo>
                    <a:cubicBezTo>
                      <a:pt x="210021" y="694320"/>
                      <a:pt x="33131" y="730209"/>
                      <a:pt x="4110" y="676434"/>
                    </a:cubicBezTo>
                    <a:cubicBezTo>
                      <a:pt x="-15238" y="640584"/>
                      <a:pt x="34797" y="571672"/>
                      <a:pt x="131333" y="489236"/>
                    </a:cubicBezTo>
                    <a:lnTo>
                      <a:pt x="269629" y="386502"/>
                    </a:lnTo>
                    <a:lnTo>
                      <a:pt x="169670" y="314433"/>
                    </a:lnTo>
                    <a:cubicBezTo>
                      <a:pt x="48390" y="218233"/>
                      <a:pt x="-17656" y="136057"/>
                      <a:pt x="4110" y="95726"/>
                    </a:cubicBezTo>
                    <a:cubicBezTo>
                      <a:pt x="13784" y="77801"/>
                      <a:pt x="39887" y="69839"/>
                      <a:pt x="78809" y="70789"/>
                    </a:cubicBezTo>
                    <a:cubicBezTo>
                      <a:pt x="151788" y="72570"/>
                      <a:pt x="269831" y="105684"/>
                      <a:pt x="409133" y="163207"/>
                    </a:cubicBezTo>
                    <a:lnTo>
                      <a:pt x="537531" y="220920"/>
                    </a:lnTo>
                    <a:lnTo>
                      <a:pt x="537564" y="220900"/>
                    </a:lnTo>
                    <a:cubicBezTo>
                      <a:pt x="787550" y="85986"/>
                      <a:pt x="1019681" y="2925"/>
                      <a:pt x="1136447" y="75"/>
                    </a:cubicBezTo>
                    <a:close/>
                  </a:path>
                </a:pathLst>
              </a:custGeom>
              <a:blipFill rotWithShape="0">
                <a:blip r:embed="rId21"/>
                <a:stretch>
                  <a:fillRect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Freeform 51"/>
              <p:cNvSpPr>
                <a:spLocks/>
              </p:cNvSpPr>
              <p:nvPr/>
            </p:nvSpPr>
            <p:spPr>
              <a:xfrm rot="1112714">
                <a:off x="2534253" y="3035275"/>
                <a:ext cx="1920240" cy="512064"/>
              </a:xfrm>
              <a:custGeom>
                <a:avLst/>
                <a:gdLst>
                  <a:gd name="connsiteX0" fmla="*/ 1136447 w 3071060"/>
                  <a:gd name="connsiteY0" fmla="*/ 75 h 772160"/>
                  <a:gd name="connsiteX1" fmla="*/ 1211146 w 3071060"/>
                  <a:gd name="connsiteY1" fmla="*/ 25012 h 772160"/>
                  <a:gd name="connsiteX2" fmla="*/ 1190991 w 3071060"/>
                  <a:gd name="connsiteY2" fmla="*/ 101141 h 772160"/>
                  <a:gd name="connsiteX3" fmla="*/ 1163223 w 3071060"/>
                  <a:gd name="connsiteY3" fmla="*/ 134203 h 772160"/>
                  <a:gd name="connsiteX4" fmla="*/ 1165571 w 3071060"/>
                  <a:gd name="connsiteY4" fmla="*/ 133948 h 772160"/>
                  <a:gd name="connsiteX5" fmla="*/ 1699460 w 3071060"/>
                  <a:gd name="connsiteY5" fmla="*/ 112391 h 772160"/>
                  <a:gd name="connsiteX6" fmla="*/ 3071060 w 3071060"/>
                  <a:gd name="connsiteY6" fmla="*/ 386711 h 772160"/>
                  <a:gd name="connsiteX7" fmla="*/ 1699460 w 3071060"/>
                  <a:gd name="connsiteY7" fmla="*/ 661031 h 772160"/>
                  <a:gd name="connsiteX8" fmla="*/ 1165571 w 3071060"/>
                  <a:gd name="connsiteY8" fmla="*/ 639474 h 772160"/>
                  <a:gd name="connsiteX9" fmla="*/ 1164389 w 3071060"/>
                  <a:gd name="connsiteY9" fmla="*/ 639345 h 772160"/>
                  <a:gd name="connsiteX10" fmla="*/ 1190991 w 3071060"/>
                  <a:gd name="connsiteY10" fmla="*/ 671019 h 772160"/>
                  <a:gd name="connsiteX11" fmla="*/ 1211146 w 3071060"/>
                  <a:gd name="connsiteY11" fmla="*/ 747148 h 772160"/>
                  <a:gd name="connsiteX12" fmla="*/ 660618 w 3071060"/>
                  <a:gd name="connsiteY12" fmla="*/ 614265 h 772160"/>
                  <a:gd name="connsiteX13" fmla="*/ 537651 w 3071060"/>
                  <a:gd name="connsiteY13" fmla="*/ 551305 h 772160"/>
                  <a:gd name="connsiteX14" fmla="*/ 437270 w 3071060"/>
                  <a:gd name="connsiteY14" fmla="*/ 597126 h 772160"/>
                  <a:gd name="connsiteX15" fmla="*/ 4110 w 3071060"/>
                  <a:gd name="connsiteY15" fmla="*/ 676434 h 772160"/>
                  <a:gd name="connsiteX16" fmla="*/ 131333 w 3071060"/>
                  <a:gd name="connsiteY16" fmla="*/ 489236 h 772160"/>
                  <a:gd name="connsiteX17" fmla="*/ 269629 w 3071060"/>
                  <a:gd name="connsiteY17" fmla="*/ 386502 h 772160"/>
                  <a:gd name="connsiteX18" fmla="*/ 169670 w 3071060"/>
                  <a:gd name="connsiteY18" fmla="*/ 314433 h 772160"/>
                  <a:gd name="connsiteX19" fmla="*/ 4110 w 3071060"/>
                  <a:gd name="connsiteY19" fmla="*/ 95726 h 772160"/>
                  <a:gd name="connsiteX20" fmla="*/ 78809 w 3071060"/>
                  <a:gd name="connsiteY20" fmla="*/ 70789 h 772160"/>
                  <a:gd name="connsiteX21" fmla="*/ 409133 w 3071060"/>
                  <a:gd name="connsiteY21" fmla="*/ 163207 h 772160"/>
                  <a:gd name="connsiteX22" fmla="*/ 537531 w 3071060"/>
                  <a:gd name="connsiteY22" fmla="*/ 220920 h 772160"/>
                  <a:gd name="connsiteX23" fmla="*/ 537564 w 3071060"/>
                  <a:gd name="connsiteY23" fmla="*/ 220900 h 772160"/>
                  <a:gd name="connsiteX24" fmla="*/ 1136447 w 3071060"/>
                  <a:gd name="connsiteY24" fmla="*/ 75 h 772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71060" h="772160">
                    <a:moveTo>
                      <a:pt x="1136447" y="75"/>
                    </a:moveTo>
                    <a:cubicBezTo>
                      <a:pt x="1175369" y="-875"/>
                      <a:pt x="1201472" y="7087"/>
                      <a:pt x="1211146" y="25012"/>
                    </a:cubicBezTo>
                    <a:cubicBezTo>
                      <a:pt x="1220820" y="42937"/>
                      <a:pt x="1213148" y="69128"/>
                      <a:pt x="1190991" y="101141"/>
                    </a:cubicBezTo>
                    <a:lnTo>
                      <a:pt x="1163223" y="134203"/>
                    </a:lnTo>
                    <a:lnTo>
                      <a:pt x="1165571" y="133948"/>
                    </a:lnTo>
                    <a:cubicBezTo>
                      <a:pt x="1329667" y="120067"/>
                      <a:pt x="1510082" y="112391"/>
                      <a:pt x="1699460" y="112391"/>
                    </a:cubicBezTo>
                    <a:cubicBezTo>
                      <a:pt x="2456974" y="112391"/>
                      <a:pt x="3071060" y="235208"/>
                      <a:pt x="3071060" y="386711"/>
                    </a:cubicBezTo>
                    <a:cubicBezTo>
                      <a:pt x="3071060" y="538214"/>
                      <a:pt x="2456974" y="661031"/>
                      <a:pt x="1699460" y="661031"/>
                    </a:cubicBezTo>
                    <a:cubicBezTo>
                      <a:pt x="1510082" y="661031"/>
                      <a:pt x="1329667" y="653355"/>
                      <a:pt x="1165571" y="639474"/>
                    </a:cubicBezTo>
                    <a:lnTo>
                      <a:pt x="1164389" y="639345"/>
                    </a:lnTo>
                    <a:lnTo>
                      <a:pt x="1190991" y="671019"/>
                    </a:lnTo>
                    <a:cubicBezTo>
                      <a:pt x="1213148" y="703032"/>
                      <a:pt x="1220820" y="729223"/>
                      <a:pt x="1211146" y="747148"/>
                    </a:cubicBezTo>
                    <a:cubicBezTo>
                      <a:pt x="1177288" y="809885"/>
                      <a:pt x="942164" y="750580"/>
                      <a:pt x="660618" y="614265"/>
                    </a:cubicBezTo>
                    <a:lnTo>
                      <a:pt x="537651" y="551305"/>
                    </a:lnTo>
                    <a:lnTo>
                      <a:pt x="437270" y="597126"/>
                    </a:lnTo>
                    <a:cubicBezTo>
                      <a:pt x="210021" y="694320"/>
                      <a:pt x="33131" y="730209"/>
                      <a:pt x="4110" y="676434"/>
                    </a:cubicBezTo>
                    <a:cubicBezTo>
                      <a:pt x="-15238" y="640584"/>
                      <a:pt x="34797" y="571672"/>
                      <a:pt x="131333" y="489236"/>
                    </a:cubicBezTo>
                    <a:lnTo>
                      <a:pt x="269629" y="386502"/>
                    </a:lnTo>
                    <a:lnTo>
                      <a:pt x="169670" y="314433"/>
                    </a:lnTo>
                    <a:cubicBezTo>
                      <a:pt x="48390" y="218233"/>
                      <a:pt x="-17656" y="136057"/>
                      <a:pt x="4110" y="95726"/>
                    </a:cubicBezTo>
                    <a:cubicBezTo>
                      <a:pt x="13784" y="77801"/>
                      <a:pt x="39887" y="69839"/>
                      <a:pt x="78809" y="70789"/>
                    </a:cubicBezTo>
                    <a:cubicBezTo>
                      <a:pt x="151788" y="72570"/>
                      <a:pt x="269831" y="105684"/>
                      <a:pt x="409133" y="163207"/>
                    </a:cubicBezTo>
                    <a:lnTo>
                      <a:pt x="537531" y="220920"/>
                    </a:lnTo>
                    <a:lnTo>
                      <a:pt x="537564" y="220900"/>
                    </a:lnTo>
                    <a:cubicBezTo>
                      <a:pt x="787550" y="85986"/>
                      <a:pt x="1019681" y="2925"/>
                      <a:pt x="1136447" y="7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50000"/>
                </a:schemeClr>
              </a:solidFill>
              <a:ln>
                <a:solidFill>
                  <a:schemeClr val="accent6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eaLnBrk="1" hangingPunct="1"/>
                <a:r>
                  <a:rPr lang="en-US" sz="2200" b="1" spc="-300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pc="-300" smtClean="0">
                            <a:solidFill>
                              <a:prstClr val="white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pc="-300" smtClean="0">
                            <a:solidFill>
                              <a:prstClr val="white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a:rPr lang="en-US" sz="2200" b="1" i="1" spc="-300">
                            <a:solidFill>
                              <a:prstClr val="white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sz="2200" b="1" i="1" spc="-300" smtClean="0">
                            <a:solidFill>
                              <a:prstClr val="white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sz="2200" b="1" i="1" spc="-30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2200" b="1" i="1" spc="-300">
                            <a:solidFill>
                              <a:prstClr val="white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pc="-300">
                            <a:solidFill>
                              <a:prstClr val="white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200" b="1" i="1" spc="-300" smtClean="0">
                            <a:solidFill>
                              <a:prstClr val="white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sz="2200" b="1" i="1" spc="-30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</m:oMath>
                </a14:m>
                <a:endParaRPr lang="en-US" sz="2200" b="1" spc="-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2" name="Freeform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112714">
                <a:off x="2534253" y="3035275"/>
                <a:ext cx="1920240" cy="512064"/>
              </a:xfrm>
              <a:custGeom>
                <a:avLst/>
                <a:gdLst>
                  <a:gd name="connsiteX0" fmla="*/ 1136447 w 3071060"/>
                  <a:gd name="connsiteY0" fmla="*/ 75 h 772160"/>
                  <a:gd name="connsiteX1" fmla="*/ 1211146 w 3071060"/>
                  <a:gd name="connsiteY1" fmla="*/ 25012 h 772160"/>
                  <a:gd name="connsiteX2" fmla="*/ 1190991 w 3071060"/>
                  <a:gd name="connsiteY2" fmla="*/ 101141 h 772160"/>
                  <a:gd name="connsiteX3" fmla="*/ 1163223 w 3071060"/>
                  <a:gd name="connsiteY3" fmla="*/ 134203 h 772160"/>
                  <a:gd name="connsiteX4" fmla="*/ 1165571 w 3071060"/>
                  <a:gd name="connsiteY4" fmla="*/ 133948 h 772160"/>
                  <a:gd name="connsiteX5" fmla="*/ 1699460 w 3071060"/>
                  <a:gd name="connsiteY5" fmla="*/ 112391 h 772160"/>
                  <a:gd name="connsiteX6" fmla="*/ 3071060 w 3071060"/>
                  <a:gd name="connsiteY6" fmla="*/ 386711 h 772160"/>
                  <a:gd name="connsiteX7" fmla="*/ 1699460 w 3071060"/>
                  <a:gd name="connsiteY7" fmla="*/ 661031 h 772160"/>
                  <a:gd name="connsiteX8" fmla="*/ 1165571 w 3071060"/>
                  <a:gd name="connsiteY8" fmla="*/ 639474 h 772160"/>
                  <a:gd name="connsiteX9" fmla="*/ 1164389 w 3071060"/>
                  <a:gd name="connsiteY9" fmla="*/ 639345 h 772160"/>
                  <a:gd name="connsiteX10" fmla="*/ 1190991 w 3071060"/>
                  <a:gd name="connsiteY10" fmla="*/ 671019 h 772160"/>
                  <a:gd name="connsiteX11" fmla="*/ 1211146 w 3071060"/>
                  <a:gd name="connsiteY11" fmla="*/ 747148 h 772160"/>
                  <a:gd name="connsiteX12" fmla="*/ 660618 w 3071060"/>
                  <a:gd name="connsiteY12" fmla="*/ 614265 h 772160"/>
                  <a:gd name="connsiteX13" fmla="*/ 537651 w 3071060"/>
                  <a:gd name="connsiteY13" fmla="*/ 551305 h 772160"/>
                  <a:gd name="connsiteX14" fmla="*/ 437270 w 3071060"/>
                  <a:gd name="connsiteY14" fmla="*/ 597126 h 772160"/>
                  <a:gd name="connsiteX15" fmla="*/ 4110 w 3071060"/>
                  <a:gd name="connsiteY15" fmla="*/ 676434 h 772160"/>
                  <a:gd name="connsiteX16" fmla="*/ 131333 w 3071060"/>
                  <a:gd name="connsiteY16" fmla="*/ 489236 h 772160"/>
                  <a:gd name="connsiteX17" fmla="*/ 269629 w 3071060"/>
                  <a:gd name="connsiteY17" fmla="*/ 386502 h 772160"/>
                  <a:gd name="connsiteX18" fmla="*/ 169670 w 3071060"/>
                  <a:gd name="connsiteY18" fmla="*/ 314433 h 772160"/>
                  <a:gd name="connsiteX19" fmla="*/ 4110 w 3071060"/>
                  <a:gd name="connsiteY19" fmla="*/ 95726 h 772160"/>
                  <a:gd name="connsiteX20" fmla="*/ 78809 w 3071060"/>
                  <a:gd name="connsiteY20" fmla="*/ 70789 h 772160"/>
                  <a:gd name="connsiteX21" fmla="*/ 409133 w 3071060"/>
                  <a:gd name="connsiteY21" fmla="*/ 163207 h 772160"/>
                  <a:gd name="connsiteX22" fmla="*/ 537531 w 3071060"/>
                  <a:gd name="connsiteY22" fmla="*/ 220920 h 772160"/>
                  <a:gd name="connsiteX23" fmla="*/ 537564 w 3071060"/>
                  <a:gd name="connsiteY23" fmla="*/ 220900 h 772160"/>
                  <a:gd name="connsiteX24" fmla="*/ 1136447 w 3071060"/>
                  <a:gd name="connsiteY24" fmla="*/ 75 h 772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71060" h="772160">
                    <a:moveTo>
                      <a:pt x="1136447" y="75"/>
                    </a:moveTo>
                    <a:cubicBezTo>
                      <a:pt x="1175369" y="-875"/>
                      <a:pt x="1201472" y="7087"/>
                      <a:pt x="1211146" y="25012"/>
                    </a:cubicBezTo>
                    <a:cubicBezTo>
                      <a:pt x="1220820" y="42937"/>
                      <a:pt x="1213148" y="69128"/>
                      <a:pt x="1190991" y="101141"/>
                    </a:cubicBezTo>
                    <a:lnTo>
                      <a:pt x="1163223" y="134203"/>
                    </a:lnTo>
                    <a:lnTo>
                      <a:pt x="1165571" y="133948"/>
                    </a:lnTo>
                    <a:cubicBezTo>
                      <a:pt x="1329667" y="120067"/>
                      <a:pt x="1510082" y="112391"/>
                      <a:pt x="1699460" y="112391"/>
                    </a:cubicBezTo>
                    <a:cubicBezTo>
                      <a:pt x="2456974" y="112391"/>
                      <a:pt x="3071060" y="235208"/>
                      <a:pt x="3071060" y="386711"/>
                    </a:cubicBezTo>
                    <a:cubicBezTo>
                      <a:pt x="3071060" y="538214"/>
                      <a:pt x="2456974" y="661031"/>
                      <a:pt x="1699460" y="661031"/>
                    </a:cubicBezTo>
                    <a:cubicBezTo>
                      <a:pt x="1510082" y="661031"/>
                      <a:pt x="1329667" y="653355"/>
                      <a:pt x="1165571" y="639474"/>
                    </a:cubicBezTo>
                    <a:lnTo>
                      <a:pt x="1164389" y="639345"/>
                    </a:lnTo>
                    <a:lnTo>
                      <a:pt x="1190991" y="671019"/>
                    </a:lnTo>
                    <a:cubicBezTo>
                      <a:pt x="1213148" y="703032"/>
                      <a:pt x="1220820" y="729223"/>
                      <a:pt x="1211146" y="747148"/>
                    </a:cubicBezTo>
                    <a:cubicBezTo>
                      <a:pt x="1177288" y="809885"/>
                      <a:pt x="942164" y="750580"/>
                      <a:pt x="660618" y="614265"/>
                    </a:cubicBezTo>
                    <a:lnTo>
                      <a:pt x="537651" y="551305"/>
                    </a:lnTo>
                    <a:lnTo>
                      <a:pt x="437270" y="597126"/>
                    </a:lnTo>
                    <a:cubicBezTo>
                      <a:pt x="210021" y="694320"/>
                      <a:pt x="33131" y="730209"/>
                      <a:pt x="4110" y="676434"/>
                    </a:cubicBezTo>
                    <a:cubicBezTo>
                      <a:pt x="-15238" y="640584"/>
                      <a:pt x="34797" y="571672"/>
                      <a:pt x="131333" y="489236"/>
                    </a:cubicBezTo>
                    <a:lnTo>
                      <a:pt x="269629" y="386502"/>
                    </a:lnTo>
                    <a:lnTo>
                      <a:pt x="169670" y="314433"/>
                    </a:lnTo>
                    <a:cubicBezTo>
                      <a:pt x="48390" y="218233"/>
                      <a:pt x="-17656" y="136057"/>
                      <a:pt x="4110" y="95726"/>
                    </a:cubicBezTo>
                    <a:cubicBezTo>
                      <a:pt x="13784" y="77801"/>
                      <a:pt x="39887" y="69839"/>
                      <a:pt x="78809" y="70789"/>
                    </a:cubicBezTo>
                    <a:cubicBezTo>
                      <a:pt x="151788" y="72570"/>
                      <a:pt x="269831" y="105684"/>
                      <a:pt x="409133" y="163207"/>
                    </a:cubicBezTo>
                    <a:lnTo>
                      <a:pt x="537531" y="220920"/>
                    </a:lnTo>
                    <a:lnTo>
                      <a:pt x="537564" y="220900"/>
                    </a:lnTo>
                    <a:cubicBezTo>
                      <a:pt x="787550" y="85986"/>
                      <a:pt x="1019681" y="2925"/>
                      <a:pt x="1136447" y="75"/>
                    </a:cubicBezTo>
                    <a:close/>
                  </a:path>
                </a:pathLst>
              </a:custGeom>
              <a:blipFill rotWithShape="0">
                <a:blip r:embed="rId22"/>
                <a:stretch>
                  <a:fillRect/>
                </a:stretch>
              </a:blipFill>
              <a:ln>
                <a:solidFill>
                  <a:schemeClr val="accent6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Freeform 53"/>
              <p:cNvSpPr>
                <a:spLocks/>
              </p:cNvSpPr>
              <p:nvPr/>
            </p:nvSpPr>
            <p:spPr>
              <a:xfrm>
                <a:off x="2590800" y="2686050"/>
                <a:ext cx="2011680" cy="502920"/>
              </a:xfrm>
              <a:custGeom>
                <a:avLst/>
                <a:gdLst>
                  <a:gd name="connsiteX0" fmla="*/ 1136447 w 3071060"/>
                  <a:gd name="connsiteY0" fmla="*/ 75 h 772160"/>
                  <a:gd name="connsiteX1" fmla="*/ 1211146 w 3071060"/>
                  <a:gd name="connsiteY1" fmla="*/ 25012 h 772160"/>
                  <a:gd name="connsiteX2" fmla="*/ 1190991 w 3071060"/>
                  <a:gd name="connsiteY2" fmla="*/ 101141 h 772160"/>
                  <a:gd name="connsiteX3" fmla="*/ 1163223 w 3071060"/>
                  <a:gd name="connsiteY3" fmla="*/ 134203 h 772160"/>
                  <a:gd name="connsiteX4" fmla="*/ 1165571 w 3071060"/>
                  <a:gd name="connsiteY4" fmla="*/ 133948 h 772160"/>
                  <a:gd name="connsiteX5" fmla="*/ 1699460 w 3071060"/>
                  <a:gd name="connsiteY5" fmla="*/ 112391 h 772160"/>
                  <a:gd name="connsiteX6" fmla="*/ 3071060 w 3071060"/>
                  <a:gd name="connsiteY6" fmla="*/ 386711 h 772160"/>
                  <a:gd name="connsiteX7" fmla="*/ 1699460 w 3071060"/>
                  <a:gd name="connsiteY7" fmla="*/ 661031 h 772160"/>
                  <a:gd name="connsiteX8" fmla="*/ 1165571 w 3071060"/>
                  <a:gd name="connsiteY8" fmla="*/ 639474 h 772160"/>
                  <a:gd name="connsiteX9" fmla="*/ 1164389 w 3071060"/>
                  <a:gd name="connsiteY9" fmla="*/ 639345 h 772160"/>
                  <a:gd name="connsiteX10" fmla="*/ 1190991 w 3071060"/>
                  <a:gd name="connsiteY10" fmla="*/ 671019 h 772160"/>
                  <a:gd name="connsiteX11" fmla="*/ 1211146 w 3071060"/>
                  <a:gd name="connsiteY11" fmla="*/ 747148 h 772160"/>
                  <a:gd name="connsiteX12" fmla="*/ 660618 w 3071060"/>
                  <a:gd name="connsiteY12" fmla="*/ 614265 h 772160"/>
                  <a:gd name="connsiteX13" fmla="*/ 537651 w 3071060"/>
                  <a:gd name="connsiteY13" fmla="*/ 551305 h 772160"/>
                  <a:gd name="connsiteX14" fmla="*/ 437270 w 3071060"/>
                  <a:gd name="connsiteY14" fmla="*/ 597126 h 772160"/>
                  <a:gd name="connsiteX15" fmla="*/ 4110 w 3071060"/>
                  <a:gd name="connsiteY15" fmla="*/ 676434 h 772160"/>
                  <a:gd name="connsiteX16" fmla="*/ 131333 w 3071060"/>
                  <a:gd name="connsiteY16" fmla="*/ 489236 h 772160"/>
                  <a:gd name="connsiteX17" fmla="*/ 269629 w 3071060"/>
                  <a:gd name="connsiteY17" fmla="*/ 386502 h 772160"/>
                  <a:gd name="connsiteX18" fmla="*/ 169670 w 3071060"/>
                  <a:gd name="connsiteY18" fmla="*/ 314433 h 772160"/>
                  <a:gd name="connsiteX19" fmla="*/ 4110 w 3071060"/>
                  <a:gd name="connsiteY19" fmla="*/ 95726 h 772160"/>
                  <a:gd name="connsiteX20" fmla="*/ 78809 w 3071060"/>
                  <a:gd name="connsiteY20" fmla="*/ 70789 h 772160"/>
                  <a:gd name="connsiteX21" fmla="*/ 409133 w 3071060"/>
                  <a:gd name="connsiteY21" fmla="*/ 163207 h 772160"/>
                  <a:gd name="connsiteX22" fmla="*/ 537531 w 3071060"/>
                  <a:gd name="connsiteY22" fmla="*/ 220920 h 772160"/>
                  <a:gd name="connsiteX23" fmla="*/ 537564 w 3071060"/>
                  <a:gd name="connsiteY23" fmla="*/ 220900 h 772160"/>
                  <a:gd name="connsiteX24" fmla="*/ 1136447 w 3071060"/>
                  <a:gd name="connsiteY24" fmla="*/ 75 h 772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71060" h="772160">
                    <a:moveTo>
                      <a:pt x="1136447" y="75"/>
                    </a:moveTo>
                    <a:cubicBezTo>
                      <a:pt x="1175369" y="-875"/>
                      <a:pt x="1201472" y="7087"/>
                      <a:pt x="1211146" y="25012"/>
                    </a:cubicBezTo>
                    <a:cubicBezTo>
                      <a:pt x="1220820" y="42937"/>
                      <a:pt x="1213148" y="69128"/>
                      <a:pt x="1190991" y="101141"/>
                    </a:cubicBezTo>
                    <a:lnTo>
                      <a:pt x="1163223" y="134203"/>
                    </a:lnTo>
                    <a:lnTo>
                      <a:pt x="1165571" y="133948"/>
                    </a:lnTo>
                    <a:cubicBezTo>
                      <a:pt x="1329667" y="120067"/>
                      <a:pt x="1510082" y="112391"/>
                      <a:pt x="1699460" y="112391"/>
                    </a:cubicBezTo>
                    <a:cubicBezTo>
                      <a:pt x="2456974" y="112391"/>
                      <a:pt x="3071060" y="235208"/>
                      <a:pt x="3071060" y="386711"/>
                    </a:cubicBezTo>
                    <a:cubicBezTo>
                      <a:pt x="3071060" y="538214"/>
                      <a:pt x="2456974" y="661031"/>
                      <a:pt x="1699460" y="661031"/>
                    </a:cubicBezTo>
                    <a:cubicBezTo>
                      <a:pt x="1510082" y="661031"/>
                      <a:pt x="1329667" y="653355"/>
                      <a:pt x="1165571" y="639474"/>
                    </a:cubicBezTo>
                    <a:lnTo>
                      <a:pt x="1164389" y="639345"/>
                    </a:lnTo>
                    <a:lnTo>
                      <a:pt x="1190991" y="671019"/>
                    </a:lnTo>
                    <a:cubicBezTo>
                      <a:pt x="1213148" y="703032"/>
                      <a:pt x="1220820" y="729223"/>
                      <a:pt x="1211146" y="747148"/>
                    </a:cubicBezTo>
                    <a:cubicBezTo>
                      <a:pt x="1177288" y="809885"/>
                      <a:pt x="942164" y="750580"/>
                      <a:pt x="660618" y="614265"/>
                    </a:cubicBezTo>
                    <a:lnTo>
                      <a:pt x="537651" y="551305"/>
                    </a:lnTo>
                    <a:lnTo>
                      <a:pt x="437270" y="597126"/>
                    </a:lnTo>
                    <a:cubicBezTo>
                      <a:pt x="210021" y="694320"/>
                      <a:pt x="33131" y="730209"/>
                      <a:pt x="4110" y="676434"/>
                    </a:cubicBezTo>
                    <a:cubicBezTo>
                      <a:pt x="-15238" y="640584"/>
                      <a:pt x="34797" y="571672"/>
                      <a:pt x="131333" y="489236"/>
                    </a:cubicBezTo>
                    <a:lnTo>
                      <a:pt x="269629" y="386502"/>
                    </a:lnTo>
                    <a:lnTo>
                      <a:pt x="169670" y="314433"/>
                    </a:lnTo>
                    <a:cubicBezTo>
                      <a:pt x="48390" y="218233"/>
                      <a:pt x="-17656" y="136057"/>
                      <a:pt x="4110" y="95726"/>
                    </a:cubicBezTo>
                    <a:cubicBezTo>
                      <a:pt x="13784" y="77801"/>
                      <a:pt x="39887" y="69839"/>
                      <a:pt x="78809" y="70789"/>
                    </a:cubicBezTo>
                    <a:cubicBezTo>
                      <a:pt x="151788" y="72570"/>
                      <a:pt x="269831" y="105684"/>
                      <a:pt x="409133" y="163207"/>
                    </a:cubicBezTo>
                    <a:lnTo>
                      <a:pt x="537531" y="220920"/>
                    </a:lnTo>
                    <a:lnTo>
                      <a:pt x="537564" y="220900"/>
                    </a:lnTo>
                    <a:cubicBezTo>
                      <a:pt x="787550" y="85986"/>
                      <a:pt x="1019681" y="2925"/>
                      <a:pt x="1136447" y="75"/>
                    </a:cubicBezTo>
                    <a:close/>
                  </a:path>
                </a:pathLst>
              </a:custGeom>
              <a:solidFill>
                <a:srgbClr val="CB0F13">
                  <a:alpha val="50000"/>
                </a:srgbClr>
              </a:solidFill>
              <a:ln>
                <a:solidFill>
                  <a:srgbClr val="8C0A0D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1" i="1" spc="-300" smtClean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                   </m:t>
                      </m:r>
                      <m:sSub>
                        <m:sSubPr>
                          <m:ctrlPr>
                            <a:rPr lang="en-US" sz="2200" b="1" i="1" spc="-300" smtClean="0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 spc="-300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2200" b="1" i="1" spc="-300" smtClean="0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sz="2200" b="1" i="1" spc="-30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200" b="1" i="1" spc="-300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 spc="-300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2200" b="1" i="1" spc="-300" smtClean="0"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sz="2200" b="1" i="1" spc="-30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2200" b="1" spc="-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4" name="Freeform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686050"/>
                <a:ext cx="2011680" cy="502920"/>
              </a:xfrm>
              <a:custGeom>
                <a:avLst/>
                <a:gdLst>
                  <a:gd name="connsiteX0" fmla="*/ 1136447 w 3071060"/>
                  <a:gd name="connsiteY0" fmla="*/ 75 h 772160"/>
                  <a:gd name="connsiteX1" fmla="*/ 1211146 w 3071060"/>
                  <a:gd name="connsiteY1" fmla="*/ 25012 h 772160"/>
                  <a:gd name="connsiteX2" fmla="*/ 1190991 w 3071060"/>
                  <a:gd name="connsiteY2" fmla="*/ 101141 h 772160"/>
                  <a:gd name="connsiteX3" fmla="*/ 1163223 w 3071060"/>
                  <a:gd name="connsiteY3" fmla="*/ 134203 h 772160"/>
                  <a:gd name="connsiteX4" fmla="*/ 1165571 w 3071060"/>
                  <a:gd name="connsiteY4" fmla="*/ 133948 h 772160"/>
                  <a:gd name="connsiteX5" fmla="*/ 1699460 w 3071060"/>
                  <a:gd name="connsiteY5" fmla="*/ 112391 h 772160"/>
                  <a:gd name="connsiteX6" fmla="*/ 3071060 w 3071060"/>
                  <a:gd name="connsiteY6" fmla="*/ 386711 h 772160"/>
                  <a:gd name="connsiteX7" fmla="*/ 1699460 w 3071060"/>
                  <a:gd name="connsiteY7" fmla="*/ 661031 h 772160"/>
                  <a:gd name="connsiteX8" fmla="*/ 1165571 w 3071060"/>
                  <a:gd name="connsiteY8" fmla="*/ 639474 h 772160"/>
                  <a:gd name="connsiteX9" fmla="*/ 1164389 w 3071060"/>
                  <a:gd name="connsiteY9" fmla="*/ 639345 h 772160"/>
                  <a:gd name="connsiteX10" fmla="*/ 1190991 w 3071060"/>
                  <a:gd name="connsiteY10" fmla="*/ 671019 h 772160"/>
                  <a:gd name="connsiteX11" fmla="*/ 1211146 w 3071060"/>
                  <a:gd name="connsiteY11" fmla="*/ 747148 h 772160"/>
                  <a:gd name="connsiteX12" fmla="*/ 660618 w 3071060"/>
                  <a:gd name="connsiteY12" fmla="*/ 614265 h 772160"/>
                  <a:gd name="connsiteX13" fmla="*/ 537651 w 3071060"/>
                  <a:gd name="connsiteY13" fmla="*/ 551305 h 772160"/>
                  <a:gd name="connsiteX14" fmla="*/ 437270 w 3071060"/>
                  <a:gd name="connsiteY14" fmla="*/ 597126 h 772160"/>
                  <a:gd name="connsiteX15" fmla="*/ 4110 w 3071060"/>
                  <a:gd name="connsiteY15" fmla="*/ 676434 h 772160"/>
                  <a:gd name="connsiteX16" fmla="*/ 131333 w 3071060"/>
                  <a:gd name="connsiteY16" fmla="*/ 489236 h 772160"/>
                  <a:gd name="connsiteX17" fmla="*/ 269629 w 3071060"/>
                  <a:gd name="connsiteY17" fmla="*/ 386502 h 772160"/>
                  <a:gd name="connsiteX18" fmla="*/ 169670 w 3071060"/>
                  <a:gd name="connsiteY18" fmla="*/ 314433 h 772160"/>
                  <a:gd name="connsiteX19" fmla="*/ 4110 w 3071060"/>
                  <a:gd name="connsiteY19" fmla="*/ 95726 h 772160"/>
                  <a:gd name="connsiteX20" fmla="*/ 78809 w 3071060"/>
                  <a:gd name="connsiteY20" fmla="*/ 70789 h 772160"/>
                  <a:gd name="connsiteX21" fmla="*/ 409133 w 3071060"/>
                  <a:gd name="connsiteY21" fmla="*/ 163207 h 772160"/>
                  <a:gd name="connsiteX22" fmla="*/ 537531 w 3071060"/>
                  <a:gd name="connsiteY22" fmla="*/ 220920 h 772160"/>
                  <a:gd name="connsiteX23" fmla="*/ 537564 w 3071060"/>
                  <a:gd name="connsiteY23" fmla="*/ 220900 h 772160"/>
                  <a:gd name="connsiteX24" fmla="*/ 1136447 w 3071060"/>
                  <a:gd name="connsiteY24" fmla="*/ 75 h 772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71060" h="772160">
                    <a:moveTo>
                      <a:pt x="1136447" y="75"/>
                    </a:moveTo>
                    <a:cubicBezTo>
                      <a:pt x="1175369" y="-875"/>
                      <a:pt x="1201472" y="7087"/>
                      <a:pt x="1211146" y="25012"/>
                    </a:cubicBezTo>
                    <a:cubicBezTo>
                      <a:pt x="1220820" y="42937"/>
                      <a:pt x="1213148" y="69128"/>
                      <a:pt x="1190991" y="101141"/>
                    </a:cubicBezTo>
                    <a:lnTo>
                      <a:pt x="1163223" y="134203"/>
                    </a:lnTo>
                    <a:lnTo>
                      <a:pt x="1165571" y="133948"/>
                    </a:lnTo>
                    <a:cubicBezTo>
                      <a:pt x="1329667" y="120067"/>
                      <a:pt x="1510082" y="112391"/>
                      <a:pt x="1699460" y="112391"/>
                    </a:cubicBezTo>
                    <a:cubicBezTo>
                      <a:pt x="2456974" y="112391"/>
                      <a:pt x="3071060" y="235208"/>
                      <a:pt x="3071060" y="386711"/>
                    </a:cubicBezTo>
                    <a:cubicBezTo>
                      <a:pt x="3071060" y="538214"/>
                      <a:pt x="2456974" y="661031"/>
                      <a:pt x="1699460" y="661031"/>
                    </a:cubicBezTo>
                    <a:cubicBezTo>
                      <a:pt x="1510082" y="661031"/>
                      <a:pt x="1329667" y="653355"/>
                      <a:pt x="1165571" y="639474"/>
                    </a:cubicBezTo>
                    <a:lnTo>
                      <a:pt x="1164389" y="639345"/>
                    </a:lnTo>
                    <a:lnTo>
                      <a:pt x="1190991" y="671019"/>
                    </a:lnTo>
                    <a:cubicBezTo>
                      <a:pt x="1213148" y="703032"/>
                      <a:pt x="1220820" y="729223"/>
                      <a:pt x="1211146" y="747148"/>
                    </a:cubicBezTo>
                    <a:cubicBezTo>
                      <a:pt x="1177288" y="809885"/>
                      <a:pt x="942164" y="750580"/>
                      <a:pt x="660618" y="614265"/>
                    </a:cubicBezTo>
                    <a:lnTo>
                      <a:pt x="537651" y="551305"/>
                    </a:lnTo>
                    <a:lnTo>
                      <a:pt x="437270" y="597126"/>
                    </a:lnTo>
                    <a:cubicBezTo>
                      <a:pt x="210021" y="694320"/>
                      <a:pt x="33131" y="730209"/>
                      <a:pt x="4110" y="676434"/>
                    </a:cubicBezTo>
                    <a:cubicBezTo>
                      <a:pt x="-15238" y="640584"/>
                      <a:pt x="34797" y="571672"/>
                      <a:pt x="131333" y="489236"/>
                    </a:cubicBezTo>
                    <a:lnTo>
                      <a:pt x="269629" y="386502"/>
                    </a:lnTo>
                    <a:lnTo>
                      <a:pt x="169670" y="314433"/>
                    </a:lnTo>
                    <a:cubicBezTo>
                      <a:pt x="48390" y="218233"/>
                      <a:pt x="-17656" y="136057"/>
                      <a:pt x="4110" y="95726"/>
                    </a:cubicBezTo>
                    <a:cubicBezTo>
                      <a:pt x="13784" y="77801"/>
                      <a:pt x="39887" y="69839"/>
                      <a:pt x="78809" y="70789"/>
                    </a:cubicBezTo>
                    <a:cubicBezTo>
                      <a:pt x="151788" y="72570"/>
                      <a:pt x="269831" y="105684"/>
                      <a:pt x="409133" y="163207"/>
                    </a:cubicBezTo>
                    <a:lnTo>
                      <a:pt x="537531" y="220920"/>
                    </a:lnTo>
                    <a:lnTo>
                      <a:pt x="537564" y="220900"/>
                    </a:lnTo>
                    <a:cubicBezTo>
                      <a:pt x="787550" y="85986"/>
                      <a:pt x="1019681" y="2925"/>
                      <a:pt x="1136447" y="75"/>
                    </a:cubicBezTo>
                    <a:close/>
                  </a:path>
                </a:pathLst>
              </a:custGeom>
              <a:blipFill rotWithShape="0">
                <a:blip r:embed="rId23"/>
                <a:stretch>
                  <a:fillRect/>
                </a:stretch>
              </a:blipFill>
              <a:ln>
                <a:solidFill>
                  <a:srgbClr val="8C0A0D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oup 83"/>
          <p:cNvGrpSpPr/>
          <p:nvPr/>
        </p:nvGrpSpPr>
        <p:grpSpPr>
          <a:xfrm>
            <a:off x="4382020" y="2778019"/>
            <a:ext cx="868852" cy="378217"/>
            <a:chOff x="8197934" y="2430585"/>
            <a:chExt cx="868852" cy="378217"/>
          </a:xfrm>
        </p:grpSpPr>
        <p:sp>
          <p:nvSpPr>
            <p:cNvPr id="58" name="Rectangle 57"/>
            <p:cNvSpPr/>
            <p:nvPr/>
          </p:nvSpPr>
          <p:spPr>
            <a:xfrm flipH="1">
              <a:off x="8412508" y="2430585"/>
              <a:ext cx="654278" cy="378209"/>
            </a:xfrm>
            <a:prstGeom prst="rect">
              <a:avLst/>
            </a:prstGeom>
            <a:solidFill>
              <a:srgbClr val="CB0F13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B</a:t>
              </a:r>
              <a:endParaRPr lang="en-US" sz="10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" name="Snip Same Side Corner Rectangle 58"/>
            <p:cNvSpPr/>
            <p:nvPr/>
          </p:nvSpPr>
          <p:spPr>
            <a:xfrm rot="16200000" flipH="1">
              <a:off x="8116112" y="2512407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F5777A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>
                <a:solidFill>
                  <a:prstClr val="white"/>
                </a:solidFill>
              </a:endParaRPr>
            </a:p>
          </p:txBody>
        </p:sp>
        <p:sp>
          <p:nvSpPr>
            <p:cNvPr id="60" name="Isosceles Triangle 59"/>
            <p:cNvSpPr/>
            <p:nvPr/>
          </p:nvSpPr>
          <p:spPr>
            <a:xfrm rot="10800000" flipH="1">
              <a:off x="8254010" y="2559733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236548" y="3397250"/>
            <a:ext cx="868852" cy="378217"/>
            <a:chOff x="8195901" y="3015768"/>
            <a:chExt cx="868852" cy="378217"/>
          </a:xfrm>
        </p:grpSpPr>
        <p:sp>
          <p:nvSpPr>
            <p:cNvPr id="62" name="Rectangle 61"/>
            <p:cNvSpPr/>
            <p:nvPr/>
          </p:nvSpPr>
          <p:spPr>
            <a:xfrm flipH="1">
              <a:off x="8410475" y="3015768"/>
              <a:ext cx="654278" cy="3782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C</a:t>
              </a:r>
              <a:endParaRPr lang="en-US" sz="10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" name="Snip Same Side Corner Rectangle 62"/>
            <p:cNvSpPr/>
            <p:nvPr/>
          </p:nvSpPr>
          <p:spPr>
            <a:xfrm rot="16200000" flipH="1">
              <a:off x="8114079" y="3097590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AED39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>
                <a:solidFill>
                  <a:prstClr val="white"/>
                </a:solidFill>
              </a:endParaRPr>
            </a:p>
          </p:txBody>
        </p:sp>
        <p:sp>
          <p:nvSpPr>
            <p:cNvPr id="64" name="Isosceles Triangle 63"/>
            <p:cNvSpPr/>
            <p:nvPr/>
          </p:nvSpPr>
          <p:spPr>
            <a:xfrm rot="10800000" flipH="1">
              <a:off x="8251977" y="3144916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797885" y="2156551"/>
            <a:ext cx="868852" cy="378217"/>
            <a:chOff x="8164305" y="1979392"/>
            <a:chExt cx="868852" cy="378217"/>
          </a:xfrm>
        </p:grpSpPr>
        <p:sp>
          <p:nvSpPr>
            <p:cNvPr id="66" name="Rectangle 65"/>
            <p:cNvSpPr/>
            <p:nvPr/>
          </p:nvSpPr>
          <p:spPr>
            <a:xfrm flipH="1">
              <a:off x="8378879" y="1979392"/>
              <a:ext cx="654278" cy="3782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</a:t>
              </a:r>
              <a:r>
                <a:rPr lang="en-US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en-US" sz="10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7" name="Snip Same Side Corner Rectangle 66"/>
            <p:cNvSpPr/>
            <p:nvPr/>
          </p:nvSpPr>
          <p:spPr>
            <a:xfrm rot="16200000" flipH="1">
              <a:off x="8082483" y="2061214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>
                <a:solidFill>
                  <a:prstClr val="white"/>
                </a:solidFill>
              </a:endParaRPr>
            </a:p>
          </p:txBody>
        </p:sp>
        <p:sp>
          <p:nvSpPr>
            <p:cNvPr id="68" name="Isosceles Triangle 67"/>
            <p:cNvSpPr/>
            <p:nvPr/>
          </p:nvSpPr>
          <p:spPr>
            <a:xfrm rot="10800000" flipH="1">
              <a:off x="8220381" y="2108540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38989" y="2620227"/>
            <a:ext cx="1177261" cy="704533"/>
            <a:chOff x="-155619" y="1803915"/>
            <a:chExt cx="1177261" cy="704533"/>
          </a:xfrm>
        </p:grpSpPr>
        <p:grpSp>
          <p:nvGrpSpPr>
            <p:cNvPr id="72" name="Group 71"/>
            <p:cNvGrpSpPr/>
            <p:nvPr/>
          </p:nvGrpSpPr>
          <p:grpSpPr>
            <a:xfrm>
              <a:off x="-155619" y="1803915"/>
              <a:ext cx="1177261" cy="704533"/>
              <a:chOff x="1657350" y="4295968"/>
              <a:chExt cx="1177261" cy="704533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1657350" y="4295968"/>
                <a:ext cx="962690" cy="7045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err="1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Tx</a:t>
                </a:r>
                <a:endParaRPr lang="en-U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4" name="Snip Same Side Corner Rectangle 73"/>
              <p:cNvSpPr/>
              <p:nvPr/>
            </p:nvSpPr>
            <p:spPr>
              <a:xfrm rot="5400000">
                <a:off x="2375061" y="4540951"/>
                <a:ext cx="704526" cy="214574"/>
              </a:xfrm>
              <a:prstGeom prst="snip2SameRect">
                <a:avLst>
                  <a:gd name="adj1" fmla="val 24586"/>
                  <a:gd name="adj2" fmla="val 2338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/>
              <a:lstStyle/>
              <a:p>
                <a:pPr algn="ctr"/>
                <a:endParaRPr lang="en-US" sz="8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839792" y="1838513"/>
              <a:ext cx="119912" cy="635331"/>
              <a:chOff x="917340" y="1009485"/>
              <a:chExt cx="64008" cy="339135"/>
            </a:xfrm>
          </p:grpSpPr>
          <p:sp>
            <p:nvSpPr>
              <p:cNvPr id="76" name="Isosceles Triangle 75"/>
              <p:cNvSpPr/>
              <p:nvPr/>
            </p:nvSpPr>
            <p:spPr>
              <a:xfrm rot="10800000">
                <a:off x="917340" y="1009485"/>
                <a:ext cx="64008" cy="6400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Isosceles Triangle 76"/>
              <p:cNvSpPr/>
              <p:nvPr/>
            </p:nvSpPr>
            <p:spPr>
              <a:xfrm rot="10800000">
                <a:off x="917340" y="1101194"/>
                <a:ext cx="64008" cy="6400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Isosceles Triangle 77"/>
              <p:cNvSpPr/>
              <p:nvPr/>
            </p:nvSpPr>
            <p:spPr>
              <a:xfrm rot="10800000">
                <a:off x="917340" y="1192903"/>
                <a:ext cx="64008" cy="6400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Isosceles Triangle 78"/>
              <p:cNvSpPr/>
              <p:nvPr/>
            </p:nvSpPr>
            <p:spPr>
              <a:xfrm rot="10800000">
                <a:off x="917340" y="1284612"/>
                <a:ext cx="64008" cy="6400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8" name="Right Arrow 27"/>
          <p:cNvSpPr/>
          <p:nvPr/>
        </p:nvSpPr>
        <p:spPr>
          <a:xfrm>
            <a:off x="1225550" y="2504085"/>
            <a:ext cx="691863" cy="3091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Data-a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1225550" y="2841524"/>
            <a:ext cx="691863" cy="309100"/>
          </a:xfrm>
          <a:prstGeom prst="rightArrow">
            <a:avLst/>
          </a:prstGeom>
          <a:solidFill>
            <a:srgbClr val="CB0F13"/>
          </a:solidFill>
          <a:ln>
            <a:solidFill>
              <a:srgbClr val="8C0A0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Data-b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1232839" y="3167758"/>
            <a:ext cx="691863" cy="30910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Data-c</a:t>
            </a:r>
          </a:p>
        </p:txBody>
      </p:sp>
    </p:spTree>
    <p:extLst>
      <p:ext uri="{BB962C8B-B14F-4D97-AF65-F5344CB8AC3E}">
        <p14:creationId xmlns:p14="http://schemas.microsoft.com/office/powerpoint/2010/main" val="1504468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46" grpId="0" animBg="1"/>
      <p:bldP spid="47" grpId="0" animBg="1"/>
      <p:bldP spid="48" grpId="0" animBg="1"/>
      <p:bldP spid="86" grpId="0" animBg="1"/>
      <p:bldP spid="87" grpId="0" animBg="1"/>
      <p:bldP spid="88" grpId="0" animBg="1"/>
      <p:bldP spid="104" grpId="0" animBg="1"/>
      <p:bldP spid="53" grpId="0" animBg="1"/>
      <p:bldP spid="52" grpId="0" animBg="1"/>
      <p:bldP spid="54" grpId="0" animBg="1"/>
      <p:bldP spid="28" grpId="0" animBg="1"/>
      <p:bldP spid="29" grpId="0" animBg="1"/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Study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C11D-2020-4420-8267-8E8AF2BA59BA}" type="datetime1">
              <a:rPr lang="en-US" smtClean="0">
                <a:solidFill>
                  <a:srgbClr val="E7E6E6">
                    <a:lumMod val="25000"/>
                  </a:srgbClr>
                </a:solidFill>
              </a:rPr>
              <a:pPr/>
              <a:t>4/22/2015</a:t>
            </a:fld>
            <a:endParaRPr lang="en-US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MU-MIMO WLANs in Diverse Bands and Environments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>
                <a:solidFill>
                  <a:prstClr val="white"/>
                </a:solidFill>
              </a:rPr>
              <a:pPr/>
              <a:t>30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947019" y="3033643"/>
            <a:ext cx="2121300" cy="973074"/>
          </a:xfrm>
          <a:custGeom>
            <a:avLst/>
            <a:gdLst>
              <a:gd name="connsiteX0" fmla="*/ 0 w 1298713"/>
              <a:gd name="connsiteY0" fmla="*/ 0 h 714775"/>
              <a:gd name="connsiteX1" fmla="*/ 1298713 w 1298713"/>
              <a:gd name="connsiteY1" fmla="*/ 0 h 714775"/>
              <a:gd name="connsiteX2" fmla="*/ 1298713 w 1298713"/>
              <a:gd name="connsiteY2" fmla="*/ 714775 h 714775"/>
              <a:gd name="connsiteX3" fmla="*/ 0 w 1298713"/>
              <a:gd name="connsiteY3" fmla="*/ 714775 h 714775"/>
              <a:gd name="connsiteX4" fmla="*/ 0 w 1298713"/>
              <a:gd name="connsiteY4" fmla="*/ 0 h 71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8713" h="714775">
                <a:moveTo>
                  <a:pt x="0" y="0"/>
                </a:moveTo>
                <a:lnTo>
                  <a:pt x="1298713" y="0"/>
                </a:lnTo>
                <a:lnTo>
                  <a:pt x="1298713" y="714775"/>
                </a:lnTo>
                <a:lnTo>
                  <a:pt x="0" y="7147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 defTabSz="889000">
              <a:spcAft>
                <a:spcPts val="0"/>
              </a:spcAft>
            </a:pPr>
            <a:r>
              <a:rPr lang="en-US" sz="4800" b="1" dirty="0" smtClean="0">
                <a:ln w="190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800" b="1" dirty="0">
              <a:ln w="1905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828800" y="4001440"/>
            <a:ext cx="2121300" cy="973074"/>
          </a:xfrm>
          <a:custGeom>
            <a:avLst/>
            <a:gdLst>
              <a:gd name="connsiteX0" fmla="*/ 0 w 1298713"/>
              <a:gd name="connsiteY0" fmla="*/ 0 h 714775"/>
              <a:gd name="connsiteX1" fmla="*/ 1298713 w 1298713"/>
              <a:gd name="connsiteY1" fmla="*/ 0 h 714775"/>
              <a:gd name="connsiteX2" fmla="*/ 1298713 w 1298713"/>
              <a:gd name="connsiteY2" fmla="*/ 714775 h 714775"/>
              <a:gd name="connsiteX3" fmla="*/ 0 w 1298713"/>
              <a:gd name="connsiteY3" fmla="*/ 714775 h 714775"/>
              <a:gd name="connsiteX4" fmla="*/ 0 w 1298713"/>
              <a:gd name="connsiteY4" fmla="*/ 0 h 71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8713" h="714775">
                <a:moveTo>
                  <a:pt x="0" y="0"/>
                </a:moveTo>
                <a:lnTo>
                  <a:pt x="1298713" y="0"/>
                </a:lnTo>
                <a:lnTo>
                  <a:pt x="1298713" y="714775"/>
                </a:lnTo>
                <a:lnTo>
                  <a:pt x="0" y="7147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 defTabSz="889000">
              <a:spcAft>
                <a:spcPts val="0"/>
              </a:spcAft>
            </a:pPr>
            <a:r>
              <a:rPr lang="en-US" sz="4800" b="1" dirty="0" smtClean="0">
                <a:ln w="190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800" b="1" dirty="0">
              <a:ln w="1905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947019" y="4004912"/>
            <a:ext cx="2121300" cy="973074"/>
          </a:xfrm>
          <a:custGeom>
            <a:avLst/>
            <a:gdLst>
              <a:gd name="connsiteX0" fmla="*/ 0 w 1298713"/>
              <a:gd name="connsiteY0" fmla="*/ 0 h 714775"/>
              <a:gd name="connsiteX1" fmla="*/ 1298713 w 1298713"/>
              <a:gd name="connsiteY1" fmla="*/ 0 h 714775"/>
              <a:gd name="connsiteX2" fmla="*/ 1298713 w 1298713"/>
              <a:gd name="connsiteY2" fmla="*/ 714775 h 714775"/>
              <a:gd name="connsiteX3" fmla="*/ 0 w 1298713"/>
              <a:gd name="connsiteY3" fmla="*/ 714775 h 714775"/>
              <a:gd name="connsiteX4" fmla="*/ 0 w 1298713"/>
              <a:gd name="connsiteY4" fmla="*/ 0 h 71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8713" h="714775">
                <a:moveTo>
                  <a:pt x="0" y="0"/>
                </a:moveTo>
                <a:lnTo>
                  <a:pt x="1298713" y="0"/>
                </a:lnTo>
                <a:lnTo>
                  <a:pt x="1298713" y="714775"/>
                </a:lnTo>
                <a:lnTo>
                  <a:pt x="0" y="7147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 defTabSz="889000">
              <a:spcAft>
                <a:spcPts val="0"/>
              </a:spcAft>
            </a:pPr>
            <a:r>
              <a:rPr lang="en-US" sz="4800" b="1" dirty="0" smtClean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800" b="1" dirty="0">
              <a:ln w="28575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88900" y="3033643"/>
            <a:ext cx="1737360" cy="973074"/>
          </a:xfrm>
          <a:custGeom>
            <a:avLst/>
            <a:gdLst>
              <a:gd name="connsiteX0" fmla="*/ 0 w 1554473"/>
              <a:gd name="connsiteY0" fmla="*/ 0 h 901399"/>
              <a:gd name="connsiteX1" fmla="*/ 1554473 w 1554473"/>
              <a:gd name="connsiteY1" fmla="*/ 0 h 901399"/>
              <a:gd name="connsiteX2" fmla="*/ 1554473 w 1554473"/>
              <a:gd name="connsiteY2" fmla="*/ 901399 h 901399"/>
              <a:gd name="connsiteX3" fmla="*/ 0 w 1554473"/>
              <a:gd name="connsiteY3" fmla="*/ 901399 h 901399"/>
              <a:gd name="connsiteX4" fmla="*/ 0 w 1554473"/>
              <a:gd name="connsiteY4" fmla="*/ 0 h 90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473" h="901399">
                <a:moveTo>
                  <a:pt x="0" y="0"/>
                </a:moveTo>
                <a:lnTo>
                  <a:pt x="1554473" y="0"/>
                </a:lnTo>
                <a:lnTo>
                  <a:pt x="1554473" y="901399"/>
                </a:lnTo>
                <a:lnTo>
                  <a:pt x="0" y="901399"/>
                </a:lnTo>
                <a:lnTo>
                  <a:pt x="0" y="0"/>
                </a:lnTo>
                <a:close/>
              </a:path>
            </a:pathLst>
          </a:custGeom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Indoor</a:t>
            </a:r>
            <a:endParaRPr lang="en-US" sz="1800" dirty="0">
              <a:solidFill>
                <a:prstClr val="white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88900" y="3997706"/>
            <a:ext cx="1737360" cy="973074"/>
          </a:xfrm>
          <a:custGeom>
            <a:avLst/>
            <a:gdLst>
              <a:gd name="connsiteX0" fmla="*/ 0 w 1554473"/>
              <a:gd name="connsiteY0" fmla="*/ 0 h 901399"/>
              <a:gd name="connsiteX1" fmla="*/ 1554473 w 1554473"/>
              <a:gd name="connsiteY1" fmla="*/ 0 h 901399"/>
              <a:gd name="connsiteX2" fmla="*/ 1554473 w 1554473"/>
              <a:gd name="connsiteY2" fmla="*/ 901399 h 901399"/>
              <a:gd name="connsiteX3" fmla="*/ 0 w 1554473"/>
              <a:gd name="connsiteY3" fmla="*/ 901399 h 901399"/>
              <a:gd name="connsiteX4" fmla="*/ 0 w 1554473"/>
              <a:gd name="connsiteY4" fmla="*/ 0 h 90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473" h="901399">
                <a:moveTo>
                  <a:pt x="0" y="0"/>
                </a:moveTo>
                <a:lnTo>
                  <a:pt x="1554473" y="0"/>
                </a:lnTo>
                <a:lnTo>
                  <a:pt x="1554473" y="901399"/>
                </a:lnTo>
                <a:lnTo>
                  <a:pt x="0" y="901399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32121"/>
              </a:gs>
              <a:gs pos="100000">
                <a:srgbClr val="C00000"/>
              </a:gs>
            </a:gsLst>
            <a:lin ang="5400000" scaled="0"/>
          </a:gra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Outdoor</a:t>
            </a:r>
            <a:endParaRPr lang="en-US" sz="1800" dirty="0">
              <a:solidFill>
                <a:prstClr val="white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828800" y="2198076"/>
            <a:ext cx="2121300" cy="822960"/>
          </a:xfrm>
          <a:custGeom>
            <a:avLst/>
            <a:gdLst>
              <a:gd name="connsiteX0" fmla="*/ 0 w 1554473"/>
              <a:gd name="connsiteY0" fmla="*/ 0 h 901399"/>
              <a:gd name="connsiteX1" fmla="*/ 1554473 w 1554473"/>
              <a:gd name="connsiteY1" fmla="*/ 0 h 901399"/>
              <a:gd name="connsiteX2" fmla="*/ 1554473 w 1554473"/>
              <a:gd name="connsiteY2" fmla="*/ 901399 h 901399"/>
              <a:gd name="connsiteX3" fmla="*/ 0 w 1554473"/>
              <a:gd name="connsiteY3" fmla="*/ 901399 h 901399"/>
              <a:gd name="connsiteX4" fmla="*/ 0 w 1554473"/>
              <a:gd name="connsiteY4" fmla="*/ 0 h 90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473" h="901399">
                <a:moveTo>
                  <a:pt x="0" y="0"/>
                </a:moveTo>
                <a:lnTo>
                  <a:pt x="1554473" y="0"/>
                </a:lnTo>
                <a:lnTo>
                  <a:pt x="1554473" y="901399"/>
                </a:lnTo>
                <a:lnTo>
                  <a:pt x="0" y="9013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UHF</a:t>
            </a:r>
            <a:endParaRPr lang="en-US" sz="1800" dirty="0">
              <a:solidFill>
                <a:prstClr val="white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947019" y="2198076"/>
            <a:ext cx="2121300" cy="822960"/>
          </a:xfrm>
          <a:custGeom>
            <a:avLst/>
            <a:gdLst>
              <a:gd name="connsiteX0" fmla="*/ 0 w 1554473"/>
              <a:gd name="connsiteY0" fmla="*/ 0 h 901399"/>
              <a:gd name="connsiteX1" fmla="*/ 1554473 w 1554473"/>
              <a:gd name="connsiteY1" fmla="*/ 0 h 901399"/>
              <a:gd name="connsiteX2" fmla="*/ 1554473 w 1554473"/>
              <a:gd name="connsiteY2" fmla="*/ 901399 h 901399"/>
              <a:gd name="connsiteX3" fmla="*/ 0 w 1554473"/>
              <a:gd name="connsiteY3" fmla="*/ 901399 h 901399"/>
              <a:gd name="connsiteX4" fmla="*/ 0 w 1554473"/>
              <a:gd name="connsiteY4" fmla="*/ 0 h 90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473" h="901399">
                <a:moveTo>
                  <a:pt x="0" y="0"/>
                </a:moveTo>
                <a:lnTo>
                  <a:pt x="1554473" y="0"/>
                </a:lnTo>
                <a:lnTo>
                  <a:pt x="1554473" y="901399"/>
                </a:lnTo>
                <a:lnTo>
                  <a:pt x="0" y="9013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2.4/5.8 GHz</a:t>
            </a:r>
            <a:endParaRPr lang="en-US" sz="1800" dirty="0">
              <a:solidFill>
                <a:prstClr val="white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8601045" y="2571947"/>
            <a:ext cx="475488" cy="201168"/>
            <a:chOff x="5086247" y="4493832"/>
            <a:chExt cx="868852" cy="378217"/>
          </a:xfrm>
        </p:grpSpPr>
        <p:sp>
          <p:nvSpPr>
            <p:cNvPr id="25" name="Rectangle 24"/>
            <p:cNvSpPr/>
            <p:nvPr/>
          </p:nvSpPr>
          <p:spPr>
            <a:xfrm flipH="1">
              <a:off x="5300821" y="4493832"/>
              <a:ext cx="654278" cy="378209"/>
            </a:xfrm>
            <a:prstGeom prst="rect">
              <a:avLst/>
            </a:prstGeom>
            <a:solidFill>
              <a:srgbClr val="CB0F13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Snip Same Side Corner Rectangle 25"/>
            <p:cNvSpPr/>
            <p:nvPr/>
          </p:nvSpPr>
          <p:spPr>
            <a:xfrm rot="16200000" flipH="1">
              <a:off x="5004425" y="4575654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F5777A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27" name="Isosceles Triangle 26"/>
            <p:cNvSpPr/>
            <p:nvPr/>
          </p:nvSpPr>
          <p:spPr>
            <a:xfrm rot="10800000" flipH="1">
              <a:off x="5142323" y="4622980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 flipH="1">
            <a:off x="8418421" y="3101870"/>
            <a:ext cx="475488" cy="201168"/>
            <a:chOff x="746907" y="2355527"/>
            <a:chExt cx="868853" cy="378217"/>
          </a:xfrm>
        </p:grpSpPr>
        <p:sp>
          <p:nvSpPr>
            <p:cNvPr id="31" name="Rectangle 30"/>
            <p:cNvSpPr/>
            <p:nvPr/>
          </p:nvSpPr>
          <p:spPr>
            <a:xfrm>
              <a:off x="746907" y="2355527"/>
              <a:ext cx="654278" cy="3782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Snip Same Side Corner Rectangle 31"/>
            <p:cNvSpPr/>
            <p:nvPr/>
          </p:nvSpPr>
          <p:spPr>
            <a:xfrm rot="5400000">
              <a:off x="1319364" y="2437349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AED39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34" name="Isosceles Triangle 33"/>
            <p:cNvSpPr/>
            <p:nvPr/>
          </p:nvSpPr>
          <p:spPr>
            <a:xfrm rot="10800000">
              <a:off x="1439771" y="2484675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349816" y="2005145"/>
            <a:ext cx="475488" cy="201168"/>
            <a:chOff x="5163843" y="3831776"/>
            <a:chExt cx="868852" cy="378217"/>
          </a:xfrm>
        </p:grpSpPr>
        <p:sp>
          <p:nvSpPr>
            <p:cNvPr id="36" name="Rectangle 35"/>
            <p:cNvSpPr/>
            <p:nvPr/>
          </p:nvSpPr>
          <p:spPr>
            <a:xfrm flipH="1">
              <a:off x="5378417" y="3831776"/>
              <a:ext cx="654278" cy="3782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Snip Same Side Corner Rectangle 36"/>
            <p:cNvSpPr/>
            <p:nvPr/>
          </p:nvSpPr>
          <p:spPr>
            <a:xfrm rot="16200000" flipH="1">
              <a:off x="5082021" y="3913598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38" name="Isosceles Triangle 37"/>
            <p:cNvSpPr/>
            <p:nvPr/>
          </p:nvSpPr>
          <p:spPr>
            <a:xfrm rot="10800000" flipH="1">
              <a:off x="5219919" y="3960924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99984" y="2105726"/>
            <a:ext cx="996926" cy="625438"/>
            <a:chOff x="2522948" y="3280269"/>
            <a:chExt cx="2495813" cy="1426331"/>
          </a:xfrm>
        </p:grpSpPr>
        <p:cxnSp>
          <p:nvCxnSpPr>
            <p:cNvPr id="40" name="Straight Arrow Connector 39"/>
            <p:cNvCxnSpPr>
              <a:stCxn id="58" idx="1"/>
              <a:endCxn id="38" idx="1"/>
            </p:cNvCxnSpPr>
            <p:nvPr/>
          </p:nvCxnSpPr>
          <p:spPr>
            <a:xfrm flipV="1">
              <a:off x="2522948" y="3280269"/>
              <a:ext cx="2495813" cy="910913"/>
            </a:xfrm>
            <a:prstGeom prst="straightConnector1">
              <a:avLst/>
            </a:prstGeom>
            <a:ln w="12700">
              <a:solidFill>
                <a:schemeClr val="accent2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59" idx="1"/>
              <a:endCxn id="38" idx="1"/>
            </p:cNvCxnSpPr>
            <p:nvPr/>
          </p:nvCxnSpPr>
          <p:spPr>
            <a:xfrm flipV="1">
              <a:off x="2522948" y="3280269"/>
              <a:ext cx="2495813" cy="1168622"/>
            </a:xfrm>
            <a:prstGeom prst="straightConnector1">
              <a:avLst/>
            </a:prstGeom>
            <a:ln w="12700">
              <a:solidFill>
                <a:schemeClr val="accent2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60" idx="1"/>
              <a:endCxn id="38" idx="1"/>
            </p:cNvCxnSpPr>
            <p:nvPr/>
          </p:nvCxnSpPr>
          <p:spPr>
            <a:xfrm flipV="1">
              <a:off x="2522948" y="3280269"/>
              <a:ext cx="2495813" cy="1426331"/>
            </a:xfrm>
            <a:prstGeom prst="straightConnector1">
              <a:avLst/>
            </a:prstGeom>
            <a:ln w="12700">
              <a:solidFill>
                <a:schemeClr val="accent2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7399984" y="2505155"/>
            <a:ext cx="1248155" cy="226009"/>
            <a:chOff x="2522940" y="4191040"/>
            <a:chExt cx="3124767" cy="515420"/>
          </a:xfrm>
        </p:grpSpPr>
        <p:cxnSp>
          <p:nvCxnSpPr>
            <p:cNvPr id="44" name="Straight Arrow Connector 43"/>
            <p:cNvCxnSpPr>
              <a:stCxn id="58" idx="1"/>
              <a:endCxn id="27" idx="1"/>
            </p:cNvCxnSpPr>
            <p:nvPr/>
          </p:nvCxnSpPr>
          <p:spPr>
            <a:xfrm>
              <a:off x="2522940" y="4191040"/>
              <a:ext cx="3124767" cy="38169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59" idx="1"/>
              <a:endCxn id="27" idx="1"/>
            </p:cNvCxnSpPr>
            <p:nvPr/>
          </p:nvCxnSpPr>
          <p:spPr>
            <a:xfrm>
              <a:off x="2522940" y="4448749"/>
              <a:ext cx="3124767" cy="123988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60" idx="1"/>
              <a:endCxn id="27" idx="1"/>
            </p:cNvCxnSpPr>
            <p:nvPr/>
          </p:nvCxnSpPr>
          <p:spPr>
            <a:xfrm flipV="1">
              <a:off x="2522940" y="4572739"/>
              <a:ext cx="3124767" cy="133721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7399984" y="2505156"/>
            <a:ext cx="1065532" cy="697295"/>
            <a:chOff x="2523274" y="4191086"/>
            <a:chExt cx="2667909" cy="1590219"/>
          </a:xfrm>
        </p:grpSpPr>
        <p:cxnSp>
          <p:nvCxnSpPr>
            <p:cNvPr id="48" name="Straight Arrow Connector 47"/>
            <p:cNvCxnSpPr>
              <a:stCxn id="58" idx="1"/>
              <a:endCxn id="34" idx="1"/>
            </p:cNvCxnSpPr>
            <p:nvPr/>
          </p:nvCxnSpPr>
          <p:spPr>
            <a:xfrm>
              <a:off x="2523274" y="4191086"/>
              <a:ext cx="2667909" cy="1590219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59" idx="1"/>
              <a:endCxn id="34" idx="1"/>
            </p:cNvCxnSpPr>
            <p:nvPr/>
          </p:nvCxnSpPr>
          <p:spPr>
            <a:xfrm>
              <a:off x="2523274" y="4448798"/>
              <a:ext cx="2667909" cy="1332507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60" idx="1"/>
              <a:endCxn id="34" idx="1"/>
            </p:cNvCxnSpPr>
            <p:nvPr/>
          </p:nvCxnSpPr>
          <p:spPr>
            <a:xfrm>
              <a:off x="2523274" y="4706509"/>
              <a:ext cx="2667909" cy="1074795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Content Placeholder 7"/>
          <p:cNvSpPr txBox="1">
            <a:spLocks/>
          </p:cNvSpPr>
          <p:nvPr/>
        </p:nvSpPr>
        <p:spPr>
          <a:xfrm>
            <a:off x="6614160" y="1676808"/>
            <a:ext cx="1463040" cy="517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(over time)</a:t>
            </a:r>
          </a:p>
        </p:txBody>
      </p:sp>
      <p:sp>
        <p:nvSpPr>
          <p:cNvPr id="52" name="Freeform 51"/>
          <p:cNvSpPr>
            <a:spLocks/>
          </p:cNvSpPr>
          <p:nvPr/>
        </p:nvSpPr>
        <p:spPr>
          <a:xfrm rot="1620000">
            <a:off x="7166080" y="2745767"/>
            <a:ext cx="1417320" cy="301752"/>
          </a:xfrm>
          <a:custGeom>
            <a:avLst/>
            <a:gdLst>
              <a:gd name="connsiteX0" fmla="*/ 1136447 w 3071060"/>
              <a:gd name="connsiteY0" fmla="*/ 75 h 772160"/>
              <a:gd name="connsiteX1" fmla="*/ 1211146 w 3071060"/>
              <a:gd name="connsiteY1" fmla="*/ 25012 h 772160"/>
              <a:gd name="connsiteX2" fmla="*/ 1190991 w 3071060"/>
              <a:gd name="connsiteY2" fmla="*/ 101141 h 772160"/>
              <a:gd name="connsiteX3" fmla="*/ 1163223 w 3071060"/>
              <a:gd name="connsiteY3" fmla="*/ 134203 h 772160"/>
              <a:gd name="connsiteX4" fmla="*/ 1165571 w 3071060"/>
              <a:gd name="connsiteY4" fmla="*/ 133948 h 772160"/>
              <a:gd name="connsiteX5" fmla="*/ 1699460 w 3071060"/>
              <a:gd name="connsiteY5" fmla="*/ 112391 h 772160"/>
              <a:gd name="connsiteX6" fmla="*/ 3071060 w 3071060"/>
              <a:gd name="connsiteY6" fmla="*/ 386711 h 772160"/>
              <a:gd name="connsiteX7" fmla="*/ 1699460 w 3071060"/>
              <a:gd name="connsiteY7" fmla="*/ 661031 h 772160"/>
              <a:gd name="connsiteX8" fmla="*/ 1165571 w 3071060"/>
              <a:gd name="connsiteY8" fmla="*/ 639474 h 772160"/>
              <a:gd name="connsiteX9" fmla="*/ 1164389 w 3071060"/>
              <a:gd name="connsiteY9" fmla="*/ 639345 h 772160"/>
              <a:gd name="connsiteX10" fmla="*/ 1190991 w 3071060"/>
              <a:gd name="connsiteY10" fmla="*/ 671019 h 772160"/>
              <a:gd name="connsiteX11" fmla="*/ 1211146 w 3071060"/>
              <a:gd name="connsiteY11" fmla="*/ 747148 h 772160"/>
              <a:gd name="connsiteX12" fmla="*/ 660618 w 3071060"/>
              <a:gd name="connsiteY12" fmla="*/ 614265 h 772160"/>
              <a:gd name="connsiteX13" fmla="*/ 537651 w 3071060"/>
              <a:gd name="connsiteY13" fmla="*/ 551305 h 772160"/>
              <a:gd name="connsiteX14" fmla="*/ 437270 w 3071060"/>
              <a:gd name="connsiteY14" fmla="*/ 597126 h 772160"/>
              <a:gd name="connsiteX15" fmla="*/ 4110 w 3071060"/>
              <a:gd name="connsiteY15" fmla="*/ 676434 h 772160"/>
              <a:gd name="connsiteX16" fmla="*/ 131333 w 3071060"/>
              <a:gd name="connsiteY16" fmla="*/ 489236 h 772160"/>
              <a:gd name="connsiteX17" fmla="*/ 269629 w 3071060"/>
              <a:gd name="connsiteY17" fmla="*/ 386502 h 772160"/>
              <a:gd name="connsiteX18" fmla="*/ 169670 w 3071060"/>
              <a:gd name="connsiteY18" fmla="*/ 314433 h 772160"/>
              <a:gd name="connsiteX19" fmla="*/ 4110 w 3071060"/>
              <a:gd name="connsiteY19" fmla="*/ 95726 h 772160"/>
              <a:gd name="connsiteX20" fmla="*/ 78809 w 3071060"/>
              <a:gd name="connsiteY20" fmla="*/ 70789 h 772160"/>
              <a:gd name="connsiteX21" fmla="*/ 409133 w 3071060"/>
              <a:gd name="connsiteY21" fmla="*/ 163207 h 772160"/>
              <a:gd name="connsiteX22" fmla="*/ 537531 w 3071060"/>
              <a:gd name="connsiteY22" fmla="*/ 220920 h 772160"/>
              <a:gd name="connsiteX23" fmla="*/ 537564 w 3071060"/>
              <a:gd name="connsiteY23" fmla="*/ 220900 h 772160"/>
              <a:gd name="connsiteX24" fmla="*/ 1136447 w 3071060"/>
              <a:gd name="connsiteY24" fmla="*/ 75 h 7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71060" h="772160">
                <a:moveTo>
                  <a:pt x="1136447" y="75"/>
                </a:moveTo>
                <a:cubicBezTo>
                  <a:pt x="1175369" y="-875"/>
                  <a:pt x="1201472" y="7087"/>
                  <a:pt x="1211146" y="25012"/>
                </a:cubicBezTo>
                <a:cubicBezTo>
                  <a:pt x="1220820" y="42937"/>
                  <a:pt x="1213148" y="69128"/>
                  <a:pt x="1190991" y="101141"/>
                </a:cubicBezTo>
                <a:lnTo>
                  <a:pt x="1163223" y="134203"/>
                </a:lnTo>
                <a:lnTo>
                  <a:pt x="1165571" y="133948"/>
                </a:lnTo>
                <a:cubicBezTo>
                  <a:pt x="1329667" y="120067"/>
                  <a:pt x="1510082" y="112391"/>
                  <a:pt x="1699460" y="112391"/>
                </a:cubicBezTo>
                <a:cubicBezTo>
                  <a:pt x="2456974" y="112391"/>
                  <a:pt x="3071060" y="235208"/>
                  <a:pt x="3071060" y="386711"/>
                </a:cubicBezTo>
                <a:cubicBezTo>
                  <a:pt x="3071060" y="538214"/>
                  <a:pt x="2456974" y="661031"/>
                  <a:pt x="1699460" y="661031"/>
                </a:cubicBezTo>
                <a:cubicBezTo>
                  <a:pt x="1510082" y="661031"/>
                  <a:pt x="1329667" y="653355"/>
                  <a:pt x="1165571" y="639474"/>
                </a:cubicBezTo>
                <a:lnTo>
                  <a:pt x="1164389" y="639345"/>
                </a:lnTo>
                <a:lnTo>
                  <a:pt x="1190991" y="671019"/>
                </a:lnTo>
                <a:cubicBezTo>
                  <a:pt x="1213148" y="703032"/>
                  <a:pt x="1220820" y="729223"/>
                  <a:pt x="1211146" y="747148"/>
                </a:cubicBezTo>
                <a:cubicBezTo>
                  <a:pt x="1177288" y="809885"/>
                  <a:pt x="942164" y="750580"/>
                  <a:pt x="660618" y="614265"/>
                </a:cubicBezTo>
                <a:lnTo>
                  <a:pt x="537651" y="551305"/>
                </a:lnTo>
                <a:lnTo>
                  <a:pt x="437270" y="597126"/>
                </a:lnTo>
                <a:cubicBezTo>
                  <a:pt x="210021" y="694320"/>
                  <a:pt x="33131" y="730209"/>
                  <a:pt x="4110" y="676434"/>
                </a:cubicBezTo>
                <a:cubicBezTo>
                  <a:pt x="-15238" y="640584"/>
                  <a:pt x="34797" y="571672"/>
                  <a:pt x="131333" y="489236"/>
                </a:cubicBezTo>
                <a:lnTo>
                  <a:pt x="269629" y="386502"/>
                </a:lnTo>
                <a:lnTo>
                  <a:pt x="169670" y="314433"/>
                </a:lnTo>
                <a:cubicBezTo>
                  <a:pt x="48390" y="218233"/>
                  <a:pt x="-17656" y="136057"/>
                  <a:pt x="4110" y="95726"/>
                </a:cubicBezTo>
                <a:cubicBezTo>
                  <a:pt x="13784" y="77801"/>
                  <a:pt x="39887" y="69839"/>
                  <a:pt x="78809" y="70789"/>
                </a:cubicBezTo>
                <a:cubicBezTo>
                  <a:pt x="151788" y="72570"/>
                  <a:pt x="269831" y="105684"/>
                  <a:pt x="409133" y="163207"/>
                </a:cubicBezTo>
                <a:lnTo>
                  <a:pt x="537531" y="220920"/>
                </a:lnTo>
                <a:lnTo>
                  <a:pt x="537564" y="220900"/>
                </a:lnTo>
                <a:cubicBezTo>
                  <a:pt x="787550" y="85986"/>
                  <a:pt x="1019681" y="2925"/>
                  <a:pt x="1136447" y="75"/>
                </a:cubicBezTo>
                <a:close/>
              </a:path>
            </a:pathLst>
          </a:cu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Freeform 52"/>
          <p:cNvSpPr>
            <a:spLocks/>
          </p:cNvSpPr>
          <p:nvPr/>
        </p:nvSpPr>
        <p:spPr>
          <a:xfrm rot="20040000">
            <a:off x="7232109" y="2317451"/>
            <a:ext cx="960120" cy="265176"/>
          </a:xfrm>
          <a:custGeom>
            <a:avLst/>
            <a:gdLst>
              <a:gd name="connsiteX0" fmla="*/ 1136447 w 3071060"/>
              <a:gd name="connsiteY0" fmla="*/ 75 h 772160"/>
              <a:gd name="connsiteX1" fmla="*/ 1211146 w 3071060"/>
              <a:gd name="connsiteY1" fmla="*/ 25012 h 772160"/>
              <a:gd name="connsiteX2" fmla="*/ 1190991 w 3071060"/>
              <a:gd name="connsiteY2" fmla="*/ 101141 h 772160"/>
              <a:gd name="connsiteX3" fmla="*/ 1163223 w 3071060"/>
              <a:gd name="connsiteY3" fmla="*/ 134203 h 772160"/>
              <a:gd name="connsiteX4" fmla="*/ 1165571 w 3071060"/>
              <a:gd name="connsiteY4" fmla="*/ 133948 h 772160"/>
              <a:gd name="connsiteX5" fmla="*/ 1699460 w 3071060"/>
              <a:gd name="connsiteY5" fmla="*/ 112391 h 772160"/>
              <a:gd name="connsiteX6" fmla="*/ 3071060 w 3071060"/>
              <a:gd name="connsiteY6" fmla="*/ 386711 h 772160"/>
              <a:gd name="connsiteX7" fmla="*/ 1699460 w 3071060"/>
              <a:gd name="connsiteY7" fmla="*/ 661031 h 772160"/>
              <a:gd name="connsiteX8" fmla="*/ 1165571 w 3071060"/>
              <a:gd name="connsiteY8" fmla="*/ 639474 h 772160"/>
              <a:gd name="connsiteX9" fmla="*/ 1164389 w 3071060"/>
              <a:gd name="connsiteY9" fmla="*/ 639345 h 772160"/>
              <a:gd name="connsiteX10" fmla="*/ 1190991 w 3071060"/>
              <a:gd name="connsiteY10" fmla="*/ 671019 h 772160"/>
              <a:gd name="connsiteX11" fmla="*/ 1211146 w 3071060"/>
              <a:gd name="connsiteY11" fmla="*/ 747148 h 772160"/>
              <a:gd name="connsiteX12" fmla="*/ 660618 w 3071060"/>
              <a:gd name="connsiteY12" fmla="*/ 614265 h 772160"/>
              <a:gd name="connsiteX13" fmla="*/ 537651 w 3071060"/>
              <a:gd name="connsiteY13" fmla="*/ 551305 h 772160"/>
              <a:gd name="connsiteX14" fmla="*/ 437270 w 3071060"/>
              <a:gd name="connsiteY14" fmla="*/ 597126 h 772160"/>
              <a:gd name="connsiteX15" fmla="*/ 4110 w 3071060"/>
              <a:gd name="connsiteY15" fmla="*/ 676434 h 772160"/>
              <a:gd name="connsiteX16" fmla="*/ 131333 w 3071060"/>
              <a:gd name="connsiteY16" fmla="*/ 489236 h 772160"/>
              <a:gd name="connsiteX17" fmla="*/ 269629 w 3071060"/>
              <a:gd name="connsiteY17" fmla="*/ 386502 h 772160"/>
              <a:gd name="connsiteX18" fmla="*/ 169670 w 3071060"/>
              <a:gd name="connsiteY18" fmla="*/ 314433 h 772160"/>
              <a:gd name="connsiteX19" fmla="*/ 4110 w 3071060"/>
              <a:gd name="connsiteY19" fmla="*/ 95726 h 772160"/>
              <a:gd name="connsiteX20" fmla="*/ 78809 w 3071060"/>
              <a:gd name="connsiteY20" fmla="*/ 70789 h 772160"/>
              <a:gd name="connsiteX21" fmla="*/ 409133 w 3071060"/>
              <a:gd name="connsiteY21" fmla="*/ 163207 h 772160"/>
              <a:gd name="connsiteX22" fmla="*/ 537531 w 3071060"/>
              <a:gd name="connsiteY22" fmla="*/ 220920 h 772160"/>
              <a:gd name="connsiteX23" fmla="*/ 537564 w 3071060"/>
              <a:gd name="connsiteY23" fmla="*/ 220900 h 772160"/>
              <a:gd name="connsiteX24" fmla="*/ 1136447 w 3071060"/>
              <a:gd name="connsiteY24" fmla="*/ 75 h 7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71060" h="772160">
                <a:moveTo>
                  <a:pt x="1136447" y="75"/>
                </a:moveTo>
                <a:cubicBezTo>
                  <a:pt x="1175369" y="-875"/>
                  <a:pt x="1201472" y="7087"/>
                  <a:pt x="1211146" y="25012"/>
                </a:cubicBezTo>
                <a:cubicBezTo>
                  <a:pt x="1220820" y="42937"/>
                  <a:pt x="1213148" y="69128"/>
                  <a:pt x="1190991" y="101141"/>
                </a:cubicBezTo>
                <a:lnTo>
                  <a:pt x="1163223" y="134203"/>
                </a:lnTo>
                <a:lnTo>
                  <a:pt x="1165571" y="133948"/>
                </a:lnTo>
                <a:cubicBezTo>
                  <a:pt x="1329667" y="120067"/>
                  <a:pt x="1510082" y="112391"/>
                  <a:pt x="1699460" y="112391"/>
                </a:cubicBezTo>
                <a:cubicBezTo>
                  <a:pt x="2456974" y="112391"/>
                  <a:pt x="3071060" y="235208"/>
                  <a:pt x="3071060" y="386711"/>
                </a:cubicBezTo>
                <a:cubicBezTo>
                  <a:pt x="3071060" y="538214"/>
                  <a:pt x="2456974" y="661031"/>
                  <a:pt x="1699460" y="661031"/>
                </a:cubicBezTo>
                <a:cubicBezTo>
                  <a:pt x="1510082" y="661031"/>
                  <a:pt x="1329667" y="653355"/>
                  <a:pt x="1165571" y="639474"/>
                </a:cubicBezTo>
                <a:lnTo>
                  <a:pt x="1164389" y="639345"/>
                </a:lnTo>
                <a:lnTo>
                  <a:pt x="1190991" y="671019"/>
                </a:lnTo>
                <a:cubicBezTo>
                  <a:pt x="1213148" y="703032"/>
                  <a:pt x="1220820" y="729223"/>
                  <a:pt x="1211146" y="747148"/>
                </a:cubicBezTo>
                <a:cubicBezTo>
                  <a:pt x="1177288" y="809885"/>
                  <a:pt x="942164" y="750580"/>
                  <a:pt x="660618" y="614265"/>
                </a:cubicBezTo>
                <a:lnTo>
                  <a:pt x="537651" y="551305"/>
                </a:lnTo>
                <a:lnTo>
                  <a:pt x="437270" y="597126"/>
                </a:lnTo>
                <a:cubicBezTo>
                  <a:pt x="210021" y="694320"/>
                  <a:pt x="33131" y="730209"/>
                  <a:pt x="4110" y="676434"/>
                </a:cubicBezTo>
                <a:cubicBezTo>
                  <a:pt x="-15238" y="640584"/>
                  <a:pt x="34797" y="571672"/>
                  <a:pt x="131333" y="489236"/>
                </a:cubicBezTo>
                <a:lnTo>
                  <a:pt x="269629" y="386502"/>
                </a:lnTo>
                <a:lnTo>
                  <a:pt x="169670" y="314433"/>
                </a:lnTo>
                <a:cubicBezTo>
                  <a:pt x="48390" y="218233"/>
                  <a:pt x="-17656" y="136057"/>
                  <a:pt x="4110" y="95726"/>
                </a:cubicBezTo>
                <a:cubicBezTo>
                  <a:pt x="13784" y="77801"/>
                  <a:pt x="39887" y="69839"/>
                  <a:pt x="78809" y="70789"/>
                </a:cubicBezTo>
                <a:cubicBezTo>
                  <a:pt x="151788" y="72570"/>
                  <a:pt x="269831" y="105684"/>
                  <a:pt x="409133" y="163207"/>
                </a:cubicBezTo>
                <a:lnTo>
                  <a:pt x="537531" y="220920"/>
                </a:lnTo>
                <a:lnTo>
                  <a:pt x="537564" y="220900"/>
                </a:lnTo>
                <a:cubicBezTo>
                  <a:pt x="787550" y="85986"/>
                  <a:pt x="1019681" y="2925"/>
                  <a:pt x="1136447" y="75"/>
                </a:cubicBez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Freeform 53"/>
          <p:cNvSpPr>
            <a:spLocks/>
          </p:cNvSpPr>
          <p:nvPr/>
        </p:nvSpPr>
        <p:spPr>
          <a:xfrm rot="180000">
            <a:off x="7108411" y="2494464"/>
            <a:ext cx="1554480" cy="274320"/>
          </a:xfrm>
          <a:custGeom>
            <a:avLst/>
            <a:gdLst>
              <a:gd name="connsiteX0" fmla="*/ 1136447 w 3071060"/>
              <a:gd name="connsiteY0" fmla="*/ 75 h 772160"/>
              <a:gd name="connsiteX1" fmla="*/ 1211146 w 3071060"/>
              <a:gd name="connsiteY1" fmla="*/ 25012 h 772160"/>
              <a:gd name="connsiteX2" fmla="*/ 1190991 w 3071060"/>
              <a:gd name="connsiteY2" fmla="*/ 101141 h 772160"/>
              <a:gd name="connsiteX3" fmla="*/ 1163223 w 3071060"/>
              <a:gd name="connsiteY3" fmla="*/ 134203 h 772160"/>
              <a:gd name="connsiteX4" fmla="*/ 1165571 w 3071060"/>
              <a:gd name="connsiteY4" fmla="*/ 133948 h 772160"/>
              <a:gd name="connsiteX5" fmla="*/ 1699460 w 3071060"/>
              <a:gd name="connsiteY5" fmla="*/ 112391 h 772160"/>
              <a:gd name="connsiteX6" fmla="*/ 3071060 w 3071060"/>
              <a:gd name="connsiteY6" fmla="*/ 386711 h 772160"/>
              <a:gd name="connsiteX7" fmla="*/ 1699460 w 3071060"/>
              <a:gd name="connsiteY7" fmla="*/ 661031 h 772160"/>
              <a:gd name="connsiteX8" fmla="*/ 1165571 w 3071060"/>
              <a:gd name="connsiteY8" fmla="*/ 639474 h 772160"/>
              <a:gd name="connsiteX9" fmla="*/ 1164389 w 3071060"/>
              <a:gd name="connsiteY9" fmla="*/ 639345 h 772160"/>
              <a:gd name="connsiteX10" fmla="*/ 1190991 w 3071060"/>
              <a:gd name="connsiteY10" fmla="*/ 671019 h 772160"/>
              <a:gd name="connsiteX11" fmla="*/ 1211146 w 3071060"/>
              <a:gd name="connsiteY11" fmla="*/ 747148 h 772160"/>
              <a:gd name="connsiteX12" fmla="*/ 660618 w 3071060"/>
              <a:gd name="connsiteY12" fmla="*/ 614265 h 772160"/>
              <a:gd name="connsiteX13" fmla="*/ 537651 w 3071060"/>
              <a:gd name="connsiteY13" fmla="*/ 551305 h 772160"/>
              <a:gd name="connsiteX14" fmla="*/ 437270 w 3071060"/>
              <a:gd name="connsiteY14" fmla="*/ 597126 h 772160"/>
              <a:gd name="connsiteX15" fmla="*/ 4110 w 3071060"/>
              <a:gd name="connsiteY15" fmla="*/ 676434 h 772160"/>
              <a:gd name="connsiteX16" fmla="*/ 131333 w 3071060"/>
              <a:gd name="connsiteY16" fmla="*/ 489236 h 772160"/>
              <a:gd name="connsiteX17" fmla="*/ 269629 w 3071060"/>
              <a:gd name="connsiteY17" fmla="*/ 386502 h 772160"/>
              <a:gd name="connsiteX18" fmla="*/ 169670 w 3071060"/>
              <a:gd name="connsiteY18" fmla="*/ 314433 h 772160"/>
              <a:gd name="connsiteX19" fmla="*/ 4110 w 3071060"/>
              <a:gd name="connsiteY19" fmla="*/ 95726 h 772160"/>
              <a:gd name="connsiteX20" fmla="*/ 78809 w 3071060"/>
              <a:gd name="connsiteY20" fmla="*/ 70789 h 772160"/>
              <a:gd name="connsiteX21" fmla="*/ 409133 w 3071060"/>
              <a:gd name="connsiteY21" fmla="*/ 163207 h 772160"/>
              <a:gd name="connsiteX22" fmla="*/ 537531 w 3071060"/>
              <a:gd name="connsiteY22" fmla="*/ 220920 h 772160"/>
              <a:gd name="connsiteX23" fmla="*/ 537564 w 3071060"/>
              <a:gd name="connsiteY23" fmla="*/ 220900 h 772160"/>
              <a:gd name="connsiteX24" fmla="*/ 1136447 w 3071060"/>
              <a:gd name="connsiteY24" fmla="*/ 75 h 7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71060" h="772160">
                <a:moveTo>
                  <a:pt x="1136447" y="75"/>
                </a:moveTo>
                <a:cubicBezTo>
                  <a:pt x="1175369" y="-875"/>
                  <a:pt x="1201472" y="7087"/>
                  <a:pt x="1211146" y="25012"/>
                </a:cubicBezTo>
                <a:cubicBezTo>
                  <a:pt x="1220820" y="42937"/>
                  <a:pt x="1213148" y="69128"/>
                  <a:pt x="1190991" y="101141"/>
                </a:cubicBezTo>
                <a:lnTo>
                  <a:pt x="1163223" y="134203"/>
                </a:lnTo>
                <a:lnTo>
                  <a:pt x="1165571" y="133948"/>
                </a:lnTo>
                <a:cubicBezTo>
                  <a:pt x="1329667" y="120067"/>
                  <a:pt x="1510082" y="112391"/>
                  <a:pt x="1699460" y="112391"/>
                </a:cubicBezTo>
                <a:cubicBezTo>
                  <a:pt x="2456974" y="112391"/>
                  <a:pt x="3071060" y="235208"/>
                  <a:pt x="3071060" y="386711"/>
                </a:cubicBezTo>
                <a:cubicBezTo>
                  <a:pt x="3071060" y="538214"/>
                  <a:pt x="2456974" y="661031"/>
                  <a:pt x="1699460" y="661031"/>
                </a:cubicBezTo>
                <a:cubicBezTo>
                  <a:pt x="1510082" y="661031"/>
                  <a:pt x="1329667" y="653355"/>
                  <a:pt x="1165571" y="639474"/>
                </a:cubicBezTo>
                <a:lnTo>
                  <a:pt x="1164389" y="639345"/>
                </a:lnTo>
                <a:lnTo>
                  <a:pt x="1190991" y="671019"/>
                </a:lnTo>
                <a:cubicBezTo>
                  <a:pt x="1213148" y="703032"/>
                  <a:pt x="1220820" y="729223"/>
                  <a:pt x="1211146" y="747148"/>
                </a:cubicBezTo>
                <a:cubicBezTo>
                  <a:pt x="1177288" y="809885"/>
                  <a:pt x="942164" y="750580"/>
                  <a:pt x="660618" y="614265"/>
                </a:cubicBezTo>
                <a:lnTo>
                  <a:pt x="537651" y="551305"/>
                </a:lnTo>
                <a:lnTo>
                  <a:pt x="437270" y="597126"/>
                </a:lnTo>
                <a:cubicBezTo>
                  <a:pt x="210021" y="694320"/>
                  <a:pt x="33131" y="730209"/>
                  <a:pt x="4110" y="676434"/>
                </a:cubicBezTo>
                <a:cubicBezTo>
                  <a:pt x="-15238" y="640584"/>
                  <a:pt x="34797" y="571672"/>
                  <a:pt x="131333" y="489236"/>
                </a:cubicBezTo>
                <a:lnTo>
                  <a:pt x="269629" y="386502"/>
                </a:lnTo>
                <a:lnTo>
                  <a:pt x="169670" y="314433"/>
                </a:lnTo>
                <a:cubicBezTo>
                  <a:pt x="48390" y="218233"/>
                  <a:pt x="-17656" y="136057"/>
                  <a:pt x="4110" y="95726"/>
                </a:cubicBezTo>
                <a:cubicBezTo>
                  <a:pt x="13784" y="77801"/>
                  <a:pt x="39887" y="69839"/>
                  <a:pt x="78809" y="70789"/>
                </a:cubicBezTo>
                <a:cubicBezTo>
                  <a:pt x="151788" y="72570"/>
                  <a:pt x="269831" y="105684"/>
                  <a:pt x="409133" y="163207"/>
                </a:cubicBezTo>
                <a:lnTo>
                  <a:pt x="537531" y="220920"/>
                </a:lnTo>
                <a:lnTo>
                  <a:pt x="537564" y="220900"/>
                </a:lnTo>
                <a:cubicBezTo>
                  <a:pt x="787550" y="85986"/>
                  <a:pt x="1019681" y="2925"/>
                  <a:pt x="1136447" y="75"/>
                </a:cubicBezTo>
                <a:close/>
              </a:path>
            </a:pathLst>
          </a:custGeom>
          <a:solidFill>
            <a:srgbClr val="CB0F13">
              <a:alpha val="50000"/>
            </a:srgbClr>
          </a:solidFill>
          <a:ln>
            <a:solidFill>
              <a:srgbClr val="8C0A0D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6959506" y="2457735"/>
            <a:ext cx="470248" cy="308929"/>
            <a:chOff x="1523998" y="3111034"/>
            <a:chExt cx="470248" cy="308929"/>
          </a:xfrm>
        </p:grpSpPr>
        <p:grpSp>
          <p:nvGrpSpPr>
            <p:cNvPr id="56" name="Group 55"/>
            <p:cNvGrpSpPr/>
            <p:nvPr/>
          </p:nvGrpSpPr>
          <p:grpSpPr>
            <a:xfrm>
              <a:off x="1523998" y="3111034"/>
              <a:ext cx="470248" cy="308929"/>
              <a:chOff x="1657350" y="4295968"/>
              <a:chExt cx="1177272" cy="704527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1657350" y="4295968"/>
                <a:ext cx="962690" cy="704525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" name="Snip Same Side Corner Rectangle 61"/>
              <p:cNvSpPr/>
              <p:nvPr/>
            </p:nvSpPr>
            <p:spPr>
              <a:xfrm rot="5400000">
                <a:off x="2375072" y="4540945"/>
                <a:ext cx="704526" cy="214574"/>
              </a:xfrm>
              <a:prstGeom prst="snip2SameRect">
                <a:avLst>
                  <a:gd name="adj1" fmla="val 24586"/>
                  <a:gd name="adj2" fmla="val 2338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/>
              <a:lstStyle/>
              <a:p>
                <a:pPr algn="ctr"/>
                <a:endParaRPr lang="en-US" sz="800" dirty="0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1923328" y="3131023"/>
              <a:ext cx="54864" cy="280872"/>
              <a:chOff x="905910" y="1002840"/>
              <a:chExt cx="73317" cy="341915"/>
            </a:xfrm>
          </p:grpSpPr>
          <p:sp>
            <p:nvSpPr>
              <p:cNvPr id="58" name="Isosceles Triangle 57"/>
              <p:cNvSpPr/>
              <p:nvPr/>
            </p:nvSpPr>
            <p:spPr>
              <a:xfrm rot="10800000">
                <a:off x="905910" y="1002840"/>
                <a:ext cx="73317" cy="6678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Isosceles Triangle 58"/>
              <p:cNvSpPr/>
              <p:nvPr/>
            </p:nvSpPr>
            <p:spPr>
              <a:xfrm rot="10800000">
                <a:off x="905910" y="1140404"/>
                <a:ext cx="73317" cy="6678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Isosceles Triangle 59"/>
              <p:cNvSpPr/>
              <p:nvPr/>
            </p:nvSpPr>
            <p:spPr>
              <a:xfrm rot="10800000">
                <a:off x="905910" y="1277967"/>
                <a:ext cx="73317" cy="6678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3" name="Content Placeholder 7"/>
          <p:cNvSpPr txBox="1">
            <a:spLocks/>
          </p:cNvSpPr>
          <p:nvPr/>
        </p:nvSpPr>
        <p:spPr>
          <a:xfrm>
            <a:off x="6614160" y="1299438"/>
            <a:ext cx="1463040" cy="517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Channel Variability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8572336" y="4585824"/>
            <a:ext cx="474954" cy="199678"/>
            <a:chOff x="5086247" y="4493832"/>
            <a:chExt cx="868852" cy="378217"/>
          </a:xfrm>
        </p:grpSpPr>
        <p:sp>
          <p:nvSpPr>
            <p:cNvPr id="65" name="Rectangle 64"/>
            <p:cNvSpPr/>
            <p:nvPr/>
          </p:nvSpPr>
          <p:spPr>
            <a:xfrm flipH="1">
              <a:off x="5300821" y="4493832"/>
              <a:ext cx="654278" cy="378209"/>
            </a:xfrm>
            <a:prstGeom prst="rect">
              <a:avLst/>
            </a:prstGeom>
            <a:solidFill>
              <a:srgbClr val="CB0F13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6" name="Snip Same Side Corner Rectangle 65"/>
            <p:cNvSpPr/>
            <p:nvPr/>
          </p:nvSpPr>
          <p:spPr>
            <a:xfrm rot="16200000" flipH="1">
              <a:off x="5004425" y="4575654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F5777A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67" name="Isosceles Triangle 66"/>
            <p:cNvSpPr/>
            <p:nvPr/>
          </p:nvSpPr>
          <p:spPr>
            <a:xfrm rot="10800000" flipH="1">
              <a:off x="5142323" y="4622980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 flipH="1">
            <a:off x="8322410" y="5269724"/>
            <a:ext cx="474954" cy="199678"/>
            <a:chOff x="746907" y="2355527"/>
            <a:chExt cx="868853" cy="378217"/>
          </a:xfrm>
        </p:grpSpPr>
        <p:sp>
          <p:nvSpPr>
            <p:cNvPr id="69" name="Rectangle 68"/>
            <p:cNvSpPr/>
            <p:nvPr/>
          </p:nvSpPr>
          <p:spPr>
            <a:xfrm>
              <a:off x="746907" y="2355527"/>
              <a:ext cx="654278" cy="3782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0" name="Snip Same Side Corner Rectangle 69"/>
            <p:cNvSpPr/>
            <p:nvPr/>
          </p:nvSpPr>
          <p:spPr>
            <a:xfrm rot="5400000">
              <a:off x="1319364" y="2437349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AED39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71" name="Isosceles Triangle 70"/>
            <p:cNvSpPr/>
            <p:nvPr/>
          </p:nvSpPr>
          <p:spPr>
            <a:xfrm rot="10800000">
              <a:off x="1439771" y="2484675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191683" y="3903392"/>
            <a:ext cx="474954" cy="199678"/>
            <a:chOff x="5163843" y="3831776"/>
            <a:chExt cx="868852" cy="378217"/>
          </a:xfrm>
        </p:grpSpPr>
        <p:sp>
          <p:nvSpPr>
            <p:cNvPr id="73" name="Rectangle 72"/>
            <p:cNvSpPr/>
            <p:nvPr/>
          </p:nvSpPr>
          <p:spPr>
            <a:xfrm flipH="1">
              <a:off x="5378417" y="3831776"/>
              <a:ext cx="654278" cy="3782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4" name="Snip Same Side Corner Rectangle 73"/>
            <p:cNvSpPr/>
            <p:nvPr/>
          </p:nvSpPr>
          <p:spPr>
            <a:xfrm rot="16200000" flipH="1">
              <a:off x="5082021" y="3913598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75" name="Isosceles Triangle 74"/>
            <p:cNvSpPr/>
            <p:nvPr/>
          </p:nvSpPr>
          <p:spPr>
            <a:xfrm rot="10800000" flipH="1">
              <a:off x="5219919" y="3960924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488417" y="4003228"/>
            <a:ext cx="750307" cy="716543"/>
            <a:chOff x="2403323" y="6507434"/>
            <a:chExt cx="1372570" cy="1357229"/>
          </a:xfrm>
        </p:grpSpPr>
        <p:cxnSp>
          <p:nvCxnSpPr>
            <p:cNvPr id="77" name="Straight Arrow Connector 76"/>
            <p:cNvCxnSpPr>
              <a:stCxn id="101" idx="1"/>
              <a:endCxn id="75" idx="1"/>
            </p:cNvCxnSpPr>
            <p:nvPr/>
          </p:nvCxnSpPr>
          <p:spPr>
            <a:xfrm flipV="1">
              <a:off x="2403323" y="6507434"/>
              <a:ext cx="1372570" cy="920739"/>
            </a:xfrm>
            <a:prstGeom prst="straightConnector1">
              <a:avLst/>
            </a:prstGeom>
            <a:ln w="15875">
              <a:solidFill>
                <a:schemeClr val="accent2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102" idx="1"/>
              <a:endCxn id="75" idx="1"/>
            </p:cNvCxnSpPr>
            <p:nvPr/>
          </p:nvCxnSpPr>
          <p:spPr>
            <a:xfrm flipV="1">
              <a:off x="2403323" y="6507434"/>
              <a:ext cx="1372570" cy="1138985"/>
            </a:xfrm>
            <a:prstGeom prst="straightConnector1">
              <a:avLst/>
            </a:prstGeom>
            <a:ln w="15875">
              <a:solidFill>
                <a:schemeClr val="accent2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103" idx="1"/>
              <a:endCxn id="75" idx="1"/>
            </p:cNvCxnSpPr>
            <p:nvPr/>
          </p:nvCxnSpPr>
          <p:spPr>
            <a:xfrm flipV="1">
              <a:off x="2403323" y="6507434"/>
              <a:ext cx="1372570" cy="1357229"/>
            </a:xfrm>
            <a:prstGeom prst="straightConnector1">
              <a:avLst/>
            </a:prstGeom>
            <a:ln w="15875">
              <a:solidFill>
                <a:schemeClr val="accent2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7488417" y="4489332"/>
            <a:ext cx="1130960" cy="230441"/>
            <a:chOff x="2403328" y="7428070"/>
            <a:chExt cx="2068914" cy="436479"/>
          </a:xfrm>
        </p:grpSpPr>
        <p:cxnSp>
          <p:nvCxnSpPr>
            <p:cNvPr id="81" name="Straight Arrow Connector 80"/>
            <p:cNvCxnSpPr>
              <a:stCxn id="101" idx="1"/>
              <a:endCxn id="67" idx="1"/>
            </p:cNvCxnSpPr>
            <p:nvPr/>
          </p:nvCxnSpPr>
          <p:spPr>
            <a:xfrm>
              <a:off x="2403328" y="7428070"/>
              <a:ext cx="2068914" cy="371873"/>
            </a:xfrm>
            <a:prstGeom prst="straightConnector1">
              <a:avLst/>
            </a:prstGeom>
            <a:ln w="15875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102" idx="1"/>
              <a:endCxn id="67" idx="1"/>
            </p:cNvCxnSpPr>
            <p:nvPr/>
          </p:nvCxnSpPr>
          <p:spPr>
            <a:xfrm>
              <a:off x="2403328" y="7646309"/>
              <a:ext cx="2068914" cy="153631"/>
            </a:xfrm>
            <a:prstGeom prst="straightConnector1">
              <a:avLst/>
            </a:prstGeom>
            <a:ln w="15875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103" idx="1"/>
              <a:endCxn id="67" idx="1"/>
            </p:cNvCxnSpPr>
            <p:nvPr/>
          </p:nvCxnSpPr>
          <p:spPr>
            <a:xfrm flipV="1">
              <a:off x="2403328" y="7799939"/>
              <a:ext cx="2068914" cy="64610"/>
            </a:xfrm>
            <a:prstGeom prst="straightConnector1">
              <a:avLst/>
            </a:prstGeom>
            <a:ln w="15875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7488417" y="4489327"/>
            <a:ext cx="881034" cy="880232"/>
            <a:chOff x="2403326" y="7428176"/>
            <a:chExt cx="1611714" cy="1667281"/>
          </a:xfrm>
        </p:grpSpPr>
        <p:cxnSp>
          <p:nvCxnSpPr>
            <p:cNvPr id="85" name="Straight Arrow Connector 84"/>
            <p:cNvCxnSpPr>
              <a:stCxn id="101" idx="1"/>
              <a:endCxn id="71" idx="1"/>
            </p:cNvCxnSpPr>
            <p:nvPr/>
          </p:nvCxnSpPr>
          <p:spPr>
            <a:xfrm>
              <a:off x="2403326" y="7428176"/>
              <a:ext cx="1611714" cy="1667281"/>
            </a:xfrm>
            <a:prstGeom prst="straightConnector1">
              <a:avLst/>
            </a:prstGeom>
            <a:ln w="15875">
              <a:solidFill>
                <a:schemeClr val="accent6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102" idx="1"/>
              <a:endCxn id="71" idx="1"/>
            </p:cNvCxnSpPr>
            <p:nvPr/>
          </p:nvCxnSpPr>
          <p:spPr>
            <a:xfrm>
              <a:off x="2403326" y="7646422"/>
              <a:ext cx="1611714" cy="1449034"/>
            </a:xfrm>
            <a:prstGeom prst="straightConnector1">
              <a:avLst/>
            </a:prstGeom>
            <a:ln w="15875">
              <a:solidFill>
                <a:schemeClr val="accent6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103" idx="1"/>
              <a:endCxn id="71" idx="1"/>
            </p:cNvCxnSpPr>
            <p:nvPr/>
          </p:nvCxnSpPr>
          <p:spPr>
            <a:xfrm>
              <a:off x="2403326" y="7864667"/>
              <a:ext cx="1611714" cy="1230790"/>
            </a:xfrm>
            <a:prstGeom prst="straightConnector1">
              <a:avLst/>
            </a:prstGeom>
            <a:ln w="15875">
              <a:solidFill>
                <a:schemeClr val="accent6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8385200" y="4119164"/>
            <a:ext cx="322586" cy="492692"/>
            <a:chOff x="6115049" y="3449643"/>
            <a:chExt cx="590120" cy="933226"/>
          </a:xfrm>
        </p:grpSpPr>
        <p:sp>
          <p:nvSpPr>
            <p:cNvPr id="89" name="Right Brace 88"/>
            <p:cNvSpPr/>
            <p:nvPr/>
          </p:nvSpPr>
          <p:spPr>
            <a:xfrm>
              <a:off x="6115049" y="3449643"/>
              <a:ext cx="133351" cy="933226"/>
            </a:xfrm>
            <a:prstGeom prst="rightBrac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6311974" y="3626817"/>
              <a:ext cx="393195" cy="524675"/>
              <a:chOff x="6302733" y="3593382"/>
              <a:chExt cx="393195" cy="524675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6302733" y="3593382"/>
                <a:ext cx="360673" cy="5246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∠</a:t>
                </a:r>
                <a:endParaRPr lang="en-US" sz="20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6330168" y="3672253"/>
                <a:ext cx="365760" cy="365760"/>
              </a:xfrm>
              <a:prstGeom prst="ellipse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93" name="Group 92"/>
          <p:cNvGrpSpPr/>
          <p:nvPr/>
        </p:nvGrpSpPr>
        <p:grpSpPr>
          <a:xfrm>
            <a:off x="8276920" y="4741028"/>
            <a:ext cx="322586" cy="492692"/>
            <a:chOff x="6115049" y="3449643"/>
            <a:chExt cx="590120" cy="933226"/>
          </a:xfrm>
        </p:grpSpPr>
        <p:sp>
          <p:nvSpPr>
            <p:cNvPr id="94" name="Right Brace 93"/>
            <p:cNvSpPr/>
            <p:nvPr/>
          </p:nvSpPr>
          <p:spPr>
            <a:xfrm>
              <a:off x="6115049" y="3449643"/>
              <a:ext cx="133351" cy="933226"/>
            </a:xfrm>
            <a:prstGeom prst="rightBrac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6311974" y="3626817"/>
              <a:ext cx="393195" cy="495524"/>
              <a:chOff x="6302733" y="3593382"/>
              <a:chExt cx="393195" cy="495524"/>
            </a:xfrm>
          </p:grpSpPr>
          <p:sp>
            <p:nvSpPr>
              <p:cNvPr id="96" name="TextBox 95"/>
              <p:cNvSpPr txBox="1"/>
              <p:nvPr/>
            </p:nvSpPr>
            <p:spPr>
              <a:xfrm>
                <a:off x="6302733" y="3593382"/>
                <a:ext cx="360673" cy="49552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∠</a:t>
                </a:r>
                <a:endParaRPr lang="en-US" sz="18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6330168" y="3672253"/>
                <a:ext cx="365760" cy="365760"/>
              </a:xfrm>
              <a:prstGeom prst="ellipse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98" name="Group 97"/>
          <p:cNvGrpSpPr/>
          <p:nvPr/>
        </p:nvGrpSpPr>
        <p:grpSpPr>
          <a:xfrm>
            <a:off x="7046672" y="4444358"/>
            <a:ext cx="466344" cy="310896"/>
            <a:chOff x="6609982" y="1785318"/>
            <a:chExt cx="466344" cy="310896"/>
          </a:xfrm>
        </p:grpSpPr>
        <p:grpSp>
          <p:nvGrpSpPr>
            <p:cNvPr id="99" name="Group 98"/>
            <p:cNvGrpSpPr/>
            <p:nvPr/>
          </p:nvGrpSpPr>
          <p:grpSpPr>
            <a:xfrm>
              <a:off x="6609982" y="1785318"/>
              <a:ext cx="466344" cy="310896"/>
              <a:chOff x="1657350" y="4295968"/>
              <a:chExt cx="1177261" cy="704533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1657350" y="4295968"/>
                <a:ext cx="962690" cy="704525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5" name="Snip Same Side Corner Rectangle 104"/>
              <p:cNvSpPr/>
              <p:nvPr/>
            </p:nvSpPr>
            <p:spPr>
              <a:xfrm rot="5400000">
                <a:off x="2375061" y="4540951"/>
                <a:ext cx="704526" cy="214574"/>
              </a:xfrm>
              <a:prstGeom prst="snip2SameRect">
                <a:avLst>
                  <a:gd name="adj1" fmla="val 24586"/>
                  <a:gd name="adj2" fmla="val 2338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/>
              <a:lstStyle/>
              <a:p>
                <a:pPr algn="ctr"/>
                <a:endParaRPr lang="en-US" sz="800" dirty="0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7010579" y="1802856"/>
              <a:ext cx="54864" cy="285307"/>
              <a:chOff x="917873" y="1008595"/>
              <a:chExt cx="76811" cy="347543"/>
            </a:xfrm>
          </p:grpSpPr>
          <p:sp>
            <p:nvSpPr>
              <p:cNvPr id="101" name="Isosceles Triangle 100"/>
              <p:cNvSpPr/>
              <p:nvPr/>
            </p:nvSpPr>
            <p:spPr>
              <a:xfrm rot="10800000">
                <a:off x="917873" y="1008595"/>
                <a:ext cx="76811" cy="66832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Isosceles Triangle 101"/>
              <p:cNvSpPr/>
              <p:nvPr/>
            </p:nvSpPr>
            <p:spPr>
              <a:xfrm rot="10800000">
                <a:off x="917873" y="1148951"/>
                <a:ext cx="76811" cy="66832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Isosceles Triangle 102"/>
              <p:cNvSpPr/>
              <p:nvPr/>
            </p:nvSpPr>
            <p:spPr>
              <a:xfrm rot="10800000">
                <a:off x="917873" y="1289306"/>
                <a:ext cx="76811" cy="66832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6" name="Content Placeholder 7"/>
          <p:cNvSpPr txBox="1">
            <a:spLocks/>
          </p:cNvSpPr>
          <p:nvPr/>
        </p:nvSpPr>
        <p:spPr>
          <a:xfrm>
            <a:off x="6614160" y="5121577"/>
            <a:ext cx="1463040" cy="517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rgbClr val="7030A0"/>
                </a:solidFill>
              </a:rPr>
              <a:t>Receiver Separability</a:t>
            </a:r>
          </a:p>
        </p:txBody>
      </p:sp>
      <p:pic>
        <p:nvPicPr>
          <p:cNvPr id="10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271477">
            <a:off x="7521931" y="1721248"/>
            <a:ext cx="450010" cy="22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 18"/>
          <p:cNvSpPr/>
          <p:nvPr/>
        </p:nvSpPr>
        <p:spPr>
          <a:xfrm>
            <a:off x="1828800" y="3033643"/>
            <a:ext cx="2121300" cy="973074"/>
          </a:xfrm>
          <a:custGeom>
            <a:avLst/>
            <a:gdLst>
              <a:gd name="connsiteX0" fmla="*/ 0 w 1298713"/>
              <a:gd name="connsiteY0" fmla="*/ 0 h 714775"/>
              <a:gd name="connsiteX1" fmla="*/ 1298713 w 1298713"/>
              <a:gd name="connsiteY1" fmla="*/ 0 h 714775"/>
              <a:gd name="connsiteX2" fmla="*/ 1298713 w 1298713"/>
              <a:gd name="connsiteY2" fmla="*/ 714775 h 714775"/>
              <a:gd name="connsiteX3" fmla="*/ 0 w 1298713"/>
              <a:gd name="connsiteY3" fmla="*/ 714775 h 714775"/>
              <a:gd name="connsiteX4" fmla="*/ 0 w 1298713"/>
              <a:gd name="connsiteY4" fmla="*/ 0 h 71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8713" h="714775">
                <a:moveTo>
                  <a:pt x="0" y="0"/>
                </a:moveTo>
                <a:lnTo>
                  <a:pt x="1298713" y="0"/>
                </a:lnTo>
                <a:lnTo>
                  <a:pt x="1298713" y="714775"/>
                </a:lnTo>
                <a:lnTo>
                  <a:pt x="0" y="7147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algn="ctr" defTabSz="889000">
              <a:spcAft>
                <a:spcPts val="0"/>
              </a:spcAft>
            </a:pPr>
            <a:r>
              <a:rPr lang="en-US" sz="4800" b="1" dirty="0" smtClean="0">
                <a:ln w="190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800" b="1" dirty="0">
              <a:ln w="1905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18288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138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</a:t>
            </a:r>
            <a:endParaRPr lang="en-US" sz="2000" b="1" dirty="0">
              <a:solidFill>
                <a:srgbClr val="0138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6360" y="2583126"/>
            <a:ext cx="1737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138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</a:t>
            </a:r>
            <a:endParaRPr lang="en-US" sz="2000" b="1" dirty="0">
              <a:solidFill>
                <a:srgbClr val="0138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6360" y="927249"/>
            <a:ext cx="613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138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Determine MU-MIMO </a:t>
            </a:r>
            <a:r>
              <a:rPr lang="en-US" b="1" dirty="0">
                <a:solidFill>
                  <a:srgbClr val="0138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Operating Regimes</a:t>
            </a:r>
          </a:p>
        </p:txBody>
      </p:sp>
    </p:spTree>
    <p:extLst>
      <p:ext uri="{BB962C8B-B14F-4D97-AF65-F5344CB8AC3E}">
        <p14:creationId xmlns:p14="http://schemas.microsoft.com/office/powerpoint/2010/main" val="3354727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0.03438 0.05903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294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01198 -0.04259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-213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02604 0.03102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" y="155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2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3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13" grpId="0" animBg="1"/>
      <p:bldP spid="14" grpId="0" animBg="1"/>
      <p:bldP spid="17" grpId="0" animBg="1"/>
      <p:bldP spid="18" grpId="0" animBg="1"/>
      <p:bldP spid="51" grpId="0"/>
      <p:bldP spid="52" grpId="0" animBg="1"/>
      <p:bldP spid="53" grpId="0" animBg="1"/>
      <p:bldP spid="54" grpId="0" animBg="1"/>
      <p:bldP spid="63" grpId="0"/>
      <p:bldP spid="106" grpId="0"/>
      <p:bldP spid="19" grpId="0" animBg="1"/>
      <p:bldP spid="7" grpId="0"/>
      <p:bldP spid="108" grpId="0"/>
      <p:bldP spid="10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dashgreen"/>
          <p:cNvCxnSpPr/>
          <p:nvPr/>
        </p:nvCxnSpPr>
        <p:spPr>
          <a:xfrm>
            <a:off x="565388" y="4198956"/>
            <a:ext cx="3866451" cy="635321"/>
          </a:xfrm>
          <a:prstGeom prst="straightConnector1">
            <a:avLst/>
          </a:prstGeom>
          <a:ln w="57150">
            <a:solidFill>
              <a:srgbClr val="385723"/>
            </a:solidFill>
            <a:prstDash val="sysDot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dashorange"/>
          <p:cNvCxnSpPr/>
          <p:nvPr/>
        </p:nvCxnSpPr>
        <p:spPr>
          <a:xfrm flipV="1">
            <a:off x="565388" y="3790511"/>
            <a:ext cx="3866451" cy="408446"/>
          </a:xfrm>
          <a:prstGeom prst="straightConnector1">
            <a:avLst/>
          </a:prstGeom>
          <a:ln w="57150">
            <a:solidFill>
              <a:srgbClr val="C45A11"/>
            </a:solidFill>
            <a:prstDash val="sysDot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Rx_Red"/>
          <p:cNvGrpSpPr/>
          <p:nvPr/>
        </p:nvGrpSpPr>
        <p:grpSpPr>
          <a:xfrm>
            <a:off x="4458338" y="4107381"/>
            <a:ext cx="868852" cy="378217"/>
            <a:chOff x="5086247" y="4493832"/>
            <a:chExt cx="868852" cy="378217"/>
          </a:xfrm>
        </p:grpSpPr>
        <p:sp>
          <p:nvSpPr>
            <p:cNvPr id="21" name="Rectangle 20"/>
            <p:cNvSpPr/>
            <p:nvPr/>
          </p:nvSpPr>
          <p:spPr>
            <a:xfrm flipH="1">
              <a:off x="5300821" y="4493832"/>
              <a:ext cx="654278" cy="378209"/>
            </a:xfrm>
            <a:prstGeom prst="rect">
              <a:avLst/>
            </a:prstGeom>
            <a:solidFill>
              <a:srgbClr val="CB0F13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B</a:t>
              </a:r>
              <a:endParaRPr lang="en-US" sz="10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Snip Same Side Corner Rectangle 21"/>
            <p:cNvSpPr/>
            <p:nvPr/>
          </p:nvSpPr>
          <p:spPr>
            <a:xfrm rot="16200000" flipH="1">
              <a:off x="5004425" y="4575654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F5777A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>
                <a:solidFill>
                  <a:prstClr val="white"/>
                </a:solidFill>
              </a:endParaRPr>
            </a:p>
          </p:txBody>
        </p:sp>
        <p:sp>
          <p:nvSpPr>
            <p:cNvPr id="23" name="Isosceles Triangle 22"/>
            <p:cNvSpPr/>
            <p:nvPr/>
          </p:nvSpPr>
          <p:spPr>
            <a:xfrm rot="10800000" flipH="1">
              <a:off x="5142323" y="4622980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Rx_Green"/>
          <p:cNvGrpSpPr/>
          <p:nvPr/>
        </p:nvGrpSpPr>
        <p:grpSpPr>
          <a:xfrm flipH="1">
            <a:off x="4001137" y="5402781"/>
            <a:ext cx="868853" cy="378217"/>
            <a:chOff x="746907" y="2355527"/>
            <a:chExt cx="868853" cy="378217"/>
          </a:xfrm>
        </p:grpSpPr>
        <p:sp>
          <p:nvSpPr>
            <p:cNvPr id="18" name="Rectangle 17"/>
            <p:cNvSpPr/>
            <p:nvPr/>
          </p:nvSpPr>
          <p:spPr>
            <a:xfrm>
              <a:off x="746907" y="2355527"/>
              <a:ext cx="654278" cy="3782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C</a:t>
              </a:r>
              <a:endParaRPr lang="en-US" sz="10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Snip Same Side Corner Rectangle 18"/>
            <p:cNvSpPr/>
            <p:nvPr/>
          </p:nvSpPr>
          <p:spPr>
            <a:xfrm rot="5400000">
              <a:off x="1319364" y="2437349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AED39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>
                <a:solidFill>
                  <a:prstClr val="white"/>
                </a:solidFill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 rot="10800000">
              <a:off x="1439771" y="2484675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1" name="Rx_Orange"/>
          <p:cNvGrpSpPr/>
          <p:nvPr/>
        </p:nvGrpSpPr>
        <p:grpSpPr>
          <a:xfrm>
            <a:off x="3829384" y="2814764"/>
            <a:ext cx="868852" cy="378217"/>
            <a:chOff x="5163843" y="3831776"/>
            <a:chExt cx="868852" cy="378217"/>
          </a:xfrm>
        </p:grpSpPr>
        <p:sp>
          <p:nvSpPr>
            <p:cNvPr id="15" name="Rectangle 14"/>
            <p:cNvSpPr/>
            <p:nvPr/>
          </p:nvSpPr>
          <p:spPr>
            <a:xfrm flipH="1">
              <a:off x="5378417" y="3831776"/>
              <a:ext cx="654278" cy="3782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</a:t>
              </a:r>
              <a:r>
                <a:rPr lang="en-US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en-US" sz="10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Snip Same Side Corner Rectangle 15"/>
            <p:cNvSpPr/>
            <p:nvPr/>
          </p:nvSpPr>
          <p:spPr>
            <a:xfrm rot="16200000" flipH="1">
              <a:off x="5082021" y="3913598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>
                <a:solidFill>
                  <a:prstClr val="white"/>
                </a:solidFill>
              </a:endParaRPr>
            </a:p>
          </p:txBody>
        </p:sp>
        <p:sp>
          <p:nvSpPr>
            <p:cNvPr id="17" name="Isosceles Triangle 16"/>
            <p:cNvSpPr/>
            <p:nvPr/>
          </p:nvSpPr>
          <p:spPr>
            <a:xfrm rot="10800000" flipH="1">
              <a:off x="5219919" y="3960924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Receiver Separability</a:t>
            </a:r>
            <a:endParaRPr lang="en-US" dirty="0"/>
          </a:p>
        </p:txBody>
      </p:sp>
      <p:sp>
        <p:nvSpPr>
          <p:cNvPr id="36" name="slide_text"/>
          <p:cNvSpPr>
            <a:spLocks noGrp="1"/>
          </p:cNvSpPr>
          <p:nvPr>
            <p:ph idx="1"/>
          </p:nvPr>
        </p:nvSpPr>
        <p:spPr>
          <a:xfrm>
            <a:off x="342900" y="734003"/>
            <a:ext cx="7886700" cy="1568285"/>
          </a:xfrm>
        </p:spPr>
        <p:txBody>
          <a:bodyPr/>
          <a:lstStyle/>
          <a:p>
            <a:r>
              <a:rPr lang="en-US" dirty="0" smtClean="0"/>
              <a:t>How close are the users’ channels?</a:t>
            </a:r>
          </a:p>
          <a:p>
            <a:pPr lvl="1"/>
            <a:r>
              <a:rPr lang="en-US" dirty="0" smtClean="0"/>
              <a:t>Linear dependence of H matrix rows</a:t>
            </a:r>
          </a:p>
          <a:p>
            <a:pPr lvl="1"/>
            <a:r>
              <a:rPr lang="en-US" b="1" dirty="0" smtClean="0"/>
              <a:t>NOT </a:t>
            </a:r>
            <a:r>
              <a:rPr lang="en-US" dirty="0" smtClean="0"/>
              <a:t>necessarily dependent on physical location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718D-05D2-49D4-82ED-083CA96C0633}" type="datetime1">
              <a:rPr lang="en-US" smtClean="0">
                <a:solidFill>
                  <a:srgbClr val="E7E6E6">
                    <a:lumMod val="25000"/>
                  </a:srgbClr>
                </a:solidFill>
              </a:rPr>
              <a:pPr/>
              <a:t>4/22/2015</a:t>
            </a:fld>
            <a:endParaRPr lang="en-US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MU-MIMO WLANs in Diverse Bands and Environments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>
                <a:solidFill>
                  <a:prstClr val="white"/>
                </a:solidFill>
              </a:rPr>
              <a:pPr/>
              <a:t>31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5" name="Orange_arrows"/>
          <p:cNvGrpSpPr/>
          <p:nvPr/>
        </p:nvGrpSpPr>
        <p:grpSpPr>
          <a:xfrm>
            <a:off x="1139523" y="3003868"/>
            <a:ext cx="2775915" cy="1445531"/>
            <a:chOff x="3226396" y="3239887"/>
            <a:chExt cx="2775915" cy="1445531"/>
          </a:xfrm>
        </p:grpSpPr>
        <p:cxnSp>
          <p:nvCxnSpPr>
            <p:cNvPr id="37" name="Straight Arrow Connector 36"/>
            <p:cNvCxnSpPr>
              <a:stCxn id="27" idx="1"/>
              <a:endCxn id="17" idx="1"/>
            </p:cNvCxnSpPr>
            <p:nvPr/>
          </p:nvCxnSpPr>
          <p:spPr>
            <a:xfrm flipV="1">
              <a:off x="3226396" y="3239887"/>
              <a:ext cx="2775915" cy="930112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8" idx="1"/>
              <a:endCxn id="17" idx="1"/>
            </p:cNvCxnSpPr>
            <p:nvPr/>
          </p:nvCxnSpPr>
          <p:spPr>
            <a:xfrm flipV="1">
              <a:off x="3226396" y="3239887"/>
              <a:ext cx="2775915" cy="1101918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29" idx="1"/>
              <a:endCxn id="17" idx="1"/>
            </p:cNvCxnSpPr>
            <p:nvPr/>
          </p:nvCxnSpPr>
          <p:spPr>
            <a:xfrm flipV="1">
              <a:off x="3226396" y="3239887"/>
              <a:ext cx="2775915" cy="1273725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0" idx="1"/>
              <a:endCxn id="17" idx="1"/>
            </p:cNvCxnSpPr>
            <p:nvPr/>
          </p:nvCxnSpPr>
          <p:spPr>
            <a:xfrm flipV="1">
              <a:off x="3226396" y="3239887"/>
              <a:ext cx="2775915" cy="1445531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Red_arrows"/>
          <p:cNvGrpSpPr/>
          <p:nvPr/>
        </p:nvGrpSpPr>
        <p:grpSpPr>
          <a:xfrm>
            <a:off x="1139523" y="3933980"/>
            <a:ext cx="3404869" cy="515419"/>
            <a:chOff x="3226396" y="4169999"/>
            <a:chExt cx="3404869" cy="515419"/>
          </a:xfrm>
        </p:grpSpPr>
        <p:cxnSp>
          <p:nvCxnSpPr>
            <p:cNvPr id="38" name="Straight Arrow Connector 37"/>
            <p:cNvCxnSpPr>
              <a:stCxn id="27" idx="1"/>
              <a:endCxn id="23" idx="1"/>
            </p:cNvCxnSpPr>
            <p:nvPr/>
          </p:nvCxnSpPr>
          <p:spPr>
            <a:xfrm>
              <a:off x="3226396" y="4169999"/>
              <a:ext cx="3404869" cy="362505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28" idx="1"/>
              <a:endCxn id="23" idx="1"/>
            </p:cNvCxnSpPr>
            <p:nvPr/>
          </p:nvCxnSpPr>
          <p:spPr>
            <a:xfrm>
              <a:off x="3226396" y="4341805"/>
              <a:ext cx="3404869" cy="190699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29" idx="1"/>
              <a:endCxn id="23" idx="1"/>
            </p:cNvCxnSpPr>
            <p:nvPr/>
          </p:nvCxnSpPr>
          <p:spPr>
            <a:xfrm>
              <a:off x="3226396" y="4513612"/>
              <a:ext cx="3404869" cy="18892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30" idx="1"/>
              <a:endCxn id="23" idx="1"/>
            </p:cNvCxnSpPr>
            <p:nvPr/>
          </p:nvCxnSpPr>
          <p:spPr>
            <a:xfrm flipV="1">
              <a:off x="3226396" y="4532504"/>
              <a:ext cx="3404869" cy="152914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een_arrows"/>
          <p:cNvGrpSpPr/>
          <p:nvPr/>
        </p:nvGrpSpPr>
        <p:grpSpPr>
          <a:xfrm>
            <a:off x="1139523" y="3933980"/>
            <a:ext cx="2947669" cy="1657905"/>
            <a:chOff x="3226396" y="4169999"/>
            <a:chExt cx="2947669" cy="1657905"/>
          </a:xfrm>
        </p:grpSpPr>
        <p:cxnSp>
          <p:nvCxnSpPr>
            <p:cNvPr id="39" name="Straight Arrow Connector 38"/>
            <p:cNvCxnSpPr>
              <a:stCxn id="27" idx="1"/>
              <a:endCxn id="20" idx="1"/>
            </p:cNvCxnSpPr>
            <p:nvPr/>
          </p:nvCxnSpPr>
          <p:spPr>
            <a:xfrm>
              <a:off x="3226396" y="4169999"/>
              <a:ext cx="2947669" cy="1657905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28" idx="1"/>
              <a:endCxn id="20" idx="1"/>
            </p:cNvCxnSpPr>
            <p:nvPr/>
          </p:nvCxnSpPr>
          <p:spPr>
            <a:xfrm>
              <a:off x="3226396" y="4341805"/>
              <a:ext cx="2947669" cy="1486099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29" idx="1"/>
              <a:endCxn id="20" idx="1"/>
            </p:cNvCxnSpPr>
            <p:nvPr/>
          </p:nvCxnSpPr>
          <p:spPr>
            <a:xfrm>
              <a:off x="3226396" y="4513612"/>
              <a:ext cx="2947669" cy="1314292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30" idx="1"/>
              <a:endCxn id="20" idx="1"/>
            </p:cNvCxnSpPr>
            <p:nvPr/>
          </p:nvCxnSpPr>
          <p:spPr>
            <a:xfrm>
              <a:off x="3226396" y="4685418"/>
              <a:ext cx="2947669" cy="1142486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Angle_mark_up"/>
          <p:cNvGrpSpPr/>
          <p:nvPr/>
        </p:nvGrpSpPr>
        <p:grpSpPr>
          <a:xfrm>
            <a:off x="3517439" y="3213624"/>
            <a:ext cx="590120" cy="933226"/>
            <a:chOff x="6115049" y="3449643"/>
            <a:chExt cx="590120" cy="933226"/>
          </a:xfrm>
        </p:grpSpPr>
        <p:sp>
          <p:nvSpPr>
            <p:cNvPr id="7" name="Right Brace 6"/>
            <p:cNvSpPr/>
            <p:nvPr/>
          </p:nvSpPr>
          <p:spPr>
            <a:xfrm>
              <a:off x="6115049" y="3449643"/>
              <a:ext cx="133351" cy="933226"/>
            </a:xfrm>
            <a:prstGeom prst="rightBrac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311974" y="3626817"/>
              <a:ext cx="393195" cy="461665"/>
              <a:chOff x="6302733" y="3593382"/>
              <a:chExt cx="393195" cy="46166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6302733" y="3593382"/>
                <a:ext cx="3606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5B9BD5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∠</a:t>
                </a: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330168" y="3672253"/>
                <a:ext cx="365760" cy="365760"/>
              </a:xfrm>
              <a:prstGeom prst="ellipse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50" name="Angle_mark_down"/>
          <p:cNvGrpSpPr/>
          <p:nvPr/>
        </p:nvGrpSpPr>
        <p:grpSpPr>
          <a:xfrm>
            <a:off x="3527395" y="4364556"/>
            <a:ext cx="590120" cy="933226"/>
            <a:chOff x="6115049" y="3449643"/>
            <a:chExt cx="590120" cy="933226"/>
          </a:xfrm>
        </p:grpSpPr>
        <p:sp>
          <p:nvSpPr>
            <p:cNvPr id="51" name="Right Brace 50"/>
            <p:cNvSpPr/>
            <p:nvPr/>
          </p:nvSpPr>
          <p:spPr>
            <a:xfrm>
              <a:off x="6115049" y="3449643"/>
              <a:ext cx="133351" cy="933226"/>
            </a:xfrm>
            <a:prstGeom prst="rightBrac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6311974" y="3626817"/>
              <a:ext cx="393195" cy="461665"/>
              <a:chOff x="6302733" y="3593382"/>
              <a:chExt cx="393195" cy="461665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6302733" y="3593382"/>
                <a:ext cx="3606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5B9BD5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∠</a:t>
                </a: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6330168" y="3672253"/>
                <a:ext cx="365760" cy="365760"/>
              </a:xfrm>
              <a:prstGeom prst="ellipse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cxnSp>
        <p:nvCxnSpPr>
          <p:cNvPr id="44" name="solidorange_los"/>
          <p:cNvCxnSpPr>
            <a:stCxn id="25" idx="3"/>
          </p:cNvCxnSpPr>
          <p:nvPr/>
        </p:nvCxnSpPr>
        <p:spPr>
          <a:xfrm flipV="1">
            <a:off x="1231439" y="3790511"/>
            <a:ext cx="3226898" cy="401185"/>
          </a:xfrm>
          <a:prstGeom prst="straightConnector1">
            <a:avLst/>
          </a:prstGeom>
          <a:ln w="114300">
            <a:solidFill>
              <a:srgbClr val="C45A1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olidred_los"/>
          <p:cNvCxnSpPr>
            <a:stCxn id="25" idx="3"/>
            <a:endCxn id="22" idx="3"/>
          </p:cNvCxnSpPr>
          <p:nvPr/>
        </p:nvCxnSpPr>
        <p:spPr>
          <a:xfrm>
            <a:off x="1231439" y="4191696"/>
            <a:ext cx="3226899" cy="104795"/>
          </a:xfrm>
          <a:prstGeom prst="straightConnector1">
            <a:avLst/>
          </a:prstGeom>
          <a:ln w="114300">
            <a:solidFill>
              <a:srgbClr val="C61818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olidgreen_los"/>
          <p:cNvCxnSpPr>
            <a:stCxn id="25" idx="3"/>
          </p:cNvCxnSpPr>
          <p:nvPr/>
        </p:nvCxnSpPr>
        <p:spPr>
          <a:xfrm>
            <a:off x="1231439" y="4191696"/>
            <a:ext cx="3200400" cy="642581"/>
          </a:xfrm>
          <a:prstGeom prst="straightConnector1">
            <a:avLst/>
          </a:prstGeom>
          <a:ln w="114300">
            <a:solidFill>
              <a:srgbClr val="385723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badangle_2"/>
          <p:cNvGrpSpPr/>
          <p:nvPr/>
        </p:nvGrpSpPr>
        <p:grpSpPr>
          <a:xfrm>
            <a:off x="3135772" y="3628542"/>
            <a:ext cx="476251" cy="707886"/>
            <a:chOff x="152399" y="2438400"/>
            <a:chExt cx="476251" cy="707886"/>
          </a:xfrm>
        </p:grpSpPr>
        <p:sp>
          <p:nvSpPr>
            <p:cNvPr id="83" name="TextBox 82"/>
            <p:cNvSpPr txBox="1"/>
            <p:nvPr/>
          </p:nvSpPr>
          <p:spPr>
            <a:xfrm>
              <a:off x="152399" y="2438400"/>
              <a:ext cx="3873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n>
                    <a:solidFill>
                      <a:prstClr val="white"/>
                    </a:solidFill>
                  </a:ln>
                  <a:solidFill>
                    <a:srgbClr val="5B9BD5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∠</a:t>
              </a:r>
            </a:p>
          </p:txBody>
        </p:sp>
        <p:sp>
          <p:nvSpPr>
            <p:cNvPr id="84" name="&quot;No&quot; Symbol 83"/>
            <p:cNvSpPr/>
            <p:nvPr/>
          </p:nvSpPr>
          <p:spPr>
            <a:xfrm>
              <a:off x="190499" y="2600369"/>
              <a:ext cx="438151" cy="496917"/>
            </a:xfrm>
            <a:prstGeom prst="noSmoking">
              <a:avLst>
                <a:gd name="adj" fmla="val 4639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5" name="badangle_1"/>
          <p:cNvGrpSpPr/>
          <p:nvPr/>
        </p:nvGrpSpPr>
        <p:grpSpPr>
          <a:xfrm>
            <a:off x="2912671" y="4025434"/>
            <a:ext cx="476251" cy="707886"/>
            <a:chOff x="152399" y="2438400"/>
            <a:chExt cx="476251" cy="707886"/>
          </a:xfrm>
        </p:grpSpPr>
        <p:sp>
          <p:nvSpPr>
            <p:cNvPr id="86" name="TextBox 85"/>
            <p:cNvSpPr txBox="1"/>
            <p:nvPr/>
          </p:nvSpPr>
          <p:spPr>
            <a:xfrm>
              <a:off x="152399" y="2438400"/>
              <a:ext cx="3873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n>
                    <a:solidFill>
                      <a:prstClr val="white"/>
                    </a:solidFill>
                  </a:ln>
                  <a:solidFill>
                    <a:srgbClr val="5B9BD5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∠</a:t>
              </a:r>
            </a:p>
          </p:txBody>
        </p:sp>
        <p:sp>
          <p:nvSpPr>
            <p:cNvPr id="87" name="&quot;No&quot; Symbol 86"/>
            <p:cNvSpPr/>
            <p:nvPr/>
          </p:nvSpPr>
          <p:spPr>
            <a:xfrm>
              <a:off x="190499" y="2600369"/>
              <a:ext cx="438151" cy="496917"/>
            </a:xfrm>
            <a:prstGeom prst="noSmoking">
              <a:avLst>
                <a:gd name="adj" fmla="val 4639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163" name="uhf_green_dash"/>
          <p:cNvCxnSpPr/>
          <p:nvPr/>
        </p:nvCxnSpPr>
        <p:spPr>
          <a:xfrm flipV="1">
            <a:off x="2041064" y="4834277"/>
            <a:ext cx="2390775" cy="552452"/>
          </a:xfrm>
          <a:prstGeom prst="straightConnector1">
            <a:avLst/>
          </a:prstGeom>
          <a:ln w="44450" cap="rnd">
            <a:solidFill>
              <a:srgbClr val="385723"/>
            </a:solidFill>
            <a:prstDash val="sysDot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olidgreen_uhf"/>
          <p:cNvCxnSpPr/>
          <p:nvPr/>
        </p:nvCxnSpPr>
        <p:spPr>
          <a:xfrm flipV="1">
            <a:off x="2979281" y="1962836"/>
            <a:ext cx="850102" cy="655861"/>
          </a:xfrm>
          <a:prstGeom prst="straightConnector1">
            <a:avLst/>
          </a:prstGeom>
          <a:ln w="114300" cap="rnd">
            <a:solidFill>
              <a:srgbClr val="C45A1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Wall_up" descr="http://www.greenstrides.com/images-wp/insulated-concrete-form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r="4230"/>
          <a:stretch/>
        </p:blipFill>
        <p:spPr bwMode="auto">
          <a:xfrm flipH="1">
            <a:off x="2394435" y="2157619"/>
            <a:ext cx="894404" cy="92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" name="solidgreen_nlos_2"/>
          <p:cNvCxnSpPr/>
          <p:nvPr/>
        </p:nvCxnSpPr>
        <p:spPr>
          <a:xfrm flipV="1">
            <a:off x="2047087" y="4834277"/>
            <a:ext cx="2384752" cy="570848"/>
          </a:xfrm>
          <a:prstGeom prst="straightConnector1">
            <a:avLst/>
          </a:prstGeom>
          <a:ln w="114300" cap="rnd">
            <a:solidFill>
              <a:srgbClr val="385723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olidgreen_nlos_1"/>
          <p:cNvCxnSpPr>
            <a:stCxn id="25" idx="3"/>
          </p:cNvCxnSpPr>
          <p:nvPr/>
        </p:nvCxnSpPr>
        <p:spPr>
          <a:xfrm>
            <a:off x="1231439" y="4191696"/>
            <a:ext cx="800578" cy="1211085"/>
          </a:xfrm>
          <a:prstGeom prst="straightConnector1">
            <a:avLst/>
          </a:prstGeom>
          <a:ln w="114300" cap="rnd">
            <a:solidFill>
              <a:srgbClr val="385723"/>
            </a:solidFill>
            <a:prstDash val="soli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olidorange_nlos_2"/>
          <p:cNvCxnSpPr/>
          <p:nvPr/>
        </p:nvCxnSpPr>
        <p:spPr>
          <a:xfrm>
            <a:off x="2858752" y="2714440"/>
            <a:ext cx="1599585" cy="1076071"/>
          </a:xfrm>
          <a:prstGeom prst="straightConnector1">
            <a:avLst/>
          </a:prstGeom>
          <a:ln w="114300" cap="rnd">
            <a:solidFill>
              <a:srgbClr val="C45A1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olidorange_nlos_1"/>
          <p:cNvCxnSpPr>
            <a:stCxn id="25" idx="3"/>
          </p:cNvCxnSpPr>
          <p:nvPr/>
        </p:nvCxnSpPr>
        <p:spPr>
          <a:xfrm flipV="1">
            <a:off x="1231439" y="2714440"/>
            <a:ext cx="1622425" cy="1477256"/>
          </a:xfrm>
          <a:prstGeom prst="straightConnector1">
            <a:avLst/>
          </a:prstGeom>
          <a:ln w="114300" cap="rnd">
            <a:solidFill>
              <a:srgbClr val="C45A11"/>
            </a:solidFill>
            <a:prstDash val="soli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Transmitter"/>
          <p:cNvGrpSpPr/>
          <p:nvPr/>
        </p:nvGrpSpPr>
        <p:grpSpPr>
          <a:xfrm>
            <a:off x="54178" y="3839426"/>
            <a:ext cx="1177261" cy="704533"/>
            <a:chOff x="1068719" y="4121948"/>
            <a:chExt cx="1177261" cy="704533"/>
          </a:xfrm>
        </p:grpSpPr>
        <p:grpSp>
          <p:nvGrpSpPr>
            <p:cNvPr id="35" name="Group 34"/>
            <p:cNvGrpSpPr/>
            <p:nvPr/>
          </p:nvGrpSpPr>
          <p:grpSpPr>
            <a:xfrm>
              <a:off x="1068719" y="4121948"/>
              <a:ext cx="1177261" cy="704533"/>
              <a:chOff x="1657350" y="4295968"/>
              <a:chExt cx="1177261" cy="704533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657350" y="4295968"/>
                <a:ext cx="962690" cy="7045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err="1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Tx</a:t>
                </a:r>
                <a:endParaRPr lang="en-U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Snip Same Side Corner Rectangle 24"/>
              <p:cNvSpPr/>
              <p:nvPr/>
            </p:nvSpPr>
            <p:spPr>
              <a:xfrm rot="5400000">
                <a:off x="2375061" y="4540951"/>
                <a:ext cx="704526" cy="214574"/>
              </a:xfrm>
              <a:prstGeom prst="snip2SameRect">
                <a:avLst>
                  <a:gd name="adj1" fmla="val 24586"/>
                  <a:gd name="adj2" fmla="val 2338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/>
              <a:lstStyle/>
              <a:p>
                <a:pPr algn="ctr"/>
                <a:endParaRPr lang="en-US" sz="8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2064130" y="4156546"/>
              <a:ext cx="119912" cy="635331"/>
              <a:chOff x="917340" y="1009485"/>
              <a:chExt cx="64008" cy="339135"/>
            </a:xfrm>
          </p:grpSpPr>
          <p:sp>
            <p:nvSpPr>
              <p:cNvPr id="27" name="Isosceles Triangle 26"/>
              <p:cNvSpPr/>
              <p:nvPr/>
            </p:nvSpPr>
            <p:spPr>
              <a:xfrm rot="10800000">
                <a:off x="917340" y="1009485"/>
                <a:ext cx="64008" cy="6400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 rot="10800000">
                <a:off x="917340" y="1101194"/>
                <a:ext cx="64008" cy="6400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 rot="10800000">
                <a:off x="917340" y="1192903"/>
                <a:ext cx="64008" cy="6400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 rot="10800000">
                <a:off x="917340" y="1284612"/>
                <a:ext cx="64008" cy="6400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89" name="Wall_down" descr="http://www.greenstrides.com/images-wp/insulated-concrete-form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3" t="4057" r="4230"/>
          <a:stretch/>
        </p:blipFill>
        <p:spPr bwMode="auto">
          <a:xfrm>
            <a:off x="1626395" y="4900509"/>
            <a:ext cx="935472" cy="92354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814" name="goodangle_1"/>
          <p:cNvGrpSpPr/>
          <p:nvPr/>
        </p:nvGrpSpPr>
        <p:grpSpPr>
          <a:xfrm>
            <a:off x="2503152" y="3051228"/>
            <a:ext cx="531875" cy="707886"/>
            <a:chOff x="184032" y="3129463"/>
            <a:chExt cx="531875" cy="707886"/>
          </a:xfrm>
        </p:grpSpPr>
        <p:sp>
          <p:nvSpPr>
            <p:cNvPr id="119" name="TextBox 118"/>
            <p:cNvSpPr txBox="1"/>
            <p:nvPr/>
          </p:nvSpPr>
          <p:spPr>
            <a:xfrm>
              <a:off x="184032" y="3129463"/>
              <a:ext cx="3873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n>
                    <a:solidFill>
                      <a:prstClr val="white"/>
                    </a:solidFill>
                  </a:ln>
                  <a:solidFill>
                    <a:srgbClr val="5B9BD5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∠</a:t>
              </a:r>
            </a:p>
          </p:txBody>
        </p:sp>
        <p:sp>
          <p:nvSpPr>
            <p:cNvPr id="120" name="Donut 119"/>
            <p:cNvSpPr/>
            <p:nvPr/>
          </p:nvSpPr>
          <p:spPr>
            <a:xfrm>
              <a:off x="222131" y="3291432"/>
              <a:ext cx="493776" cy="496917"/>
            </a:xfrm>
            <a:prstGeom prst="donut">
              <a:avLst>
                <a:gd name="adj" fmla="val 5072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dangle_2"/>
          <p:cNvGrpSpPr/>
          <p:nvPr/>
        </p:nvGrpSpPr>
        <p:grpSpPr>
          <a:xfrm>
            <a:off x="2466514" y="4476942"/>
            <a:ext cx="531875" cy="707886"/>
            <a:chOff x="184032" y="3129463"/>
            <a:chExt cx="531875" cy="707886"/>
          </a:xfrm>
        </p:grpSpPr>
        <p:sp>
          <p:nvSpPr>
            <p:cNvPr id="123" name="TextBox 122"/>
            <p:cNvSpPr txBox="1"/>
            <p:nvPr/>
          </p:nvSpPr>
          <p:spPr>
            <a:xfrm>
              <a:off x="184032" y="3129463"/>
              <a:ext cx="3873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n>
                    <a:solidFill>
                      <a:prstClr val="white"/>
                    </a:solidFill>
                  </a:ln>
                  <a:solidFill>
                    <a:srgbClr val="5B9BD5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∠</a:t>
              </a:r>
            </a:p>
          </p:txBody>
        </p:sp>
        <p:sp>
          <p:nvSpPr>
            <p:cNvPr id="124" name="Donut 123"/>
            <p:cNvSpPr/>
            <p:nvPr/>
          </p:nvSpPr>
          <p:spPr>
            <a:xfrm>
              <a:off x="222131" y="3291432"/>
              <a:ext cx="493776" cy="496917"/>
            </a:xfrm>
            <a:prstGeom prst="donut">
              <a:avLst>
                <a:gd name="adj" fmla="val 5072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34" name="Picture 13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819250"/>
            <a:ext cx="2865182" cy="858406"/>
          </a:xfrm>
          <a:prstGeom prst="rect">
            <a:avLst/>
          </a:prstGeom>
        </p:spPr>
      </p:pic>
      <p:sp>
        <p:nvSpPr>
          <p:cNvPr id="135" name="Rectangle 134"/>
          <p:cNvSpPr/>
          <p:nvPr/>
        </p:nvSpPr>
        <p:spPr>
          <a:xfrm>
            <a:off x="6705600" y="843345"/>
            <a:ext cx="2133600" cy="246888"/>
          </a:xfrm>
          <a:prstGeom prst="rect">
            <a:avLst/>
          </a:prstGeom>
          <a:solidFill>
            <a:srgbClr val="C55A11">
              <a:alpha val="38000"/>
            </a:srgb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0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6705600" y="1126826"/>
            <a:ext cx="2130552" cy="246888"/>
          </a:xfrm>
          <a:prstGeom prst="rect">
            <a:avLst/>
          </a:prstGeom>
          <a:solidFill>
            <a:srgbClr val="CB0F13">
              <a:alpha val="38000"/>
            </a:srgb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0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6710468" y="1410307"/>
            <a:ext cx="2130552" cy="246888"/>
          </a:xfrm>
          <a:prstGeom prst="rect">
            <a:avLst/>
          </a:prstGeom>
          <a:solidFill>
            <a:srgbClr val="70AD47">
              <a:alpha val="38000"/>
            </a:srgb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0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7" name="uhfT"/>
          <p:cNvSpPr txBox="1"/>
          <p:nvPr/>
        </p:nvSpPr>
        <p:spPr>
          <a:xfrm>
            <a:off x="232633" y="2729286"/>
            <a:ext cx="10975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onsolas" panose="020B0609020204030204" pitchFamily="49" charset="0"/>
              </a:rPr>
              <a:t>UHF?</a:t>
            </a:r>
            <a:endParaRPr lang="en-US" sz="2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Consolas" panose="020B0609020204030204" pitchFamily="49" charset="0"/>
            </a:endParaRPr>
          </a:p>
        </p:txBody>
      </p:sp>
      <p:sp>
        <p:nvSpPr>
          <p:cNvPr id="146" name="24T"/>
          <p:cNvSpPr txBox="1"/>
          <p:nvPr/>
        </p:nvSpPr>
        <p:spPr>
          <a:xfrm>
            <a:off x="175625" y="1955142"/>
            <a:ext cx="1211541" cy="3847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onsolas" panose="020B0609020204030204" pitchFamily="49" charset="0"/>
              </a:rPr>
              <a:t>2.4 GHz</a:t>
            </a:r>
            <a:endParaRPr lang="en-US" sz="25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Consolas" panose="020B0609020204030204" pitchFamily="49" charset="0"/>
            </a:endParaRPr>
          </a:p>
        </p:txBody>
      </p:sp>
      <p:sp>
        <p:nvSpPr>
          <p:cNvPr id="148" name="58T"/>
          <p:cNvSpPr txBox="1"/>
          <p:nvPr/>
        </p:nvSpPr>
        <p:spPr>
          <a:xfrm>
            <a:off x="175625" y="2338367"/>
            <a:ext cx="1211541" cy="3847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onsolas" panose="020B0609020204030204" pitchFamily="49" charset="0"/>
              </a:rPr>
              <a:t>5.8 GHz</a:t>
            </a:r>
            <a:endParaRPr lang="en-US" sz="2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Consolas" panose="020B0609020204030204" pitchFamily="49" charset="0"/>
            </a:endParaRPr>
          </a:p>
        </p:txBody>
      </p:sp>
      <p:cxnSp>
        <p:nvCxnSpPr>
          <p:cNvPr id="151" name="solidorange_uhf"/>
          <p:cNvCxnSpPr/>
          <p:nvPr/>
        </p:nvCxnSpPr>
        <p:spPr>
          <a:xfrm>
            <a:off x="2020257" y="5404426"/>
            <a:ext cx="541610" cy="767774"/>
          </a:xfrm>
          <a:prstGeom prst="straightConnector1">
            <a:avLst/>
          </a:prstGeom>
          <a:ln w="114300" cap="rnd">
            <a:solidFill>
              <a:srgbClr val="385723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qmark_orange"/>
          <p:cNvSpPr txBox="1"/>
          <p:nvPr/>
        </p:nvSpPr>
        <p:spPr>
          <a:xfrm>
            <a:off x="2776630" y="2199310"/>
            <a:ext cx="5929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45A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?</a:t>
            </a:r>
            <a:endParaRPr lang="en-US" sz="3200" b="1" dirty="0">
              <a:solidFill>
                <a:srgbClr val="C45A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60" name="qmark_green"/>
          <p:cNvSpPr txBox="1"/>
          <p:nvPr/>
        </p:nvSpPr>
        <p:spPr>
          <a:xfrm>
            <a:off x="1467628" y="5027630"/>
            <a:ext cx="5929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?</a:t>
            </a:r>
            <a:endParaRPr lang="en-US" sz="3200" b="1" dirty="0">
              <a:solidFill>
                <a:srgbClr val="3857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cxnSp>
        <p:nvCxnSpPr>
          <p:cNvPr id="162" name="uhf_orange_dash"/>
          <p:cNvCxnSpPr/>
          <p:nvPr/>
        </p:nvCxnSpPr>
        <p:spPr>
          <a:xfrm>
            <a:off x="2841164" y="2691152"/>
            <a:ext cx="1590675" cy="1076325"/>
          </a:xfrm>
          <a:prstGeom prst="straightConnector1">
            <a:avLst/>
          </a:prstGeom>
          <a:ln w="44450" cap="rnd">
            <a:solidFill>
              <a:srgbClr val="C45A11"/>
            </a:solidFill>
            <a:prstDash val="sysDot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5222591" y="1924050"/>
            <a:ext cx="3956848" cy="421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ts val="1000"/>
              </a:spcBef>
            </a:pPr>
            <a:r>
              <a:rPr lang="en-US" sz="25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Lucida Sans Unicode" panose="020B0602030504020204" pitchFamily="34" charset="0"/>
              </a:rPr>
              <a:t>How to Quantify?</a:t>
            </a:r>
          </a:p>
          <a:p>
            <a:pPr marL="228600" indent="-228600" eaLnBrk="1" hangingPunct="1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Lucida Sans Unicode" panose="020B0602030504020204" pitchFamily="34" charset="0"/>
              </a:rPr>
              <a:t>Demmel</a:t>
            </a: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Lucida Sans Unicode" panose="020B0602030504020204" pitchFamily="34" charset="0"/>
              </a:rPr>
              <a:t> Condition Number</a:t>
            </a: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Lucida Sans Unicode" panose="020B0602030504020204" pitchFamily="34" charset="0"/>
            </a:endParaRPr>
          </a:p>
          <a:p>
            <a:pPr marL="685800" lvl="1" indent="-2286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[35] C. Zhong, et. al. 2011</a:t>
            </a:r>
          </a:p>
          <a:p>
            <a:pPr marL="685800" lvl="1" indent="-2286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685800" lvl="1" indent="-2286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685800" lvl="1" indent="-2286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685800" lvl="1" indent="-2286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</a:pPr>
            <a:endParaRPr lang="en-US" sz="1600" dirty="0" smtClean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685800" lvl="1" indent="-2286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prstClr val="black"/>
                </a:solidFill>
                <a:latin typeface="Calibri" panose="020F0502020204030204"/>
                <a:cs typeface="Lucida Sans Unicode" panose="020B0602030504020204" pitchFamily="34" charset="0"/>
              </a:rPr>
              <a:t>Based on Linear </a:t>
            </a:r>
            <a:r>
              <a:rPr lang="en-US" sz="1800" b="1" dirty="0">
                <a:solidFill>
                  <a:prstClr val="black"/>
                </a:solidFill>
                <a:latin typeface="Calibri" panose="020F0502020204030204"/>
                <a:cs typeface="Lucida Sans Unicode" panose="020B0602030504020204" pitchFamily="34" charset="0"/>
              </a:rPr>
              <a:t>dependence </a:t>
            </a:r>
            <a:endParaRPr lang="en-US" sz="1800" b="1" dirty="0" smtClean="0">
              <a:solidFill>
                <a:prstClr val="black"/>
              </a:solidFill>
              <a:latin typeface="Calibri" panose="020F0502020204030204"/>
              <a:cs typeface="Lucida Sans Unicode" panose="020B0602030504020204" pitchFamily="34" charset="0"/>
            </a:endParaRPr>
          </a:p>
          <a:p>
            <a:pPr marL="685800" lvl="1" indent="-2286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prstClr val="black"/>
                </a:solidFill>
                <a:latin typeface="Calibri" panose="020F0502020204030204"/>
                <a:cs typeface="Lucida Sans Unicode" panose="020B0602030504020204" pitchFamily="34" charset="0"/>
              </a:rPr>
              <a:t>Thus, </a:t>
            </a:r>
            <a:r>
              <a:rPr lang="en-US" sz="1800" b="1" dirty="0" err="1" smtClean="0">
                <a:solidFill>
                  <a:prstClr val="black"/>
                </a:solidFill>
                <a:latin typeface="Calibri" panose="020F0502020204030204"/>
                <a:cs typeface="Lucida Sans Unicode" panose="020B0602030504020204" pitchFamily="34" charset="0"/>
              </a:rPr>
              <a:t>invertibility</a:t>
            </a:r>
            <a:endParaRPr lang="en-US" sz="1800" b="1" dirty="0" smtClean="0">
              <a:solidFill>
                <a:prstClr val="black"/>
              </a:solidFill>
              <a:latin typeface="Calibri" panose="020F0502020204030204"/>
              <a:cs typeface="Lucida Sans Unicode" panose="020B0602030504020204" pitchFamily="34" charset="0"/>
            </a:endParaRPr>
          </a:p>
          <a:p>
            <a:pPr marL="685800" lvl="1" indent="-2286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cs typeface="Lucida Sans Unicode" panose="020B0602030504020204" pitchFamily="34" charset="0"/>
              </a:rPr>
              <a:t>Reliably predicts </a:t>
            </a: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  <a:cs typeface="Lucida Sans Unicode" panose="020B0602030504020204" pitchFamily="34" charset="0"/>
              </a:rPr>
              <a:t>performance </a:t>
            </a:r>
            <a:endParaRPr lang="en-US" sz="1800" dirty="0">
              <a:solidFill>
                <a:prstClr val="black"/>
              </a:solidFill>
              <a:latin typeface="Calibri" panose="020F0502020204030204"/>
              <a:cs typeface="Lucida Sans Unicode" panose="020B0602030504020204" pitchFamily="34" charset="0"/>
            </a:endParaRPr>
          </a:p>
          <a:p>
            <a:pPr marL="1143000" lvl="2" indent="-2286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prstClr val="black"/>
                </a:solidFill>
                <a:latin typeface="Calibri" panose="020F0502020204030204"/>
                <a:cs typeface="Lucida Sans Unicode" panose="020B0602030504020204" pitchFamily="34" charset="0"/>
              </a:rPr>
              <a:t>eg</a:t>
            </a:r>
            <a:r>
              <a:rPr lang="en-US" sz="1600" b="1" dirty="0">
                <a:solidFill>
                  <a:prstClr val="black"/>
                </a:solidFill>
                <a:latin typeface="Calibri" panose="020F0502020204030204"/>
                <a:cs typeface="Lucida Sans Unicode" panose="020B0602030504020204" pitchFamily="34" charset="0"/>
              </a:rPr>
              <a:t>., use for </a:t>
            </a:r>
            <a:r>
              <a:rPr lang="en-US" sz="1600" b="1" dirty="0" smtClean="0">
                <a:solidFill>
                  <a:prstClr val="black"/>
                </a:solidFill>
                <a:latin typeface="Calibri" panose="020F0502020204030204"/>
                <a:cs typeface="Lucida Sans Unicode" panose="020B0602030504020204" pitchFamily="34" charset="0"/>
              </a:rPr>
              <a:t>MCS</a:t>
            </a:r>
          </a:p>
          <a:p>
            <a:pPr marL="685800" lvl="1" indent="-2286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prstClr val="black"/>
                </a:solidFill>
                <a:latin typeface="Calibri" panose="020F0502020204030204"/>
                <a:cs typeface="Lucida Sans Unicode" panose="020B0602030504020204" pitchFamily="34" charset="0"/>
              </a:rPr>
              <a:t>[1,</a:t>
            </a:r>
            <a:r>
              <a:rPr lang="en-US" sz="1800" b="1" dirty="0" smtClean="0">
                <a:solidFill>
                  <a:prstClr val="black"/>
                </a:solidFill>
                <a:latin typeface="Blackoak Std" panose="04050907060602020202" pitchFamily="82" charset="0"/>
                <a:ea typeface="Adobe Myungjo Std M" panose="02020600000000000000" pitchFamily="18" charset="-128"/>
                <a:cs typeface="Arabic Typesetting" panose="03020402040406030203" pitchFamily="66" charset="-78"/>
              </a:rPr>
              <a:t>∞</a:t>
            </a:r>
            <a:r>
              <a:rPr lang="en-US" sz="1800" b="1" dirty="0" smtClean="0">
                <a:solidFill>
                  <a:prstClr val="black"/>
                </a:solidFill>
                <a:latin typeface="Calibri" panose="020F0502020204030204"/>
                <a:ea typeface="Adobe Myungjo Std M" panose="02020600000000000000" pitchFamily="18" charset="-128"/>
                <a:cs typeface="Arabic Typesetting" panose="03020402040406030203" pitchFamily="66" charset="-78"/>
              </a:rPr>
              <a:t>]</a:t>
            </a:r>
            <a:r>
              <a:rPr lang="en-US" sz="1800" b="1" dirty="0" smtClean="0">
                <a:solidFill>
                  <a:prstClr val="black"/>
                </a:solidFill>
                <a:cs typeface="Lucida Sans Unicode" panose="020B0602030504020204" pitchFamily="34" charset="0"/>
              </a:rPr>
              <a:t> </a:t>
            </a:r>
            <a:r>
              <a:rPr lang="en-US" sz="1800" b="1" dirty="0" smtClean="0">
                <a:solidFill>
                  <a:prstClr val="black"/>
                </a:solidFill>
                <a:latin typeface="Calibri" panose="020F0502020204030204"/>
                <a:cs typeface="Lucida Sans Unicode" panose="020B0602030504020204" pitchFamily="34" charset="0"/>
              </a:rPr>
              <a:t>: </a:t>
            </a:r>
            <a:r>
              <a:rPr lang="en-US" sz="1600" b="1" dirty="0" smtClean="0">
                <a:solidFill>
                  <a:prstClr val="black"/>
                </a:solidFill>
                <a:latin typeface="Calibri" panose="020F0502020204030204"/>
                <a:cs typeface="Lucida Sans Unicode" panose="020B0602030504020204" pitchFamily="34" charset="0"/>
              </a:rPr>
              <a:t>1 -&gt; perfectly separable 		             (orthogonal) channels</a:t>
            </a:r>
            <a:endParaRPr lang="en-US" sz="1600" b="1" dirty="0">
              <a:solidFill>
                <a:prstClr val="black"/>
              </a:solidFill>
              <a:latin typeface="Calibri" panose="020F0502020204030204"/>
              <a:cs typeface="Arabic Typesetting" panose="03020402040406030203" pitchFamily="66" charset="-78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5919141" y="2956397"/>
            <a:ext cx="2563749" cy="1247777"/>
          </a:xfrm>
          <a:prstGeom prst="rect">
            <a:avLst/>
          </a:prstGeom>
          <a:solidFill>
            <a:srgbClr val="5B9BD5"/>
          </a:solidFill>
          <a:ln w="15875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30" name="Picture 1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633" y="3046908"/>
            <a:ext cx="2414765" cy="435093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326" y="3575524"/>
            <a:ext cx="1415378" cy="555330"/>
          </a:xfrm>
          <a:prstGeom prst="rect">
            <a:avLst/>
          </a:prstGeom>
        </p:spPr>
      </p:pic>
      <p:sp>
        <p:nvSpPr>
          <p:cNvPr id="132" name="Rectangle 131"/>
          <p:cNvSpPr/>
          <p:nvPr/>
        </p:nvSpPr>
        <p:spPr>
          <a:xfrm>
            <a:off x="6436033" y="3536773"/>
            <a:ext cx="1529964" cy="63033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71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0.06163 0.11065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5532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04757 -0.11019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4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4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4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2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2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2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2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2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2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00"/>
                            </p:stCondLst>
                            <p:childTnLst>
                              <p:par>
                                <p:cTn id="2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2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2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2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2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200"/>
                                        <p:tgtEl>
                                          <p:spTgt spid="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200"/>
                                        <p:tgtEl>
                                          <p:spTgt spid="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200"/>
                                        <p:tgtEl>
                                          <p:spTgt spid="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200"/>
                                        <p:tgtEl>
                                          <p:spTgt spid="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200"/>
                                        <p:tgtEl>
                                          <p:spTgt spid="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 animBg="1"/>
      <p:bldP spid="147" grpId="0"/>
      <p:bldP spid="146" grpId="0"/>
      <p:bldP spid="146" grpId="1"/>
      <p:bldP spid="148" grpId="0"/>
      <p:bldP spid="148" grpId="1"/>
      <p:bldP spid="112" grpId="0"/>
      <p:bldP spid="160" grpId="0"/>
      <p:bldP spid="127" grpId="0" animBg="1"/>
      <p:bldP spid="1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Table 48"/>
          <p:cNvGraphicFramePr>
            <a:graphicFrameLocks noGrp="1"/>
          </p:cNvGraphicFramePr>
          <p:nvPr>
            <p:extLst/>
          </p:nvPr>
        </p:nvGraphicFramePr>
        <p:xfrm>
          <a:off x="215900" y="4648200"/>
          <a:ext cx="4482057" cy="1463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43000"/>
                <a:gridCol w="822960"/>
                <a:gridCol w="640080"/>
                <a:gridCol w="625340"/>
                <a:gridCol w="625337"/>
                <a:gridCol w="625340"/>
              </a:tblGrid>
              <a:tr h="3140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40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40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40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3001671"/>
            <a:ext cx="429579" cy="700402"/>
          </a:xfrm>
          <a:prstGeom prst="rect">
            <a:avLst/>
          </a:prstGeom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3840483"/>
            <a:ext cx="707473" cy="60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rxB"/>
          <p:cNvGrpSpPr/>
          <p:nvPr/>
        </p:nvGrpSpPr>
        <p:grpSpPr>
          <a:xfrm>
            <a:off x="3398348" y="3127724"/>
            <a:ext cx="868852" cy="378217"/>
            <a:chOff x="5086247" y="4493832"/>
            <a:chExt cx="868852" cy="378217"/>
          </a:xfrm>
        </p:grpSpPr>
        <p:sp>
          <p:nvSpPr>
            <p:cNvPr id="21" name="Rectangle 20"/>
            <p:cNvSpPr/>
            <p:nvPr/>
          </p:nvSpPr>
          <p:spPr>
            <a:xfrm flipH="1">
              <a:off x="5300821" y="4493832"/>
              <a:ext cx="654278" cy="378209"/>
            </a:xfrm>
            <a:prstGeom prst="rect">
              <a:avLst/>
            </a:prstGeom>
            <a:solidFill>
              <a:srgbClr val="CB0F13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B</a:t>
              </a:r>
              <a:endParaRPr lang="en-US" sz="10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Snip Same Side Corner Rectangle 21"/>
            <p:cNvSpPr/>
            <p:nvPr/>
          </p:nvSpPr>
          <p:spPr>
            <a:xfrm rot="16200000" flipH="1">
              <a:off x="5004425" y="4575654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F5777A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>
                <a:solidFill>
                  <a:prstClr val="white"/>
                </a:solidFill>
              </a:endParaRPr>
            </a:p>
          </p:txBody>
        </p:sp>
        <p:sp>
          <p:nvSpPr>
            <p:cNvPr id="23" name="Isosceles Triangle 22"/>
            <p:cNvSpPr/>
            <p:nvPr/>
          </p:nvSpPr>
          <p:spPr>
            <a:xfrm rot="10800000" flipH="1">
              <a:off x="5142323" y="4622980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rxC"/>
          <p:cNvGrpSpPr/>
          <p:nvPr/>
        </p:nvGrpSpPr>
        <p:grpSpPr>
          <a:xfrm flipH="1">
            <a:off x="2895600" y="3916071"/>
            <a:ext cx="868853" cy="378217"/>
            <a:chOff x="746907" y="2355527"/>
            <a:chExt cx="868853" cy="378217"/>
          </a:xfrm>
        </p:grpSpPr>
        <p:sp>
          <p:nvSpPr>
            <p:cNvPr id="18" name="Rectangle 17"/>
            <p:cNvSpPr/>
            <p:nvPr/>
          </p:nvSpPr>
          <p:spPr>
            <a:xfrm>
              <a:off x="746907" y="2355527"/>
              <a:ext cx="654278" cy="3782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C</a:t>
              </a:r>
              <a:endParaRPr lang="en-US" sz="10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Snip Same Side Corner Rectangle 18"/>
            <p:cNvSpPr/>
            <p:nvPr/>
          </p:nvSpPr>
          <p:spPr>
            <a:xfrm rot="5400000">
              <a:off x="1319364" y="2437349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AED39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>
                <a:solidFill>
                  <a:prstClr val="white"/>
                </a:solidFill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 rot="10800000">
              <a:off x="1439771" y="2484675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1" name="rxA"/>
          <p:cNvGrpSpPr/>
          <p:nvPr/>
        </p:nvGrpSpPr>
        <p:grpSpPr>
          <a:xfrm>
            <a:off x="3149890" y="1948020"/>
            <a:ext cx="868852" cy="378217"/>
            <a:chOff x="5163843" y="3831776"/>
            <a:chExt cx="868852" cy="378217"/>
          </a:xfrm>
        </p:grpSpPr>
        <p:sp>
          <p:nvSpPr>
            <p:cNvPr id="15" name="Rectangle 14"/>
            <p:cNvSpPr/>
            <p:nvPr/>
          </p:nvSpPr>
          <p:spPr>
            <a:xfrm flipH="1">
              <a:off x="5378417" y="3831776"/>
              <a:ext cx="654278" cy="3782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</a:t>
              </a:r>
              <a:r>
                <a:rPr lang="en-US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en-US" sz="10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Snip Same Side Corner Rectangle 15"/>
            <p:cNvSpPr/>
            <p:nvPr/>
          </p:nvSpPr>
          <p:spPr>
            <a:xfrm rot="16200000" flipH="1">
              <a:off x="5082021" y="3913598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>
                <a:solidFill>
                  <a:prstClr val="white"/>
                </a:solidFill>
              </a:endParaRPr>
            </a:p>
          </p:txBody>
        </p:sp>
        <p:sp>
          <p:nvSpPr>
            <p:cNvPr id="17" name="Isosceles Triangle 16"/>
            <p:cNvSpPr/>
            <p:nvPr/>
          </p:nvSpPr>
          <p:spPr>
            <a:xfrm rot="10800000" flipH="1">
              <a:off x="5219919" y="3960924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0899"/>
            <a:ext cx="8953500" cy="1382025"/>
          </a:xfrm>
        </p:spPr>
        <p:txBody>
          <a:bodyPr>
            <a:normAutofit/>
          </a:bodyPr>
          <a:lstStyle/>
          <a:p>
            <a:r>
              <a:rPr lang="en-US" dirty="0" smtClean="0"/>
              <a:t>How much do the users (or their environments) move?</a:t>
            </a:r>
          </a:p>
          <a:p>
            <a:pPr lvl="1"/>
            <a:r>
              <a:rPr lang="en-US" dirty="0" smtClean="0"/>
              <a:t>Between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SOUNDING </a:t>
            </a:r>
            <a:r>
              <a:rPr lang="en-US" dirty="0" smtClean="0">
                <a:solidFill>
                  <a:schemeClr val="bg1"/>
                </a:solidFill>
              </a:rPr>
              <a:t>and</a:t>
            </a:r>
            <a:r>
              <a:rPr lang="en-US" b="1" dirty="0" smtClean="0">
                <a:solidFill>
                  <a:schemeClr val="bg1"/>
                </a:solidFill>
              </a:rPr>
              <a:t> TRANSMISSION</a:t>
            </a:r>
          </a:p>
          <a:p>
            <a:pPr lvl="1"/>
            <a:r>
              <a:rPr lang="en-US" dirty="0" smtClean="0"/>
              <a:t>How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“fast”</a:t>
            </a:r>
            <a:r>
              <a:rPr lang="en-US" dirty="0" smtClean="0"/>
              <a:t> is the user/environment changing?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E554-4883-47A0-ADB1-2BD2E94650D1}" type="datetime1">
              <a:rPr lang="en-US" smtClean="0">
                <a:solidFill>
                  <a:srgbClr val="E7E6E6">
                    <a:lumMod val="25000"/>
                  </a:srgbClr>
                </a:solidFill>
              </a:rPr>
              <a:pPr/>
              <a:t>4/22/2015</a:t>
            </a:fld>
            <a:endParaRPr lang="en-US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MU-MIMO WLANs in Diverse Bands and Environments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>
                <a:solidFill>
                  <a:prstClr val="white"/>
                </a:solidFill>
              </a:rPr>
              <a:pPr/>
              <a:t>32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1140209" y="2137124"/>
            <a:ext cx="2095735" cy="1097653"/>
            <a:chOff x="2426521" y="3239887"/>
            <a:chExt cx="2095735" cy="1097653"/>
          </a:xfrm>
        </p:grpSpPr>
        <p:cxnSp>
          <p:nvCxnSpPr>
            <p:cNvPr id="37" name="Straight Arrow Connector 36"/>
            <p:cNvCxnSpPr>
              <a:stCxn id="27" idx="1"/>
              <a:endCxn id="17" idx="1"/>
            </p:cNvCxnSpPr>
            <p:nvPr/>
          </p:nvCxnSpPr>
          <p:spPr>
            <a:xfrm flipV="1">
              <a:off x="2426521" y="3239887"/>
              <a:ext cx="2095735" cy="582234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8" idx="1"/>
              <a:endCxn id="17" idx="1"/>
            </p:cNvCxnSpPr>
            <p:nvPr/>
          </p:nvCxnSpPr>
          <p:spPr>
            <a:xfrm flipV="1">
              <a:off x="2426521" y="3239887"/>
              <a:ext cx="2095735" cy="754040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29" idx="1"/>
              <a:endCxn id="17" idx="1"/>
            </p:cNvCxnSpPr>
            <p:nvPr/>
          </p:nvCxnSpPr>
          <p:spPr>
            <a:xfrm flipV="1">
              <a:off x="2426521" y="3239887"/>
              <a:ext cx="2095735" cy="925847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0" idx="1"/>
              <a:endCxn id="17" idx="1"/>
            </p:cNvCxnSpPr>
            <p:nvPr/>
          </p:nvCxnSpPr>
          <p:spPr>
            <a:xfrm flipV="1">
              <a:off x="2426521" y="3239887"/>
              <a:ext cx="2095735" cy="1097653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1140209" y="2719358"/>
            <a:ext cx="2344193" cy="597470"/>
            <a:chOff x="2426521" y="3822121"/>
            <a:chExt cx="2344193" cy="597470"/>
          </a:xfrm>
        </p:grpSpPr>
        <p:cxnSp>
          <p:nvCxnSpPr>
            <p:cNvPr id="38" name="Straight Arrow Connector 37"/>
            <p:cNvCxnSpPr>
              <a:stCxn id="27" idx="1"/>
              <a:endCxn id="23" idx="1"/>
            </p:cNvCxnSpPr>
            <p:nvPr/>
          </p:nvCxnSpPr>
          <p:spPr>
            <a:xfrm>
              <a:off x="2426521" y="3822121"/>
              <a:ext cx="2344193" cy="59747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28" idx="1"/>
              <a:endCxn id="23" idx="1"/>
            </p:cNvCxnSpPr>
            <p:nvPr/>
          </p:nvCxnSpPr>
          <p:spPr>
            <a:xfrm>
              <a:off x="2426521" y="3993927"/>
              <a:ext cx="2344193" cy="425664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29" idx="1"/>
              <a:endCxn id="23" idx="1"/>
            </p:cNvCxnSpPr>
            <p:nvPr/>
          </p:nvCxnSpPr>
          <p:spPr>
            <a:xfrm>
              <a:off x="2426521" y="4165734"/>
              <a:ext cx="2344193" cy="253857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30" idx="1"/>
              <a:endCxn id="23" idx="1"/>
            </p:cNvCxnSpPr>
            <p:nvPr/>
          </p:nvCxnSpPr>
          <p:spPr>
            <a:xfrm>
              <a:off x="2426521" y="4337540"/>
              <a:ext cx="2344193" cy="8205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1140209" y="2719358"/>
            <a:ext cx="1841446" cy="1385817"/>
            <a:chOff x="2426521" y="3822121"/>
            <a:chExt cx="1841446" cy="1385817"/>
          </a:xfrm>
        </p:grpSpPr>
        <p:cxnSp>
          <p:nvCxnSpPr>
            <p:cNvPr id="39" name="Straight Arrow Connector 38"/>
            <p:cNvCxnSpPr>
              <a:stCxn id="27" idx="1"/>
              <a:endCxn id="20" idx="1"/>
            </p:cNvCxnSpPr>
            <p:nvPr/>
          </p:nvCxnSpPr>
          <p:spPr>
            <a:xfrm>
              <a:off x="2426521" y="3822121"/>
              <a:ext cx="1841446" cy="1385817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28" idx="1"/>
              <a:endCxn id="20" idx="1"/>
            </p:cNvCxnSpPr>
            <p:nvPr/>
          </p:nvCxnSpPr>
          <p:spPr>
            <a:xfrm>
              <a:off x="2426521" y="3993927"/>
              <a:ext cx="1841446" cy="1214011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29" idx="1"/>
              <a:endCxn id="20" idx="1"/>
            </p:cNvCxnSpPr>
            <p:nvPr/>
          </p:nvCxnSpPr>
          <p:spPr>
            <a:xfrm>
              <a:off x="2426521" y="4165734"/>
              <a:ext cx="1841446" cy="1042204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30" idx="1"/>
              <a:endCxn id="20" idx="1"/>
            </p:cNvCxnSpPr>
            <p:nvPr/>
          </p:nvCxnSpPr>
          <p:spPr>
            <a:xfrm>
              <a:off x="2426521" y="4337540"/>
              <a:ext cx="1841446" cy="870398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1729023" y="1263150"/>
            <a:ext cx="120142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Lucida Sans Unicode" panose="020B0602030504020204" pitchFamily="34" charset="0"/>
              </a:rPr>
              <a:t>SOUNDING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407327" y="1263150"/>
            <a:ext cx="167640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Lucida Sans Unicode" panose="020B0602030504020204" pitchFamily="34" charset="0"/>
              </a:rPr>
              <a:t>TRANSMISSION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944730" y="1263150"/>
            <a:ext cx="448309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Lucida Sans Unicode" panose="020B0602030504020204" pitchFamily="34" charset="0"/>
              </a:rPr>
              <a:t>and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53078" y="4147074"/>
            <a:ext cx="106680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dirty="0" smtClean="0"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onsolas" panose="020B0609020204030204" pitchFamily="49" charset="0"/>
              </a:rPr>
              <a:t>4.5m/s</a:t>
            </a:r>
            <a:endParaRPr lang="en-US" dirty="0">
              <a:solidFill>
                <a:srgbClr val="70AD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Consolas" panose="020B0609020204030204" pitchFamily="49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889250" y="3131915"/>
            <a:ext cx="106680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dirty="0" smtClean="0">
                <a:solidFill>
                  <a:srgbClr val="CB0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onsolas" panose="020B0609020204030204" pitchFamily="49" charset="0"/>
              </a:rPr>
              <a:t>1.5m/s</a:t>
            </a:r>
            <a:endParaRPr lang="en-US" dirty="0">
              <a:solidFill>
                <a:srgbClr val="CB0F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Consolas" panose="020B0609020204030204" pitchFamily="49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934779" y="1959579"/>
            <a:ext cx="106680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dirty="0" smtClean="0">
                <a:solidFill>
                  <a:srgbClr val="C55A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onsolas" panose="020B0609020204030204" pitchFamily="49" charset="0"/>
              </a:rPr>
              <a:t>13m/s</a:t>
            </a:r>
            <a:endParaRPr lang="en-US" dirty="0">
              <a:solidFill>
                <a:srgbClr val="C55A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Consolas" panose="020B0609020204030204" pitchFamily="49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075888" y="1532703"/>
            <a:ext cx="925112" cy="44627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l-GR" sz="2900" b="1" dirty="0" smtClean="0">
                <a:solidFill>
                  <a:srgbClr val="02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ucida Sans Unicode" panose="020B0602030504020204" pitchFamily="34" charset="0"/>
              </a:rPr>
              <a:t>λ</a:t>
            </a:r>
            <a:r>
              <a:rPr lang="en-US" sz="2900" b="1" dirty="0" smtClean="0">
                <a:solidFill>
                  <a:srgbClr val="02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ucida Sans Unicode" panose="020B0602030504020204" pitchFamily="34" charset="0"/>
              </a:rPr>
              <a:t>/s</a:t>
            </a:r>
            <a:endParaRPr lang="en-US" sz="2900" b="1" dirty="0">
              <a:solidFill>
                <a:srgbClr val="0239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Lucida Sans Unicode" panose="020B0602030504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703746" y="1532703"/>
            <a:ext cx="925112" cy="44627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900" b="1" dirty="0" smtClean="0">
                <a:solidFill>
                  <a:srgbClr val="02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ucida Sans Unicode" panose="020B0602030504020204" pitchFamily="34" charset="0"/>
              </a:rPr>
              <a:t>m/s</a:t>
            </a:r>
            <a:endParaRPr lang="en-US" sz="2900" b="1" dirty="0">
              <a:solidFill>
                <a:srgbClr val="0239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Lucida Sans Unicode" panose="020B0602030504020204" pitchFamily="34" charset="0"/>
            </a:endParaRPr>
          </a:p>
        </p:txBody>
      </p:sp>
      <p:sp>
        <p:nvSpPr>
          <p:cNvPr id="46" name="Right Arrow 45"/>
          <p:cNvSpPr/>
          <p:nvPr/>
        </p:nvSpPr>
        <p:spPr>
          <a:xfrm>
            <a:off x="6680200" y="1644272"/>
            <a:ext cx="370288" cy="22313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Donut 46"/>
          <p:cNvSpPr/>
          <p:nvPr/>
        </p:nvSpPr>
        <p:spPr>
          <a:xfrm>
            <a:off x="7186400" y="1403797"/>
            <a:ext cx="704088" cy="704088"/>
          </a:xfrm>
          <a:prstGeom prst="donut">
            <a:avLst>
              <a:gd name="adj" fmla="val 694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8" name="&quot;No&quot; Symbol 47"/>
          <p:cNvSpPr/>
          <p:nvPr/>
        </p:nvSpPr>
        <p:spPr>
          <a:xfrm>
            <a:off x="5814258" y="1403797"/>
            <a:ext cx="704088" cy="704088"/>
          </a:xfrm>
          <a:prstGeom prst="noSmoking">
            <a:avLst>
              <a:gd name="adj" fmla="val 7639"/>
            </a:avLst>
          </a:prstGeom>
          <a:solidFill>
            <a:srgbClr val="FF757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4" name="uhfT"/>
          <p:cNvSpPr txBox="1"/>
          <p:nvPr/>
        </p:nvSpPr>
        <p:spPr>
          <a:xfrm>
            <a:off x="202095" y="4992254"/>
            <a:ext cx="1143000" cy="3847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onsolas" panose="020B0609020204030204" pitchFamily="49" charset="0"/>
              </a:rPr>
              <a:t>UHF</a:t>
            </a:r>
            <a:endParaRPr lang="en-US" sz="25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Consolas" panose="020B0609020204030204" pitchFamily="49" charset="0"/>
            </a:endParaRPr>
          </a:p>
        </p:txBody>
      </p:sp>
      <p:sp>
        <p:nvSpPr>
          <p:cNvPr id="78" name="24T"/>
          <p:cNvSpPr txBox="1"/>
          <p:nvPr/>
        </p:nvSpPr>
        <p:spPr>
          <a:xfrm>
            <a:off x="202095" y="5369739"/>
            <a:ext cx="1143000" cy="3847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onsolas" panose="020B0609020204030204" pitchFamily="49" charset="0"/>
              </a:rPr>
              <a:t>2.4 GHz</a:t>
            </a:r>
            <a:endParaRPr lang="en-US" sz="25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Consolas" panose="020B0609020204030204" pitchFamily="49" charset="0"/>
            </a:endParaRPr>
          </a:p>
        </p:txBody>
      </p:sp>
      <p:sp>
        <p:nvSpPr>
          <p:cNvPr id="79" name="58T"/>
          <p:cNvSpPr txBox="1"/>
          <p:nvPr/>
        </p:nvSpPr>
        <p:spPr>
          <a:xfrm>
            <a:off x="202095" y="5746965"/>
            <a:ext cx="1143000" cy="3847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Consolas" panose="020B0609020204030204" pitchFamily="49" charset="0"/>
              </a:rPr>
              <a:t>5.8 GHz</a:t>
            </a:r>
            <a:endParaRPr lang="en-US" sz="2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Consolas" panose="020B0609020204030204" pitchFamily="49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363582" y="4654179"/>
            <a:ext cx="82296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l-GR" sz="2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ucida Sans Unicode" panose="020B0602030504020204" pitchFamily="34" charset="0"/>
              </a:rPr>
              <a:t>λ</a:t>
            </a:r>
            <a:endParaRPr lang="en-US" sz="2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Lucida Sans Unicode" panose="020B0602030504020204" pitchFamily="34" charset="0"/>
            </a:endParaRPr>
          </a:p>
        </p:txBody>
      </p:sp>
      <p:sp>
        <p:nvSpPr>
          <p:cNvPr id="81" name="uhfT"/>
          <p:cNvSpPr txBox="1"/>
          <p:nvPr/>
        </p:nvSpPr>
        <p:spPr>
          <a:xfrm>
            <a:off x="1361660" y="5001734"/>
            <a:ext cx="82296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60cm</a:t>
            </a:r>
            <a:endParaRPr lang="en-US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2" name="24T"/>
          <p:cNvSpPr txBox="1"/>
          <p:nvPr/>
        </p:nvSpPr>
        <p:spPr>
          <a:xfrm>
            <a:off x="1361660" y="5379219"/>
            <a:ext cx="82296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12cm</a:t>
            </a:r>
            <a:endParaRPr lang="en-US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3" name="58T"/>
          <p:cNvSpPr txBox="1"/>
          <p:nvPr/>
        </p:nvSpPr>
        <p:spPr>
          <a:xfrm>
            <a:off x="1361660" y="5756445"/>
            <a:ext cx="82296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5cm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92757" y="4654179"/>
            <a:ext cx="64008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ucida Sans Unicode" panose="020B0602030504020204" pitchFamily="34" charset="0"/>
              </a:rPr>
              <a:t>X</a:t>
            </a:r>
            <a:endParaRPr lang="en-US" sz="2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Lucida Sans Unicode" panose="020B0602030504020204" pitchFamily="34" charset="0"/>
            </a:endParaRPr>
          </a:p>
        </p:txBody>
      </p:sp>
      <p:sp>
        <p:nvSpPr>
          <p:cNvPr id="85" name="uhfT"/>
          <p:cNvSpPr txBox="1"/>
          <p:nvPr/>
        </p:nvSpPr>
        <p:spPr>
          <a:xfrm>
            <a:off x="2192757" y="5001734"/>
            <a:ext cx="64008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endParaRPr lang="en-US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6" name="24T"/>
          <p:cNvSpPr txBox="1"/>
          <p:nvPr/>
        </p:nvSpPr>
        <p:spPr>
          <a:xfrm>
            <a:off x="2192757" y="5379219"/>
            <a:ext cx="64008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5x</a:t>
            </a:r>
            <a:endParaRPr lang="en-US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7" name="58T"/>
          <p:cNvSpPr txBox="1"/>
          <p:nvPr/>
        </p:nvSpPr>
        <p:spPr>
          <a:xfrm>
            <a:off x="2192757" y="5756445"/>
            <a:ext cx="64008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12x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9" name="uhfT"/>
          <p:cNvSpPr txBox="1"/>
          <p:nvPr/>
        </p:nvSpPr>
        <p:spPr>
          <a:xfrm>
            <a:off x="2819401" y="5030724"/>
            <a:ext cx="548640" cy="3108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2.5</a:t>
            </a:r>
            <a:endParaRPr lang="en-US" sz="2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0" name="24T"/>
          <p:cNvSpPr txBox="1"/>
          <p:nvPr/>
        </p:nvSpPr>
        <p:spPr>
          <a:xfrm>
            <a:off x="2819400" y="5408209"/>
            <a:ext cx="548640" cy="3108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13</a:t>
            </a:r>
            <a:endParaRPr lang="en-US" sz="20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1" name="58T"/>
          <p:cNvSpPr txBox="1"/>
          <p:nvPr/>
        </p:nvSpPr>
        <p:spPr>
          <a:xfrm>
            <a:off x="2819400" y="5785435"/>
            <a:ext cx="548640" cy="3108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30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908846" y="2334970"/>
            <a:ext cx="4192238" cy="3161891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ts val="1000"/>
              </a:spcBef>
            </a:pPr>
            <a:r>
              <a:rPr lang="en-US" sz="25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Lucida Sans Unicode" panose="020B0602030504020204" pitchFamily="34" charset="0"/>
              </a:rPr>
              <a:t>How to Quantify?</a:t>
            </a:r>
          </a:p>
          <a:p>
            <a:pPr marL="228600" indent="-228600" eaLnBrk="1" hangingPunct="1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Lucida Sans Unicode" panose="020B0602030504020204" pitchFamily="34" charset="0"/>
              </a:rPr>
              <a:t>elem</a:t>
            </a: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Lucida Sans Unicode" panose="020B0602030504020204" pitchFamily="34" charset="0"/>
              </a:rPr>
              <a:t>(H) autocorrelation</a:t>
            </a: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Lucida Sans Unicode" panose="020B060203050402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</a:pPr>
            <a:endParaRPr lang="en-US" sz="16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685800" lvl="1" indent="-2286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</a:pPr>
            <a:endParaRPr lang="en-US" sz="1600" dirty="0" smtClean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7663" lvl="1" indent="-119063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prstClr val="black"/>
                </a:solidFill>
                <a:latin typeface="Calibri" panose="020F0502020204030204"/>
                <a:cs typeface="Lucida Sans Unicode" panose="020B0602030504020204" pitchFamily="34" charset="0"/>
              </a:rPr>
              <a:t>Measures change of each antenna path</a:t>
            </a:r>
          </a:p>
          <a:p>
            <a:pPr marL="347663" lvl="1" indent="-119063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prstClr val="black"/>
                </a:solidFill>
                <a:latin typeface="Calibri" panose="020F0502020204030204"/>
                <a:cs typeface="Lucida Sans Unicode" panose="020B0602030504020204" pitchFamily="34" charset="0"/>
              </a:rPr>
              <a:t>[0,1] : 1-&gt; identical for given lag</a:t>
            </a:r>
          </a:p>
          <a:p>
            <a:pPr marL="347663" lvl="1" indent="-119063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prstClr val="black"/>
                </a:solidFill>
                <a:latin typeface="Calibri" panose="020F0502020204030204"/>
                <a:cs typeface="Lucida Sans Unicode" panose="020B0602030504020204" pitchFamily="34" charset="0"/>
              </a:rPr>
              <a:t>Rate of decay w.r.t. lag:</a:t>
            </a:r>
          </a:p>
          <a:p>
            <a:pPr marL="1143000" lvl="2" indent="-2286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prstClr val="black"/>
                </a:solidFill>
                <a:latin typeface="Calibri" panose="020F0502020204030204"/>
                <a:cs typeface="Lucida Sans Unicode" panose="020B0602030504020204" pitchFamily="34" charset="0"/>
              </a:rPr>
              <a:t>Slow decay, sound less</a:t>
            </a:r>
          </a:p>
          <a:p>
            <a:pPr marL="1143000" lvl="2" indent="-2286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prstClr val="black"/>
                </a:solidFill>
                <a:latin typeface="Calibri" panose="020F0502020204030204"/>
                <a:cs typeface="Lucida Sans Unicode" panose="020B0602030504020204" pitchFamily="34" charset="0"/>
              </a:rPr>
              <a:t>Fast Decay, sound more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5502966" y="3114261"/>
            <a:ext cx="3200400" cy="731520"/>
            <a:chOff x="5562600" y="2883324"/>
            <a:chExt cx="3200400" cy="731520"/>
          </a:xfrm>
        </p:grpSpPr>
        <p:sp>
          <p:nvSpPr>
            <p:cNvPr id="98" name="Rectangle 97"/>
            <p:cNvSpPr/>
            <p:nvPr/>
          </p:nvSpPr>
          <p:spPr>
            <a:xfrm>
              <a:off x="5562600" y="2883324"/>
              <a:ext cx="3200400" cy="731520"/>
            </a:xfrm>
            <a:prstGeom prst="rect">
              <a:avLst/>
            </a:prstGeom>
            <a:solidFill>
              <a:srgbClr val="5B9BD5"/>
            </a:solidFill>
            <a:ln w="15875">
              <a:solidFill>
                <a:schemeClr val="accent1">
                  <a:shade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pic>
          <p:nvPicPr>
            <p:cNvPr id="58" name="Picture 5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3264" y="2903569"/>
              <a:ext cx="3139073" cy="691030"/>
            </a:xfrm>
            <a:prstGeom prst="rect">
              <a:avLst/>
            </a:prstGeom>
          </p:spPr>
        </p:pic>
      </p:grpSp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6512" y="4659180"/>
            <a:ext cx="375982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501" y="4667179"/>
            <a:ext cx="196291" cy="320040"/>
          </a:xfrm>
          <a:prstGeom prst="rect">
            <a:avLst/>
          </a:prstGeom>
        </p:spPr>
      </p:pic>
      <p:pic>
        <p:nvPicPr>
          <p:cNvPr id="94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8512" y="4696208"/>
            <a:ext cx="546946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uhfT"/>
          <p:cNvSpPr txBox="1"/>
          <p:nvPr/>
        </p:nvSpPr>
        <p:spPr>
          <a:xfrm>
            <a:off x="3475446" y="5029200"/>
            <a:ext cx="548640" cy="3108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7.5</a:t>
            </a:r>
            <a:endParaRPr lang="en-US" sz="2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9" name="24T"/>
          <p:cNvSpPr txBox="1"/>
          <p:nvPr/>
        </p:nvSpPr>
        <p:spPr>
          <a:xfrm>
            <a:off x="3475445" y="5406685"/>
            <a:ext cx="548640" cy="3108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38</a:t>
            </a:r>
            <a:endParaRPr lang="en-US" sz="20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0" name="58T"/>
          <p:cNvSpPr txBox="1"/>
          <p:nvPr/>
        </p:nvSpPr>
        <p:spPr>
          <a:xfrm>
            <a:off x="3475445" y="5783911"/>
            <a:ext cx="548640" cy="3108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90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1" name="uhfT"/>
          <p:cNvSpPr txBox="1"/>
          <p:nvPr/>
        </p:nvSpPr>
        <p:spPr>
          <a:xfrm>
            <a:off x="4105515" y="5034453"/>
            <a:ext cx="548640" cy="3108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21</a:t>
            </a:r>
            <a:endParaRPr lang="en-US" sz="2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2" name="24T"/>
          <p:cNvSpPr txBox="1"/>
          <p:nvPr/>
        </p:nvSpPr>
        <p:spPr>
          <a:xfrm>
            <a:off x="4105514" y="5411938"/>
            <a:ext cx="548640" cy="3108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108</a:t>
            </a:r>
            <a:endParaRPr lang="en-US" sz="20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3" name="58T"/>
          <p:cNvSpPr txBox="1"/>
          <p:nvPr/>
        </p:nvSpPr>
        <p:spPr>
          <a:xfrm>
            <a:off x="4105514" y="5789164"/>
            <a:ext cx="548640" cy="3108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260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106346" y="5249973"/>
            <a:ext cx="1308327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2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ucida Sans Unicode" panose="020B0602030504020204" pitchFamily="34" charset="0"/>
              </a:rPr>
              <a:t>λ</a:t>
            </a:r>
            <a:r>
              <a:rPr lang="en-US" sz="3600" b="1" dirty="0" smtClean="0">
                <a:solidFill>
                  <a:srgbClr val="02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ucida Sans Unicode" panose="020B0602030504020204" pitchFamily="34" charset="0"/>
              </a:rPr>
              <a:t>/s</a:t>
            </a:r>
            <a:endParaRPr lang="en-US" sz="3600" b="1" dirty="0">
              <a:solidFill>
                <a:srgbClr val="0239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Lucida Sans Unicode" panose="020B0602030504020204" pitchFamily="34" charset="0"/>
            </a:endParaRPr>
          </a:p>
        </p:txBody>
      </p:sp>
      <p:sp>
        <p:nvSpPr>
          <p:cNvPr id="105" name="Donut 104"/>
          <p:cNvSpPr/>
          <p:nvPr/>
        </p:nvSpPr>
        <p:spPr>
          <a:xfrm>
            <a:off x="4090400" y="4891756"/>
            <a:ext cx="615412" cy="613965"/>
          </a:xfrm>
          <a:prstGeom prst="donut">
            <a:avLst>
              <a:gd name="adj" fmla="val 12065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6" name="Donut 105"/>
          <p:cNvSpPr/>
          <p:nvPr/>
        </p:nvSpPr>
        <p:spPr>
          <a:xfrm>
            <a:off x="2808375" y="5642407"/>
            <a:ext cx="615412" cy="613965"/>
          </a:xfrm>
          <a:prstGeom prst="donut">
            <a:avLst>
              <a:gd name="adj" fmla="val 12065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Freeform 96"/>
              <p:cNvSpPr>
                <a:spLocks/>
              </p:cNvSpPr>
              <p:nvPr/>
            </p:nvSpPr>
            <p:spPr>
              <a:xfrm rot="20400000">
                <a:off x="916269" y="2407970"/>
                <a:ext cx="1828800" cy="530352"/>
              </a:xfrm>
              <a:custGeom>
                <a:avLst/>
                <a:gdLst>
                  <a:gd name="connsiteX0" fmla="*/ 1136447 w 3071060"/>
                  <a:gd name="connsiteY0" fmla="*/ 75 h 772160"/>
                  <a:gd name="connsiteX1" fmla="*/ 1211146 w 3071060"/>
                  <a:gd name="connsiteY1" fmla="*/ 25012 h 772160"/>
                  <a:gd name="connsiteX2" fmla="*/ 1190991 w 3071060"/>
                  <a:gd name="connsiteY2" fmla="*/ 101141 h 772160"/>
                  <a:gd name="connsiteX3" fmla="*/ 1163223 w 3071060"/>
                  <a:gd name="connsiteY3" fmla="*/ 134203 h 772160"/>
                  <a:gd name="connsiteX4" fmla="*/ 1165571 w 3071060"/>
                  <a:gd name="connsiteY4" fmla="*/ 133948 h 772160"/>
                  <a:gd name="connsiteX5" fmla="*/ 1699460 w 3071060"/>
                  <a:gd name="connsiteY5" fmla="*/ 112391 h 772160"/>
                  <a:gd name="connsiteX6" fmla="*/ 3071060 w 3071060"/>
                  <a:gd name="connsiteY6" fmla="*/ 386711 h 772160"/>
                  <a:gd name="connsiteX7" fmla="*/ 1699460 w 3071060"/>
                  <a:gd name="connsiteY7" fmla="*/ 661031 h 772160"/>
                  <a:gd name="connsiteX8" fmla="*/ 1165571 w 3071060"/>
                  <a:gd name="connsiteY8" fmla="*/ 639474 h 772160"/>
                  <a:gd name="connsiteX9" fmla="*/ 1164389 w 3071060"/>
                  <a:gd name="connsiteY9" fmla="*/ 639345 h 772160"/>
                  <a:gd name="connsiteX10" fmla="*/ 1190991 w 3071060"/>
                  <a:gd name="connsiteY10" fmla="*/ 671019 h 772160"/>
                  <a:gd name="connsiteX11" fmla="*/ 1211146 w 3071060"/>
                  <a:gd name="connsiteY11" fmla="*/ 747148 h 772160"/>
                  <a:gd name="connsiteX12" fmla="*/ 660618 w 3071060"/>
                  <a:gd name="connsiteY12" fmla="*/ 614265 h 772160"/>
                  <a:gd name="connsiteX13" fmla="*/ 537651 w 3071060"/>
                  <a:gd name="connsiteY13" fmla="*/ 551305 h 772160"/>
                  <a:gd name="connsiteX14" fmla="*/ 437270 w 3071060"/>
                  <a:gd name="connsiteY14" fmla="*/ 597126 h 772160"/>
                  <a:gd name="connsiteX15" fmla="*/ 4110 w 3071060"/>
                  <a:gd name="connsiteY15" fmla="*/ 676434 h 772160"/>
                  <a:gd name="connsiteX16" fmla="*/ 131333 w 3071060"/>
                  <a:gd name="connsiteY16" fmla="*/ 489236 h 772160"/>
                  <a:gd name="connsiteX17" fmla="*/ 269629 w 3071060"/>
                  <a:gd name="connsiteY17" fmla="*/ 386502 h 772160"/>
                  <a:gd name="connsiteX18" fmla="*/ 169670 w 3071060"/>
                  <a:gd name="connsiteY18" fmla="*/ 314433 h 772160"/>
                  <a:gd name="connsiteX19" fmla="*/ 4110 w 3071060"/>
                  <a:gd name="connsiteY19" fmla="*/ 95726 h 772160"/>
                  <a:gd name="connsiteX20" fmla="*/ 78809 w 3071060"/>
                  <a:gd name="connsiteY20" fmla="*/ 70789 h 772160"/>
                  <a:gd name="connsiteX21" fmla="*/ 409133 w 3071060"/>
                  <a:gd name="connsiteY21" fmla="*/ 163207 h 772160"/>
                  <a:gd name="connsiteX22" fmla="*/ 537531 w 3071060"/>
                  <a:gd name="connsiteY22" fmla="*/ 220920 h 772160"/>
                  <a:gd name="connsiteX23" fmla="*/ 537564 w 3071060"/>
                  <a:gd name="connsiteY23" fmla="*/ 220900 h 772160"/>
                  <a:gd name="connsiteX24" fmla="*/ 1136447 w 3071060"/>
                  <a:gd name="connsiteY24" fmla="*/ 75 h 772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71060" h="772160">
                    <a:moveTo>
                      <a:pt x="1136447" y="75"/>
                    </a:moveTo>
                    <a:cubicBezTo>
                      <a:pt x="1175369" y="-875"/>
                      <a:pt x="1201472" y="7087"/>
                      <a:pt x="1211146" y="25012"/>
                    </a:cubicBezTo>
                    <a:cubicBezTo>
                      <a:pt x="1220820" y="42937"/>
                      <a:pt x="1213148" y="69128"/>
                      <a:pt x="1190991" y="101141"/>
                    </a:cubicBezTo>
                    <a:lnTo>
                      <a:pt x="1163223" y="134203"/>
                    </a:lnTo>
                    <a:lnTo>
                      <a:pt x="1165571" y="133948"/>
                    </a:lnTo>
                    <a:cubicBezTo>
                      <a:pt x="1329667" y="120067"/>
                      <a:pt x="1510082" y="112391"/>
                      <a:pt x="1699460" y="112391"/>
                    </a:cubicBezTo>
                    <a:cubicBezTo>
                      <a:pt x="2456974" y="112391"/>
                      <a:pt x="3071060" y="235208"/>
                      <a:pt x="3071060" y="386711"/>
                    </a:cubicBezTo>
                    <a:cubicBezTo>
                      <a:pt x="3071060" y="538214"/>
                      <a:pt x="2456974" y="661031"/>
                      <a:pt x="1699460" y="661031"/>
                    </a:cubicBezTo>
                    <a:cubicBezTo>
                      <a:pt x="1510082" y="661031"/>
                      <a:pt x="1329667" y="653355"/>
                      <a:pt x="1165571" y="639474"/>
                    </a:cubicBezTo>
                    <a:lnTo>
                      <a:pt x="1164389" y="639345"/>
                    </a:lnTo>
                    <a:lnTo>
                      <a:pt x="1190991" y="671019"/>
                    </a:lnTo>
                    <a:cubicBezTo>
                      <a:pt x="1213148" y="703032"/>
                      <a:pt x="1220820" y="729223"/>
                      <a:pt x="1211146" y="747148"/>
                    </a:cubicBezTo>
                    <a:cubicBezTo>
                      <a:pt x="1177288" y="809885"/>
                      <a:pt x="942164" y="750580"/>
                      <a:pt x="660618" y="614265"/>
                    </a:cubicBezTo>
                    <a:lnTo>
                      <a:pt x="537651" y="551305"/>
                    </a:lnTo>
                    <a:lnTo>
                      <a:pt x="437270" y="597126"/>
                    </a:lnTo>
                    <a:cubicBezTo>
                      <a:pt x="210021" y="694320"/>
                      <a:pt x="33131" y="730209"/>
                      <a:pt x="4110" y="676434"/>
                    </a:cubicBezTo>
                    <a:cubicBezTo>
                      <a:pt x="-15238" y="640584"/>
                      <a:pt x="34797" y="571672"/>
                      <a:pt x="131333" y="489236"/>
                    </a:cubicBezTo>
                    <a:lnTo>
                      <a:pt x="269629" y="386502"/>
                    </a:lnTo>
                    <a:lnTo>
                      <a:pt x="169670" y="314433"/>
                    </a:lnTo>
                    <a:cubicBezTo>
                      <a:pt x="48390" y="218233"/>
                      <a:pt x="-17656" y="136057"/>
                      <a:pt x="4110" y="95726"/>
                    </a:cubicBezTo>
                    <a:cubicBezTo>
                      <a:pt x="13784" y="77801"/>
                      <a:pt x="39887" y="69839"/>
                      <a:pt x="78809" y="70789"/>
                    </a:cubicBezTo>
                    <a:cubicBezTo>
                      <a:pt x="151788" y="72570"/>
                      <a:pt x="269831" y="105684"/>
                      <a:pt x="409133" y="163207"/>
                    </a:cubicBezTo>
                    <a:lnTo>
                      <a:pt x="537531" y="220920"/>
                    </a:lnTo>
                    <a:lnTo>
                      <a:pt x="537564" y="220900"/>
                    </a:lnTo>
                    <a:cubicBezTo>
                      <a:pt x="787550" y="85986"/>
                      <a:pt x="1019681" y="2925"/>
                      <a:pt x="1136447" y="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  <a:alpha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r>
                  <a:rPr lang="en-US" sz="2800" b="1" spc="-300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2800" b="1" i="1" spc="-300" smtClean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endParaRPr lang="en-US" sz="2800" b="1" spc="-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7" name="Freeform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400000">
                <a:off x="916269" y="2407970"/>
                <a:ext cx="1828800" cy="530352"/>
              </a:xfrm>
              <a:custGeom>
                <a:avLst/>
                <a:gdLst>
                  <a:gd name="connsiteX0" fmla="*/ 1136447 w 3071060"/>
                  <a:gd name="connsiteY0" fmla="*/ 75 h 772160"/>
                  <a:gd name="connsiteX1" fmla="*/ 1211146 w 3071060"/>
                  <a:gd name="connsiteY1" fmla="*/ 25012 h 772160"/>
                  <a:gd name="connsiteX2" fmla="*/ 1190991 w 3071060"/>
                  <a:gd name="connsiteY2" fmla="*/ 101141 h 772160"/>
                  <a:gd name="connsiteX3" fmla="*/ 1163223 w 3071060"/>
                  <a:gd name="connsiteY3" fmla="*/ 134203 h 772160"/>
                  <a:gd name="connsiteX4" fmla="*/ 1165571 w 3071060"/>
                  <a:gd name="connsiteY4" fmla="*/ 133948 h 772160"/>
                  <a:gd name="connsiteX5" fmla="*/ 1699460 w 3071060"/>
                  <a:gd name="connsiteY5" fmla="*/ 112391 h 772160"/>
                  <a:gd name="connsiteX6" fmla="*/ 3071060 w 3071060"/>
                  <a:gd name="connsiteY6" fmla="*/ 386711 h 772160"/>
                  <a:gd name="connsiteX7" fmla="*/ 1699460 w 3071060"/>
                  <a:gd name="connsiteY7" fmla="*/ 661031 h 772160"/>
                  <a:gd name="connsiteX8" fmla="*/ 1165571 w 3071060"/>
                  <a:gd name="connsiteY8" fmla="*/ 639474 h 772160"/>
                  <a:gd name="connsiteX9" fmla="*/ 1164389 w 3071060"/>
                  <a:gd name="connsiteY9" fmla="*/ 639345 h 772160"/>
                  <a:gd name="connsiteX10" fmla="*/ 1190991 w 3071060"/>
                  <a:gd name="connsiteY10" fmla="*/ 671019 h 772160"/>
                  <a:gd name="connsiteX11" fmla="*/ 1211146 w 3071060"/>
                  <a:gd name="connsiteY11" fmla="*/ 747148 h 772160"/>
                  <a:gd name="connsiteX12" fmla="*/ 660618 w 3071060"/>
                  <a:gd name="connsiteY12" fmla="*/ 614265 h 772160"/>
                  <a:gd name="connsiteX13" fmla="*/ 537651 w 3071060"/>
                  <a:gd name="connsiteY13" fmla="*/ 551305 h 772160"/>
                  <a:gd name="connsiteX14" fmla="*/ 437270 w 3071060"/>
                  <a:gd name="connsiteY14" fmla="*/ 597126 h 772160"/>
                  <a:gd name="connsiteX15" fmla="*/ 4110 w 3071060"/>
                  <a:gd name="connsiteY15" fmla="*/ 676434 h 772160"/>
                  <a:gd name="connsiteX16" fmla="*/ 131333 w 3071060"/>
                  <a:gd name="connsiteY16" fmla="*/ 489236 h 772160"/>
                  <a:gd name="connsiteX17" fmla="*/ 269629 w 3071060"/>
                  <a:gd name="connsiteY17" fmla="*/ 386502 h 772160"/>
                  <a:gd name="connsiteX18" fmla="*/ 169670 w 3071060"/>
                  <a:gd name="connsiteY18" fmla="*/ 314433 h 772160"/>
                  <a:gd name="connsiteX19" fmla="*/ 4110 w 3071060"/>
                  <a:gd name="connsiteY19" fmla="*/ 95726 h 772160"/>
                  <a:gd name="connsiteX20" fmla="*/ 78809 w 3071060"/>
                  <a:gd name="connsiteY20" fmla="*/ 70789 h 772160"/>
                  <a:gd name="connsiteX21" fmla="*/ 409133 w 3071060"/>
                  <a:gd name="connsiteY21" fmla="*/ 163207 h 772160"/>
                  <a:gd name="connsiteX22" fmla="*/ 537531 w 3071060"/>
                  <a:gd name="connsiteY22" fmla="*/ 220920 h 772160"/>
                  <a:gd name="connsiteX23" fmla="*/ 537564 w 3071060"/>
                  <a:gd name="connsiteY23" fmla="*/ 220900 h 772160"/>
                  <a:gd name="connsiteX24" fmla="*/ 1136447 w 3071060"/>
                  <a:gd name="connsiteY24" fmla="*/ 75 h 772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71060" h="772160">
                    <a:moveTo>
                      <a:pt x="1136447" y="75"/>
                    </a:moveTo>
                    <a:cubicBezTo>
                      <a:pt x="1175369" y="-875"/>
                      <a:pt x="1201472" y="7087"/>
                      <a:pt x="1211146" y="25012"/>
                    </a:cubicBezTo>
                    <a:cubicBezTo>
                      <a:pt x="1220820" y="42937"/>
                      <a:pt x="1213148" y="69128"/>
                      <a:pt x="1190991" y="101141"/>
                    </a:cubicBezTo>
                    <a:lnTo>
                      <a:pt x="1163223" y="134203"/>
                    </a:lnTo>
                    <a:lnTo>
                      <a:pt x="1165571" y="133948"/>
                    </a:lnTo>
                    <a:cubicBezTo>
                      <a:pt x="1329667" y="120067"/>
                      <a:pt x="1510082" y="112391"/>
                      <a:pt x="1699460" y="112391"/>
                    </a:cubicBezTo>
                    <a:cubicBezTo>
                      <a:pt x="2456974" y="112391"/>
                      <a:pt x="3071060" y="235208"/>
                      <a:pt x="3071060" y="386711"/>
                    </a:cubicBezTo>
                    <a:cubicBezTo>
                      <a:pt x="3071060" y="538214"/>
                      <a:pt x="2456974" y="661031"/>
                      <a:pt x="1699460" y="661031"/>
                    </a:cubicBezTo>
                    <a:cubicBezTo>
                      <a:pt x="1510082" y="661031"/>
                      <a:pt x="1329667" y="653355"/>
                      <a:pt x="1165571" y="639474"/>
                    </a:cubicBezTo>
                    <a:lnTo>
                      <a:pt x="1164389" y="639345"/>
                    </a:lnTo>
                    <a:lnTo>
                      <a:pt x="1190991" y="671019"/>
                    </a:lnTo>
                    <a:cubicBezTo>
                      <a:pt x="1213148" y="703032"/>
                      <a:pt x="1220820" y="729223"/>
                      <a:pt x="1211146" y="747148"/>
                    </a:cubicBezTo>
                    <a:cubicBezTo>
                      <a:pt x="1177288" y="809885"/>
                      <a:pt x="942164" y="750580"/>
                      <a:pt x="660618" y="614265"/>
                    </a:cubicBezTo>
                    <a:lnTo>
                      <a:pt x="537651" y="551305"/>
                    </a:lnTo>
                    <a:lnTo>
                      <a:pt x="437270" y="597126"/>
                    </a:lnTo>
                    <a:cubicBezTo>
                      <a:pt x="210021" y="694320"/>
                      <a:pt x="33131" y="730209"/>
                      <a:pt x="4110" y="676434"/>
                    </a:cubicBezTo>
                    <a:cubicBezTo>
                      <a:pt x="-15238" y="640584"/>
                      <a:pt x="34797" y="571672"/>
                      <a:pt x="131333" y="489236"/>
                    </a:cubicBezTo>
                    <a:lnTo>
                      <a:pt x="269629" y="386502"/>
                    </a:lnTo>
                    <a:lnTo>
                      <a:pt x="169670" y="314433"/>
                    </a:lnTo>
                    <a:cubicBezTo>
                      <a:pt x="48390" y="218233"/>
                      <a:pt x="-17656" y="136057"/>
                      <a:pt x="4110" y="95726"/>
                    </a:cubicBezTo>
                    <a:cubicBezTo>
                      <a:pt x="13784" y="77801"/>
                      <a:pt x="39887" y="69839"/>
                      <a:pt x="78809" y="70789"/>
                    </a:cubicBezTo>
                    <a:cubicBezTo>
                      <a:pt x="151788" y="72570"/>
                      <a:pt x="269831" y="105684"/>
                      <a:pt x="409133" y="163207"/>
                    </a:cubicBezTo>
                    <a:lnTo>
                      <a:pt x="537531" y="220920"/>
                    </a:lnTo>
                    <a:lnTo>
                      <a:pt x="537564" y="220900"/>
                    </a:lnTo>
                    <a:cubicBezTo>
                      <a:pt x="787550" y="85986"/>
                      <a:pt x="1019681" y="2925"/>
                      <a:pt x="1136447" y="75"/>
                    </a:cubicBezTo>
                    <a:close/>
                  </a:path>
                </a:pathLst>
              </a:cu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Freeform 106"/>
              <p:cNvSpPr>
                <a:spLocks/>
              </p:cNvSpPr>
              <p:nvPr/>
            </p:nvSpPr>
            <p:spPr>
              <a:xfrm rot="1740000">
                <a:off x="626399" y="3192269"/>
                <a:ext cx="2606040" cy="612648"/>
              </a:xfrm>
              <a:custGeom>
                <a:avLst/>
                <a:gdLst>
                  <a:gd name="connsiteX0" fmla="*/ 1136447 w 3071060"/>
                  <a:gd name="connsiteY0" fmla="*/ 75 h 772160"/>
                  <a:gd name="connsiteX1" fmla="*/ 1211146 w 3071060"/>
                  <a:gd name="connsiteY1" fmla="*/ 25012 h 772160"/>
                  <a:gd name="connsiteX2" fmla="*/ 1190991 w 3071060"/>
                  <a:gd name="connsiteY2" fmla="*/ 101141 h 772160"/>
                  <a:gd name="connsiteX3" fmla="*/ 1163223 w 3071060"/>
                  <a:gd name="connsiteY3" fmla="*/ 134203 h 772160"/>
                  <a:gd name="connsiteX4" fmla="*/ 1165571 w 3071060"/>
                  <a:gd name="connsiteY4" fmla="*/ 133948 h 772160"/>
                  <a:gd name="connsiteX5" fmla="*/ 1699460 w 3071060"/>
                  <a:gd name="connsiteY5" fmla="*/ 112391 h 772160"/>
                  <a:gd name="connsiteX6" fmla="*/ 3071060 w 3071060"/>
                  <a:gd name="connsiteY6" fmla="*/ 386711 h 772160"/>
                  <a:gd name="connsiteX7" fmla="*/ 1699460 w 3071060"/>
                  <a:gd name="connsiteY7" fmla="*/ 661031 h 772160"/>
                  <a:gd name="connsiteX8" fmla="*/ 1165571 w 3071060"/>
                  <a:gd name="connsiteY8" fmla="*/ 639474 h 772160"/>
                  <a:gd name="connsiteX9" fmla="*/ 1164389 w 3071060"/>
                  <a:gd name="connsiteY9" fmla="*/ 639345 h 772160"/>
                  <a:gd name="connsiteX10" fmla="*/ 1190991 w 3071060"/>
                  <a:gd name="connsiteY10" fmla="*/ 671019 h 772160"/>
                  <a:gd name="connsiteX11" fmla="*/ 1211146 w 3071060"/>
                  <a:gd name="connsiteY11" fmla="*/ 747148 h 772160"/>
                  <a:gd name="connsiteX12" fmla="*/ 660618 w 3071060"/>
                  <a:gd name="connsiteY12" fmla="*/ 614265 h 772160"/>
                  <a:gd name="connsiteX13" fmla="*/ 537651 w 3071060"/>
                  <a:gd name="connsiteY13" fmla="*/ 551305 h 772160"/>
                  <a:gd name="connsiteX14" fmla="*/ 437270 w 3071060"/>
                  <a:gd name="connsiteY14" fmla="*/ 597126 h 772160"/>
                  <a:gd name="connsiteX15" fmla="*/ 4110 w 3071060"/>
                  <a:gd name="connsiteY15" fmla="*/ 676434 h 772160"/>
                  <a:gd name="connsiteX16" fmla="*/ 131333 w 3071060"/>
                  <a:gd name="connsiteY16" fmla="*/ 489236 h 772160"/>
                  <a:gd name="connsiteX17" fmla="*/ 269629 w 3071060"/>
                  <a:gd name="connsiteY17" fmla="*/ 386502 h 772160"/>
                  <a:gd name="connsiteX18" fmla="*/ 169670 w 3071060"/>
                  <a:gd name="connsiteY18" fmla="*/ 314433 h 772160"/>
                  <a:gd name="connsiteX19" fmla="*/ 4110 w 3071060"/>
                  <a:gd name="connsiteY19" fmla="*/ 95726 h 772160"/>
                  <a:gd name="connsiteX20" fmla="*/ 78809 w 3071060"/>
                  <a:gd name="connsiteY20" fmla="*/ 70789 h 772160"/>
                  <a:gd name="connsiteX21" fmla="*/ 409133 w 3071060"/>
                  <a:gd name="connsiteY21" fmla="*/ 163207 h 772160"/>
                  <a:gd name="connsiteX22" fmla="*/ 537531 w 3071060"/>
                  <a:gd name="connsiteY22" fmla="*/ 220920 h 772160"/>
                  <a:gd name="connsiteX23" fmla="*/ 537564 w 3071060"/>
                  <a:gd name="connsiteY23" fmla="*/ 220900 h 772160"/>
                  <a:gd name="connsiteX24" fmla="*/ 1136447 w 3071060"/>
                  <a:gd name="connsiteY24" fmla="*/ 75 h 772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71060" h="772160">
                    <a:moveTo>
                      <a:pt x="1136447" y="75"/>
                    </a:moveTo>
                    <a:cubicBezTo>
                      <a:pt x="1175369" y="-875"/>
                      <a:pt x="1201472" y="7087"/>
                      <a:pt x="1211146" y="25012"/>
                    </a:cubicBezTo>
                    <a:cubicBezTo>
                      <a:pt x="1220820" y="42937"/>
                      <a:pt x="1213148" y="69128"/>
                      <a:pt x="1190991" y="101141"/>
                    </a:cubicBezTo>
                    <a:lnTo>
                      <a:pt x="1163223" y="134203"/>
                    </a:lnTo>
                    <a:lnTo>
                      <a:pt x="1165571" y="133948"/>
                    </a:lnTo>
                    <a:cubicBezTo>
                      <a:pt x="1329667" y="120067"/>
                      <a:pt x="1510082" y="112391"/>
                      <a:pt x="1699460" y="112391"/>
                    </a:cubicBezTo>
                    <a:cubicBezTo>
                      <a:pt x="2456974" y="112391"/>
                      <a:pt x="3071060" y="235208"/>
                      <a:pt x="3071060" y="386711"/>
                    </a:cubicBezTo>
                    <a:cubicBezTo>
                      <a:pt x="3071060" y="538214"/>
                      <a:pt x="2456974" y="661031"/>
                      <a:pt x="1699460" y="661031"/>
                    </a:cubicBezTo>
                    <a:cubicBezTo>
                      <a:pt x="1510082" y="661031"/>
                      <a:pt x="1329667" y="653355"/>
                      <a:pt x="1165571" y="639474"/>
                    </a:cubicBezTo>
                    <a:lnTo>
                      <a:pt x="1164389" y="639345"/>
                    </a:lnTo>
                    <a:lnTo>
                      <a:pt x="1190991" y="671019"/>
                    </a:lnTo>
                    <a:cubicBezTo>
                      <a:pt x="1213148" y="703032"/>
                      <a:pt x="1220820" y="729223"/>
                      <a:pt x="1211146" y="747148"/>
                    </a:cubicBezTo>
                    <a:cubicBezTo>
                      <a:pt x="1177288" y="809885"/>
                      <a:pt x="942164" y="750580"/>
                      <a:pt x="660618" y="614265"/>
                    </a:cubicBezTo>
                    <a:lnTo>
                      <a:pt x="537651" y="551305"/>
                    </a:lnTo>
                    <a:lnTo>
                      <a:pt x="437270" y="597126"/>
                    </a:lnTo>
                    <a:cubicBezTo>
                      <a:pt x="210021" y="694320"/>
                      <a:pt x="33131" y="730209"/>
                      <a:pt x="4110" y="676434"/>
                    </a:cubicBezTo>
                    <a:cubicBezTo>
                      <a:pt x="-15238" y="640584"/>
                      <a:pt x="34797" y="571672"/>
                      <a:pt x="131333" y="489236"/>
                    </a:cubicBezTo>
                    <a:lnTo>
                      <a:pt x="269629" y="386502"/>
                    </a:lnTo>
                    <a:lnTo>
                      <a:pt x="169670" y="314433"/>
                    </a:lnTo>
                    <a:cubicBezTo>
                      <a:pt x="48390" y="218233"/>
                      <a:pt x="-17656" y="136057"/>
                      <a:pt x="4110" y="95726"/>
                    </a:cubicBezTo>
                    <a:cubicBezTo>
                      <a:pt x="13784" y="77801"/>
                      <a:pt x="39887" y="69839"/>
                      <a:pt x="78809" y="70789"/>
                    </a:cubicBezTo>
                    <a:cubicBezTo>
                      <a:pt x="151788" y="72570"/>
                      <a:pt x="269831" y="105684"/>
                      <a:pt x="409133" y="163207"/>
                    </a:cubicBezTo>
                    <a:lnTo>
                      <a:pt x="537531" y="220920"/>
                    </a:lnTo>
                    <a:lnTo>
                      <a:pt x="537564" y="220900"/>
                    </a:lnTo>
                    <a:cubicBezTo>
                      <a:pt x="787550" y="85986"/>
                      <a:pt x="1019681" y="2925"/>
                      <a:pt x="1136447" y="7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50000"/>
                </a:schemeClr>
              </a:solidFill>
              <a:ln>
                <a:solidFill>
                  <a:schemeClr val="accent6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:r>
                  <a:rPr lang="en-US" sz="2800" b="1" spc="-300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800" b="1" i="1" spc="-300" smtClean="0"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</m:oMath>
                </a14:m>
                <a:endParaRPr lang="en-US" sz="2800" b="1" spc="-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7" name="Freeform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40000">
                <a:off x="626399" y="3192269"/>
                <a:ext cx="2606040" cy="612648"/>
              </a:xfrm>
              <a:custGeom>
                <a:avLst/>
                <a:gdLst>
                  <a:gd name="connsiteX0" fmla="*/ 1136447 w 3071060"/>
                  <a:gd name="connsiteY0" fmla="*/ 75 h 772160"/>
                  <a:gd name="connsiteX1" fmla="*/ 1211146 w 3071060"/>
                  <a:gd name="connsiteY1" fmla="*/ 25012 h 772160"/>
                  <a:gd name="connsiteX2" fmla="*/ 1190991 w 3071060"/>
                  <a:gd name="connsiteY2" fmla="*/ 101141 h 772160"/>
                  <a:gd name="connsiteX3" fmla="*/ 1163223 w 3071060"/>
                  <a:gd name="connsiteY3" fmla="*/ 134203 h 772160"/>
                  <a:gd name="connsiteX4" fmla="*/ 1165571 w 3071060"/>
                  <a:gd name="connsiteY4" fmla="*/ 133948 h 772160"/>
                  <a:gd name="connsiteX5" fmla="*/ 1699460 w 3071060"/>
                  <a:gd name="connsiteY5" fmla="*/ 112391 h 772160"/>
                  <a:gd name="connsiteX6" fmla="*/ 3071060 w 3071060"/>
                  <a:gd name="connsiteY6" fmla="*/ 386711 h 772160"/>
                  <a:gd name="connsiteX7" fmla="*/ 1699460 w 3071060"/>
                  <a:gd name="connsiteY7" fmla="*/ 661031 h 772160"/>
                  <a:gd name="connsiteX8" fmla="*/ 1165571 w 3071060"/>
                  <a:gd name="connsiteY8" fmla="*/ 639474 h 772160"/>
                  <a:gd name="connsiteX9" fmla="*/ 1164389 w 3071060"/>
                  <a:gd name="connsiteY9" fmla="*/ 639345 h 772160"/>
                  <a:gd name="connsiteX10" fmla="*/ 1190991 w 3071060"/>
                  <a:gd name="connsiteY10" fmla="*/ 671019 h 772160"/>
                  <a:gd name="connsiteX11" fmla="*/ 1211146 w 3071060"/>
                  <a:gd name="connsiteY11" fmla="*/ 747148 h 772160"/>
                  <a:gd name="connsiteX12" fmla="*/ 660618 w 3071060"/>
                  <a:gd name="connsiteY12" fmla="*/ 614265 h 772160"/>
                  <a:gd name="connsiteX13" fmla="*/ 537651 w 3071060"/>
                  <a:gd name="connsiteY13" fmla="*/ 551305 h 772160"/>
                  <a:gd name="connsiteX14" fmla="*/ 437270 w 3071060"/>
                  <a:gd name="connsiteY14" fmla="*/ 597126 h 772160"/>
                  <a:gd name="connsiteX15" fmla="*/ 4110 w 3071060"/>
                  <a:gd name="connsiteY15" fmla="*/ 676434 h 772160"/>
                  <a:gd name="connsiteX16" fmla="*/ 131333 w 3071060"/>
                  <a:gd name="connsiteY16" fmla="*/ 489236 h 772160"/>
                  <a:gd name="connsiteX17" fmla="*/ 269629 w 3071060"/>
                  <a:gd name="connsiteY17" fmla="*/ 386502 h 772160"/>
                  <a:gd name="connsiteX18" fmla="*/ 169670 w 3071060"/>
                  <a:gd name="connsiteY18" fmla="*/ 314433 h 772160"/>
                  <a:gd name="connsiteX19" fmla="*/ 4110 w 3071060"/>
                  <a:gd name="connsiteY19" fmla="*/ 95726 h 772160"/>
                  <a:gd name="connsiteX20" fmla="*/ 78809 w 3071060"/>
                  <a:gd name="connsiteY20" fmla="*/ 70789 h 772160"/>
                  <a:gd name="connsiteX21" fmla="*/ 409133 w 3071060"/>
                  <a:gd name="connsiteY21" fmla="*/ 163207 h 772160"/>
                  <a:gd name="connsiteX22" fmla="*/ 537531 w 3071060"/>
                  <a:gd name="connsiteY22" fmla="*/ 220920 h 772160"/>
                  <a:gd name="connsiteX23" fmla="*/ 537564 w 3071060"/>
                  <a:gd name="connsiteY23" fmla="*/ 220900 h 772160"/>
                  <a:gd name="connsiteX24" fmla="*/ 1136447 w 3071060"/>
                  <a:gd name="connsiteY24" fmla="*/ 75 h 772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71060" h="772160">
                    <a:moveTo>
                      <a:pt x="1136447" y="75"/>
                    </a:moveTo>
                    <a:cubicBezTo>
                      <a:pt x="1175369" y="-875"/>
                      <a:pt x="1201472" y="7087"/>
                      <a:pt x="1211146" y="25012"/>
                    </a:cubicBezTo>
                    <a:cubicBezTo>
                      <a:pt x="1220820" y="42937"/>
                      <a:pt x="1213148" y="69128"/>
                      <a:pt x="1190991" y="101141"/>
                    </a:cubicBezTo>
                    <a:lnTo>
                      <a:pt x="1163223" y="134203"/>
                    </a:lnTo>
                    <a:lnTo>
                      <a:pt x="1165571" y="133948"/>
                    </a:lnTo>
                    <a:cubicBezTo>
                      <a:pt x="1329667" y="120067"/>
                      <a:pt x="1510082" y="112391"/>
                      <a:pt x="1699460" y="112391"/>
                    </a:cubicBezTo>
                    <a:cubicBezTo>
                      <a:pt x="2456974" y="112391"/>
                      <a:pt x="3071060" y="235208"/>
                      <a:pt x="3071060" y="386711"/>
                    </a:cubicBezTo>
                    <a:cubicBezTo>
                      <a:pt x="3071060" y="538214"/>
                      <a:pt x="2456974" y="661031"/>
                      <a:pt x="1699460" y="661031"/>
                    </a:cubicBezTo>
                    <a:cubicBezTo>
                      <a:pt x="1510082" y="661031"/>
                      <a:pt x="1329667" y="653355"/>
                      <a:pt x="1165571" y="639474"/>
                    </a:cubicBezTo>
                    <a:lnTo>
                      <a:pt x="1164389" y="639345"/>
                    </a:lnTo>
                    <a:lnTo>
                      <a:pt x="1190991" y="671019"/>
                    </a:lnTo>
                    <a:cubicBezTo>
                      <a:pt x="1213148" y="703032"/>
                      <a:pt x="1220820" y="729223"/>
                      <a:pt x="1211146" y="747148"/>
                    </a:cubicBezTo>
                    <a:cubicBezTo>
                      <a:pt x="1177288" y="809885"/>
                      <a:pt x="942164" y="750580"/>
                      <a:pt x="660618" y="614265"/>
                    </a:cubicBezTo>
                    <a:lnTo>
                      <a:pt x="537651" y="551305"/>
                    </a:lnTo>
                    <a:lnTo>
                      <a:pt x="437270" y="597126"/>
                    </a:lnTo>
                    <a:cubicBezTo>
                      <a:pt x="210021" y="694320"/>
                      <a:pt x="33131" y="730209"/>
                      <a:pt x="4110" y="676434"/>
                    </a:cubicBezTo>
                    <a:cubicBezTo>
                      <a:pt x="-15238" y="640584"/>
                      <a:pt x="34797" y="571672"/>
                      <a:pt x="131333" y="489236"/>
                    </a:cubicBezTo>
                    <a:lnTo>
                      <a:pt x="269629" y="386502"/>
                    </a:lnTo>
                    <a:lnTo>
                      <a:pt x="169670" y="314433"/>
                    </a:lnTo>
                    <a:cubicBezTo>
                      <a:pt x="48390" y="218233"/>
                      <a:pt x="-17656" y="136057"/>
                      <a:pt x="4110" y="95726"/>
                    </a:cubicBezTo>
                    <a:cubicBezTo>
                      <a:pt x="13784" y="77801"/>
                      <a:pt x="39887" y="69839"/>
                      <a:pt x="78809" y="70789"/>
                    </a:cubicBezTo>
                    <a:cubicBezTo>
                      <a:pt x="151788" y="72570"/>
                      <a:pt x="269831" y="105684"/>
                      <a:pt x="409133" y="163207"/>
                    </a:cubicBezTo>
                    <a:lnTo>
                      <a:pt x="537531" y="220920"/>
                    </a:lnTo>
                    <a:lnTo>
                      <a:pt x="537564" y="220900"/>
                    </a:lnTo>
                    <a:cubicBezTo>
                      <a:pt x="787550" y="85986"/>
                      <a:pt x="1019681" y="2925"/>
                      <a:pt x="1136447" y="75"/>
                    </a:cubicBezTo>
                    <a:close/>
                  </a:path>
                </a:pathLst>
              </a:cu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chemeClr val="accent6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Freeform 107"/>
              <p:cNvSpPr>
                <a:spLocks/>
              </p:cNvSpPr>
              <p:nvPr/>
            </p:nvSpPr>
            <p:spPr>
              <a:xfrm rot="540000">
                <a:off x="655812" y="2827554"/>
                <a:ext cx="2880360" cy="548640"/>
              </a:xfrm>
              <a:custGeom>
                <a:avLst/>
                <a:gdLst>
                  <a:gd name="connsiteX0" fmla="*/ 1136447 w 3071060"/>
                  <a:gd name="connsiteY0" fmla="*/ 75 h 772160"/>
                  <a:gd name="connsiteX1" fmla="*/ 1211146 w 3071060"/>
                  <a:gd name="connsiteY1" fmla="*/ 25012 h 772160"/>
                  <a:gd name="connsiteX2" fmla="*/ 1190991 w 3071060"/>
                  <a:gd name="connsiteY2" fmla="*/ 101141 h 772160"/>
                  <a:gd name="connsiteX3" fmla="*/ 1163223 w 3071060"/>
                  <a:gd name="connsiteY3" fmla="*/ 134203 h 772160"/>
                  <a:gd name="connsiteX4" fmla="*/ 1165571 w 3071060"/>
                  <a:gd name="connsiteY4" fmla="*/ 133948 h 772160"/>
                  <a:gd name="connsiteX5" fmla="*/ 1699460 w 3071060"/>
                  <a:gd name="connsiteY5" fmla="*/ 112391 h 772160"/>
                  <a:gd name="connsiteX6" fmla="*/ 3071060 w 3071060"/>
                  <a:gd name="connsiteY6" fmla="*/ 386711 h 772160"/>
                  <a:gd name="connsiteX7" fmla="*/ 1699460 w 3071060"/>
                  <a:gd name="connsiteY7" fmla="*/ 661031 h 772160"/>
                  <a:gd name="connsiteX8" fmla="*/ 1165571 w 3071060"/>
                  <a:gd name="connsiteY8" fmla="*/ 639474 h 772160"/>
                  <a:gd name="connsiteX9" fmla="*/ 1164389 w 3071060"/>
                  <a:gd name="connsiteY9" fmla="*/ 639345 h 772160"/>
                  <a:gd name="connsiteX10" fmla="*/ 1190991 w 3071060"/>
                  <a:gd name="connsiteY10" fmla="*/ 671019 h 772160"/>
                  <a:gd name="connsiteX11" fmla="*/ 1211146 w 3071060"/>
                  <a:gd name="connsiteY11" fmla="*/ 747148 h 772160"/>
                  <a:gd name="connsiteX12" fmla="*/ 660618 w 3071060"/>
                  <a:gd name="connsiteY12" fmla="*/ 614265 h 772160"/>
                  <a:gd name="connsiteX13" fmla="*/ 537651 w 3071060"/>
                  <a:gd name="connsiteY13" fmla="*/ 551305 h 772160"/>
                  <a:gd name="connsiteX14" fmla="*/ 437270 w 3071060"/>
                  <a:gd name="connsiteY14" fmla="*/ 597126 h 772160"/>
                  <a:gd name="connsiteX15" fmla="*/ 4110 w 3071060"/>
                  <a:gd name="connsiteY15" fmla="*/ 676434 h 772160"/>
                  <a:gd name="connsiteX16" fmla="*/ 131333 w 3071060"/>
                  <a:gd name="connsiteY16" fmla="*/ 489236 h 772160"/>
                  <a:gd name="connsiteX17" fmla="*/ 269629 w 3071060"/>
                  <a:gd name="connsiteY17" fmla="*/ 386502 h 772160"/>
                  <a:gd name="connsiteX18" fmla="*/ 169670 w 3071060"/>
                  <a:gd name="connsiteY18" fmla="*/ 314433 h 772160"/>
                  <a:gd name="connsiteX19" fmla="*/ 4110 w 3071060"/>
                  <a:gd name="connsiteY19" fmla="*/ 95726 h 772160"/>
                  <a:gd name="connsiteX20" fmla="*/ 78809 w 3071060"/>
                  <a:gd name="connsiteY20" fmla="*/ 70789 h 772160"/>
                  <a:gd name="connsiteX21" fmla="*/ 409133 w 3071060"/>
                  <a:gd name="connsiteY21" fmla="*/ 163207 h 772160"/>
                  <a:gd name="connsiteX22" fmla="*/ 537531 w 3071060"/>
                  <a:gd name="connsiteY22" fmla="*/ 220920 h 772160"/>
                  <a:gd name="connsiteX23" fmla="*/ 537564 w 3071060"/>
                  <a:gd name="connsiteY23" fmla="*/ 220900 h 772160"/>
                  <a:gd name="connsiteX24" fmla="*/ 1136447 w 3071060"/>
                  <a:gd name="connsiteY24" fmla="*/ 75 h 772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71060" h="772160">
                    <a:moveTo>
                      <a:pt x="1136447" y="75"/>
                    </a:moveTo>
                    <a:cubicBezTo>
                      <a:pt x="1175369" y="-875"/>
                      <a:pt x="1201472" y="7087"/>
                      <a:pt x="1211146" y="25012"/>
                    </a:cubicBezTo>
                    <a:cubicBezTo>
                      <a:pt x="1220820" y="42937"/>
                      <a:pt x="1213148" y="69128"/>
                      <a:pt x="1190991" y="101141"/>
                    </a:cubicBezTo>
                    <a:lnTo>
                      <a:pt x="1163223" y="134203"/>
                    </a:lnTo>
                    <a:lnTo>
                      <a:pt x="1165571" y="133948"/>
                    </a:lnTo>
                    <a:cubicBezTo>
                      <a:pt x="1329667" y="120067"/>
                      <a:pt x="1510082" y="112391"/>
                      <a:pt x="1699460" y="112391"/>
                    </a:cubicBezTo>
                    <a:cubicBezTo>
                      <a:pt x="2456974" y="112391"/>
                      <a:pt x="3071060" y="235208"/>
                      <a:pt x="3071060" y="386711"/>
                    </a:cubicBezTo>
                    <a:cubicBezTo>
                      <a:pt x="3071060" y="538214"/>
                      <a:pt x="2456974" y="661031"/>
                      <a:pt x="1699460" y="661031"/>
                    </a:cubicBezTo>
                    <a:cubicBezTo>
                      <a:pt x="1510082" y="661031"/>
                      <a:pt x="1329667" y="653355"/>
                      <a:pt x="1165571" y="639474"/>
                    </a:cubicBezTo>
                    <a:lnTo>
                      <a:pt x="1164389" y="639345"/>
                    </a:lnTo>
                    <a:lnTo>
                      <a:pt x="1190991" y="671019"/>
                    </a:lnTo>
                    <a:cubicBezTo>
                      <a:pt x="1213148" y="703032"/>
                      <a:pt x="1220820" y="729223"/>
                      <a:pt x="1211146" y="747148"/>
                    </a:cubicBezTo>
                    <a:cubicBezTo>
                      <a:pt x="1177288" y="809885"/>
                      <a:pt x="942164" y="750580"/>
                      <a:pt x="660618" y="614265"/>
                    </a:cubicBezTo>
                    <a:lnTo>
                      <a:pt x="537651" y="551305"/>
                    </a:lnTo>
                    <a:lnTo>
                      <a:pt x="437270" y="597126"/>
                    </a:lnTo>
                    <a:cubicBezTo>
                      <a:pt x="210021" y="694320"/>
                      <a:pt x="33131" y="730209"/>
                      <a:pt x="4110" y="676434"/>
                    </a:cubicBezTo>
                    <a:cubicBezTo>
                      <a:pt x="-15238" y="640584"/>
                      <a:pt x="34797" y="571672"/>
                      <a:pt x="131333" y="489236"/>
                    </a:cubicBezTo>
                    <a:lnTo>
                      <a:pt x="269629" y="386502"/>
                    </a:lnTo>
                    <a:lnTo>
                      <a:pt x="169670" y="314433"/>
                    </a:lnTo>
                    <a:cubicBezTo>
                      <a:pt x="48390" y="218233"/>
                      <a:pt x="-17656" y="136057"/>
                      <a:pt x="4110" y="95726"/>
                    </a:cubicBezTo>
                    <a:cubicBezTo>
                      <a:pt x="13784" y="77801"/>
                      <a:pt x="39887" y="69839"/>
                      <a:pt x="78809" y="70789"/>
                    </a:cubicBezTo>
                    <a:cubicBezTo>
                      <a:pt x="151788" y="72570"/>
                      <a:pt x="269831" y="105684"/>
                      <a:pt x="409133" y="163207"/>
                    </a:cubicBezTo>
                    <a:lnTo>
                      <a:pt x="537531" y="220920"/>
                    </a:lnTo>
                    <a:lnTo>
                      <a:pt x="537564" y="220900"/>
                    </a:lnTo>
                    <a:cubicBezTo>
                      <a:pt x="787550" y="85986"/>
                      <a:pt x="1019681" y="2925"/>
                      <a:pt x="1136447" y="75"/>
                    </a:cubicBezTo>
                    <a:close/>
                  </a:path>
                </a:pathLst>
              </a:custGeom>
              <a:solidFill>
                <a:srgbClr val="CB0F13">
                  <a:alpha val="50000"/>
                </a:srgbClr>
              </a:solidFill>
              <a:ln>
                <a:solidFill>
                  <a:srgbClr val="8C0A0D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1" spc="-300" smtClean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US" sz="2800" b="1" i="1" spc="-300" smtClean="0"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2800" b="1" spc="-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8" name="Freeform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">
                <a:off x="655812" y="2827554"/>
                <a:ext cx="2880360" cy="548640"/>
              </a:xfrm>
              <a:custGeom>
                <a:avLst/>
                <a:gdLst>
                  <a:gd name="connsiteX0" fmla="*/ 1136447 w 3071060"/>
                  <a:gd name="connsiteY0" fmla="*/ 75 h 772160"/>
                  <a:gd name="connsiteX1" fmla="*/ 1211146 w 3071060"/>
                  <a:gd name="connsiteY1" fmla="*/ 25012 h 772160"/>
                  <a:gd name="connsiteX2" fmla="*/ 1190991 w 3071060"/>
                  <a:gd name="connsiteY2" fmla="*/ 101141 h 772160"/>
                  <a:gd name="connsiteX3" fmla="*/ 1163223 w 3071060"/>
                  <a:gd name="connsiteY3" fmla="*/ 134203 h 772160"/>
                  <a:gd name="connsiteX4" fmla="*/ 1165571 w 3071060"/>
                  <a:gd name="connsiteY4" fmla="*/ 133948 h 772160"/>
                  <a:gd name="connsiteX5" fmla="*/ 1699460 w 3071060"/>
                  <a:gd name="connsiteY5" fmla="*/ 112391 h 772160"/>
                  <a:gd name="connsiteX6" fmla="*/ 3071060 w 3071060"/>
                  <a:gd name="connsiteY6" fmla="*/ 386711 h 772160"/>
                  <a:gd name="connsiteX7" fmla="*/ 1699460 w 3071060"/>
                  <a:gd name="connsiteY7" fmla="*/ 661031 h 772160"/>
                  <a:gd name="connsiteX8" fmla="*/ 1165571 w 3071060"/>
                  <a:gd name="connsiteY8" fmla="*/ 639474 h 772160"/>
                  <a:gd name="connsiteX9" fmla="*/ 1164389 w 3071060"/>
                  <a:gd name="connsiteY9" fmla="*/ 639345 h 772160"/>
                  <a:gd name="connsiteX10" fmla="*/ 1190991 w 3071060"/>
                  <a:gd name="connsiteY10" fmla="*/ 671019 h 772160"/>
                  <a:gd name="connsiteX11" fmla="*/ 1211146 w 3071060"/>
                  <a:gd name="connsiteY11" fmla="*/ 747148 h 772160"/>
                  <a:gd name="connsiteX12" fmla="*/ 660618 w 3071060"/>
                  <a:gd name="connsiteY12" fmla="*/ 614265 h 772160"/>
                  <a:gd name="connsiteX13" fmla="*/ 537651 w 3071060"/>
                  <a:gd name="connsiteY13" fmla="*/ 551305 h 772160"/>
                  <a:gd name="connsiteX14" fmla="*/ 437270 w 3071060"/>
                  <a:gd name="connsiteY14" fmla="*/ 597126 h 772160"/>
                  <a:gd name="connsiteX15" fmla="*/ 4110 w 3071060"/>
                  <a:gd name="connsiteY15" fmla="*/ 676434 h 772160"/>
                  <a:gd name="connsiteX16" fmla="*/ 131333 w 3071060"/>
                  <a:gd name="connsiteY16" fmla="*/ 489236 h 772160"/>
                  <a:gd name="connsiteX17" fmla="*/ 269629 w 3071060"/>
                  <a:gd name="connsiteY17" fmla="*/ 386502 h 772160"/>
                  <a:gd name="connsiteX18" fmla="*/ 169670 w 3071060"/>
                  <a:gd name="connsiteY18" fmla="*/ 314433 h 772160"/>
                  <a:gd name="connsiteX19" fmla="*/ 4110 w 3071060"/>
                  <a:gd name="connsiteY19" fmla="*/ 95726 h 772160"/>
                  <a:gd name="connsiteX20" fmla="*/ 78809 w 3071060"/>
                  <a:gd name="connsiteY20" fmla="*/ 70789 h 772160"/>
                  <a:gd name="connsiteX21" fmla="*/ 409133 w 3071060"/>
                  <a:gd name="connsiteY21" fmla="*/ 163207 h 772160"/>
                  <a:gd name="connsiteX22" fmla="*/ 537531 w 3071060"/>
                  <a:gd name="connsiteY22" fmla="*/ 220920 h 772160"/>
                  <a:gd name="connsiteX23" fmla="*/ 537564 w 3071060"/>
                  <a:gd name="connsiteY23" fmla="*/ 220900 h 772160"/>
                  <a:gd name="connsiteX24" fmla="*/ 1136447 w 3071060"/>
                  <a:gd name="connsiteY24" fmla="*/ 75 h 772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71060" h="772160">
                    <a:moveTo>
                      <a:pt x="1136447" y="75"/>
                    </a:moveTo>
                    <a:cubicBezTo>
                      <a:pt x="1175369" y="-875"/>
                      <a:pt x="1201472" y="7087"/>
                      <a:pt x="1211146" y="25012"/>
                    </a:cubicBezTo>
                    <a:cubicBezTo>
                      <a:pt x="1220820" y="42937"/>
                      <a:pt x="1213148" y="69128"/>
                      <a:pt x="1190991" y="101141"/>
                    </a:cubicBezTo>
                    <a:lnTo>
                      <a:pt x="1163223" y="134203"/>
                    </a:lnTo>
                    <a:lnTo>
                      <a:pt x="1165571" y="133948"/>
                    </a:lnTo>
                    <a:cubicBezTo>
                      <a:pt x="1329667" y="120067"/>
                      <a:pt x="1510082" y="112391"/>
                      <a:pt x="1699460" y="112391"/>
                    </a:cubicBezTo>
                    <a:cubicBezTo>
                      <a:pt x="2456974" y="112391"/>
                      <a:pt x="3071060" y="235208"/>
                      <a:pt x="3071060" y="386711"/>
                    </a:cubicBezTo>
                    <a:cubicBezTo>
                      <a:pt x="3071060" y="538214"/>
                      <a:pt x="2456974" y="661031"/>
                      <a:pt x="1699460" y="661031"/>
                    </a:cubicBezTo>
                    <a:cubicBezTo>
                      <a:pt x="1510082" y="661031"/>
                      <a:pt x="1329667" y="653355"/>
                      <a:pt x="1165571" y="639474"/>
                    </a:cubicBezTo>
                    <a:lnTo>
                      <a:pt x="1164389" y="639345"/>
                    </a:lnTo>
                    <a:lnTo>
                      <a:pt x="1190991" y="671019"/>
                    </a:lnTo>
                    <a:cubicBezTo>
                      <a:pt x="1213148" y="703032"/>
                      <a:pt x="1220820" y="729223"/>
                      <a:pt x="1211146" y="747148"/>
                    </a:cubicBezTo>
                    <a:cubicBezTo>
                      <a:pt x="1177288" y="809885"/>
                      <a:pt x="942164" y="750580"/>
                      <a:pt x="660618" y="614265"/>
                    </a:cubicBezTo>
                    <a:lnTo>
                      <a:pt x="537651" y="551305"/>
                    </a:lnTo>
                    <a:lnTo>
                      <a:pt x="437270" y="597126"/>
                    </a:lnTo>
                    <a:cubicBezTo>
                      <a:pt x="210021" y="694320"/>
                      <a:pt x="33131" y="730209"/>
                      <a:pt x="4110" y="676434"/>
                    </a:cubicBezTo>
                    <a:cubicBezTo>
                      <a:pt x="-15238" y="640584"/>
                      <a:pt x="34797" y="571672"/>
                      <a:pt x="131333" y="489236"/>
                    </a:cubicBezTo>
                    <a:lnTo>
                      <a:pt x="269629" y="386502"/>
                    </a:lnTo>
                    <a:lnTo>
                      <a:pt x="169670" y="314433"/>
                    </a:lnTo>
                    <a:cubicBezTo>
                      <a:pt x="48390" y="218233"/>
                      <a:pt x="-17656" y="136057"/>
                      <a:pt x="4110" y="95726"/>
                    </a:cubicBezTo>
                    <a:cubicBezTo>
                      <a:pt x="13784" y="77801"/>
                      <a:pt x="39887" y="69839"/>
                      <a:pt x="78809" y="70789"/>
                    </a:cubicBezTo>
                    <a:cubicBezTo>
                      <a:pt x="151788" y="72570"/>
                      <a:pt x="269831" y="105684"/>
                      <a:pt x="409133" y="163207"/>
                    </a:cubicBezTo>
                    <a:lnTo>
                      <a:pt x="537531" y="220920"/>
                    </a:lnTo>
                    <a:lnTo>
                      <a:pt x="537564" y="220900"/>
                    </a:lnTo>
                    <a:cubicBezTo>
                      <a:pt x="787550" y="85986"/>
                      <a:pt x="1019681" y="2925"/>
                      <a:pt x="1136447" y="75"/>
                    </a:cubicBezTo>
                    <a:close/>
                  </a:path>
                </a:pathLst>
              </a:custGeom>
              <a:blipFill rotWithShape="0">
                <a:blip r:embed="rId12"/>
                <a:stretch>
                  <a:fillRect/>
                </a:stretch>
              </a:blipFill>
              <a:ln>
                <a:solidFill>
                  <a:srgbClr val="8C0A0D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transmitter"/>
          <p:cNvGrpSpPr/>
          <p:nvPr/>
        </p:nvGrpSpPr>
        <p:grpSpPr>
          <a:xfrm>
            <a:off x="54864" y="2624804"/>
            <a:ext cx="1177261" cy="704533"/>
            <a:chOff x="152400" y="4188358"/>
            <a:chExt cx="1177261" cy="704533"/>
          </a:xfrm>
        </p:grpSpPr>
        <p:grpSp>
          <p:nvGrpSpPr>
            <p:cNvPr id="35" name="transmitter"/>
            <p:cNvGrpSpPr/>
            <p:nvPr/>
          </p:nvGrpSpPr>
          <p:grpSpPr>
            <a:xfrm>
              <a:off x="152400" y="4188358"/>
              <a:ext cx="1177261" cy="704533"/>
              <a:chOff x="1657350" y="4295968"/>
              <a:chExt cx="1177261" cy="704533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657350" y="4295968"/>
                <a:ext cx="962690" cy="7045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err="1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Tx</a:t>
                </a:r>
                <a:endParaRPr lang="en-U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Snip Same Side Corner Rectangle 24"/>
              <p:cNvSpPr/>
              <p:nvPr/>
            </p:nvSpPr>
            <p:spPr>
              <a:xfrm rot="5400000">
                <a:off x="2375061" y="4540951"/>
                <a:ext cx="704526" cy="214574"/>
              </a:xfrm>
              <a:prstGeom prst="snip2SameRect">
                <a:avLst>
                  <a:gd name="adj1" fmla="val 24586"/>
                  <a:gd name="adj2" fmla="val 2338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/>
              <a:lstStyle/>
              <a:p>
                <a:pPr algn="ctr"/>
                <a:endParaRPr lang="en-US" sz="8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147811" y="4222956"/>
              <a:ext cx="119912" cy="635331"/>
              <a:chOff x="917340" y="1009485"/>
              <a:chExt cx="64008" cy="339135"/>
            </a:xfrm>
          </p:grpSpPr>
          <p:sp>
            <p:nvSpPr>
              <p:cNvPr id="27" name="Isosceles Triangle 26"/>
              <p:cNvSpPr/>
              <p:nvPr/>
            </p:nvSpPr>
            <p:spPr>
              <a:xfrm rot="10800000">
                <a:off x="917340" y="1009485"/>
                <a:ext cx="64008" cy="6400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 rot="10800000">
                <a:off x="917340" y="1101194"/>
                <a:ext cx="64008" cy="6400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 rot="10800000">
                <a:off x="917340" y="1192903"/>
                <a:ext cx="64008" cy="6400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 rot="10800000">
                <a:off x="917340" y="1284612"/>
                <a:ext cx="64008" cy="6400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271477">
            <a:off x="1695966" y="1438070"/>
            <a:ext cx="724863" cy="36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31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"/>
                            </p:stCondLst>
                            <p:childTnLst>
                              <p:par>
                                <p:cTn id="5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-0.04809 -0.07986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3" y="-400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11111E-6 L 0.06059 0.10972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548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09427 -0.0243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-122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3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3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3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3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3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500"/>
                            </p:stCondLst>
                            <p:childTnLst>
                              <p:par>
                                <p:cTn id="2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2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200"/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"/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200"/>
                                        <p:tgtEl>
                                          <p:spTgt spid="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200"/>
                                        <p:tgtEl>
                                          <p:spTgt spid="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200"/>
                                        <p:tgtEl>
                                          <p:spTgt spid="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65" grpId="0"/>
      <p:bldP spid="45" grpId="0"/>
      <p:bldP spid="66" grpId="0"/>
      <p:bldP spid="67" grpId="0"/>
      <p:bldP spid="68" grpId="0"/>
      <p:bldP spid="69" grpId="0"/>
      <p:bldP spid="46" grpId="0" animBg="1"/>
      <p:bldP spid="47" grpId="0" animBg="1"/>
      <p:bldP spid="48" grpId="0" animBg="1"/>
      <p:bldP spid="74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9" grpId="0"/>
      <p:bldP spid="90" grpId="0"/>
      <p:bldP spid="91" grpId="0"/>
      <p:bldP spid="95" grpId="0"/>
      <p:bldP spid="99" grpId="0"/>
      <p:bldP spid="100" grpId="0"/>
      <p:bldP spid="101" grpId="0"/>
      <p:bldP spid="102" grpId="0"/>
      <p:bldP spid="103" grpId="0"/>
      <p:bldP spid="104" grpId="0"/>
      <p:bldP spid="104" grpId="1"/>
      <p:bldP spid="105" grpId="0" animBg="1"/>
      <p:bldP spid="106" grpId="0" animBg="1"/>
      <p:bldP spid="97" grpId="0" animBg="1"/>
      <p:bldP spid="107" grpId="0" animBg="1"/>
      <p:bldP spid="10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and Analysis 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866-F023-4980-B667-DCC6ADF33029}" type="datetime1">
              <a:rPr lang="en-US" smtClean="0"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MU-MIMO WLANs in Diverse Bands and Environments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266700" y="851838"/>
          <a:ext cx="8610600" cy="2031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1425951" y="3009900"/>
            <a:ext cx="5981959" cy="3149186"/>
            <a:chOff x="2520691" y="2373924"/>
            <a:chExt cx="5981959" cy="3149186"/>
          </a:xfrm>
        </p:grpSpPr>
        <p:sp>
          <p:nvSpPr>
            <p:cNvPr id="9" name="Freeform 8"/>
            <p:cNvSpPr/>
            <p:nvPr/>
          </p:nvSpPr>
          <p:spPr>
            <a:xfrm>
              <a:off x="6381350" y="3578767"/>
              <a:ext cx="2121300" cy="973074"/>
            </a:xfrm>
            <a:custGeom>
              <a:avLst/>
              <a:gdLst>
                <a:gd name="connsiteX0" fmla="*/ 0 w 1298713"/>
                <a:gd name="connsiteY0" fmla="*/ 0 h 714775"/>
                <a:gd name="connsiteX1" fmla="*/ 1298713 w 1298713"/>
                <a:gd name="connsiteY1" fmla="*/ 0 h 714775"/>
                <a:gd name="connsiteX2" fmla="*/ 1298713 w 1298713"/>
                <a:gd name="connsiteY2" fmla="*/ 714775 h 714775"/>
                <a:gd name="connsiteX3" fmla="*/ 0 w 1298713"/>
                <a:gd name="connsiteY3" fmla="*/ 714775 h 714775"/>
                <a:gd name="connsiteX4" fmla="*/ 0 w 1298713"/>
                <a:gd name="connsiteY4" fmla="*/ 0 h 71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713" h="714775">
                  <a:moveTo>
                    <a:pt x="0" y="0"/>
                  </a:moveTo>
                  <a:lnTo>
                    <a:pt x="1298713" y="0"/>
                  </a:lnTo>
                  <a:lnTo>
                    <a:pt x="1298713" y="714775"/>
                  </a:lnTo>
                  <a:lnTo>
                    <a:pt x="0" y="714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>
              <a:noFill/>
            </a:ln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889000">
                <a:spcAft>
                  <a:spcPts val="0"/>
                </a:spcAft>
              </a:pPr>
              <a:r>
                <a:rPr lang="en-US" sz="4800" b="1" dirty="0" smtClean="0">
                  <a:ln w="19050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sz="4800" b="1" dirty="0">
                <a:ln w="190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4263131" y="4546564"/>
              <a:ext cx="2121300" cy="973074"/>
            </a:xfrm>
            <a:custGeom>
              <a:avLst/>
              <a:gdLst>
                <a:gd name="connsiteX0" fmla="*/ 0 w 1298713"/>
                <a:gd name="connsiteY0" fmla="*/ 0 h 714775"/>
                <a:gd name="connsiteX1" fmla="*/ 1298713 w 1298713"/>
                <a:gd name="connsiteY1" fmla="*/ 0 h 714775"/>
                <a:gd name="connsiteX2" fmla="*/ 1298713 w 1298713"/>
                <a:gd name="connsiteY2" fmla="*/ 714775 h 714775"/>
                <a:gd name="connsiteX3" fmla="*/ 0 w 1298713"/>
                <a:gd name="connsiteY3" fmla="*/ 714775 h 714775"/>
                <a:gd name="connsiteX4" fmla="*/ 0 w 1298713"/>
                <a:gd name="connsiteY4" fmla="*/ 0 h 71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713" h="714775">
                  <a:moveTo>
                    <a:pt x="0" y="0"/>
                  </a:moveTo>
                  <a:lnTo>
                    <a:pt x="1298713" y="0"/>
                  </a:lnTo>
                  <a:lnTo>
                    <a:pt x="1298713" y="714775"/>
                  </a:lnTo>
                  <a:lnTo>
                    <a:pt x="0" y="714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>
              <a:noFill/>
            </a:ln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889000">
                <a:spcAft>
                  <a:spcPts val="0"/>
                </a:spcAft>
              </a:pPr>
              <a:r>
                <a:rPr lang="en-US" sz="4800" b="1" dirty="0" smtClean="0">
                  <a:ln w="19050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sz="4800" b="1" dirty="0">
                <a:ln w="190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6381350" y="4550036"/>
              <a:ext cx="2121300" cy="973074"/>
            </a:xfrm>
            <a:custGeom>
              <a:avLst/>
              <a:gdLst>
                <a:gd name="connsiteX0" fmla="*/ 0 w 1298713"/>
                <a:gd name="connsiteY0" fmla="*/ 0 h 714775"/>
                <a:gd name="connsiteX1" fmla="*/ 1298713 w 1298713"/>
                <a:gd name="connsiteY1" fmla="*/ 0 h 714775"/>
                <a:gd name="connsiteX2" fmla="*/ 1298713 w 1298713"/>
                <a:gd name="connsiteY2" fmla="*/ 714775 h 714775"/>
                <a:gd name="connsiteX3" fmla="*/ 0 w 1298713"/>
                <a:gd name="connsiteY3" fmla="*/ 714775 h 714775"/>
                <a:gd name="connsiteX4" fmla="*/ 0 w 1298713"/>
                <a:gd name="connsiteY4" fmla="*/ 0 h 71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713" h="714775">
                  <a:moveTo>
                    <a:pt x="0" y="0"/>
                  </a:moveTo>
                  <a:lnTo>
                    <a:pt x="1298713" y="0"/>
                  </a:lnTo>
                  <a:lnTo>
                    <a:pt x="1298713" y="714775"/>
                  </a:lnTo>
                  <a:lnTo>
                    <a:pt x="0" y="714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noFill/>
            </a:ln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889000">
                <a:spcAft>
                  <a:spcPts val="0"/>
                </a:spcAft>
              </a:pPr>
              <a:r>
                <a:rPr lang="en-US" sz="4800" b="1" dirty="0" smtClean="0">
                  <a:ln w="28575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sz="4800" b="1" dirty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2523231" y="3578767"/>
              <a:ext cx="1737360" cy="973074"/>
            </a:xfrm>
            <a:custGeom>
              <a:avLst/>
              <a:gdLst>
                <a:gd name="connsiteX0" fmla="*/ 0 w 1554473"/>
                <a:gd name="connsiteY0" fmla="*/ 0 h 901399"/>
                <a:gd name="connsiteX1" fmla="*/ 1554473 w 1554473"/>
                <a:gd name="connsiteY1" fmla="*/ 0 h 901399"/>
                <a:gd name="connsiteX2" fmla="*/ 1554473 w 1554473"/>
                <a:gd name="connsiteY2" fmla="*/ 901399 h 901399"/>
                <a:gd name="connsiteX3" fmla="*/ 0 w 1554473"/>
                <a:gd name="connsiteY3" fmla="*/ 901399 h 901399"/>
                <a:gd name="connsiteX4" fmla="*/ 0 w 1554473"/>
                <a:gd name="connsiteY4" fmla="*/ 0 h 901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73" h="901399">
                  <a:moveTo>
                    <a:pt x="0" y="0"/>
                  </a:moveTo>
                  <a:lnTo>
                    <a:pt x="1554473" y="0"/>
                  </a:lnTo>
                  <a:lnTo>
                    <a:pt x="1554473" y="901399"/>
                  </a:lnTo>
                  <a:lnTo>
                    <a:pt x="0" y="901399"/>
                  </a:lnTo>
                  <a:lnTo>
                    <a:pt x="0" y="0"/>
                  </a:lnTo>
                  <a:close/>
                </a:path>
              </a:pathLst>
            </a:custGeom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Aft>
                  <a:spcPts val="0"/>
                </a:spcAft>
              </a:pPr>
              <a:r>
                <a:rPr lang="en-US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Indoor</a:t>
              </a:r>
              <a:endParaRPr lang="en-US" sz="1800" dirty="0">
                <a:solidFill>
                  <a:prstClr val="white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523231" y="4542830"/>
              <a:ext cx="1737360" cy="973074"/>
            </a:xfrm>
            <a:custGeom>
              <a:avLst/>
              <a:gdLst>
                <a:gd name="connsiteX0" fmla="*/ 0 w 1554473"/>
                <a:gd name="connsiteY0" fmla="*/ 0 h 901399"/>
                <a:gd name="connsiteX1" fmla="*/ 1554473 w 1554473"/>
                <a:gd name="connsiteY1" fmla="*/ 0 h 901399"/>
                <a:gd name="connsiteX2" fmla="*/ 1554473 w 1554473"/>
                <a:gd name="connsiteY2" fmla="*/ 901399 h 901399"/>
                <a:gd name="connsiteX3" fmla="*/ 0 w 1554473"/>
                <a:gd name="connsiteY3" fmla="*/ 901399 h 901399"/>
                <a:gd name="connsiteX4" fmla="*/ 0 w 1554473"/>
                <a:gd name="connsiteY4" fmla="*/ 0 h 901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73" h="901399">
                  <a:moveTo>
                    <a:pt x="0" y="0"/>
                  </a:moveTo>
                  <a:lnTo>
                    <a:pt x="1554473" y="0"/>
                  </a:lnTo>
                  <a:lnTo>
                    <a:pt x="1554473" y="901399"/>
                  </a:lnTo>
                  <a:lnTo>
                    <a:pt x="0" y="901399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32121"/>
                </a:gs>
                <a:gs pos="100000">
                  <a:srgbClr val="C00000"/>
                </a:gs>
              </a:gsLst>
              <a:lin ang="5400000" scaled="0"/>
            </a:gra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Aft>
                  <a:spcPts val="0"/>
                </a:spcAft>
              </a:pPr>
              <a:r>
                <a:rPr lang="en-US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Outdoor</a:t>
              </a:r>
              <a:endParaRPr lang="en-US" sz="1800" dirty="0">
                <a:solidFill>
                  <a:prstClr val="white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4263131" y="2743200"/>
              <a:ext cx="2121300" cy="822960"/>
            </a:xfrm>
            <a:custGeom>
              <a:avLst/>
              <a:gdLst>
                <a:gd name="connsiteX0" fmla="*/ 0 w 1554473"/>
                <a:gd name="connsiteY0" fmla="*/ 0 h 901399"/>
                <a:gd name="connsiteX1" fmla="*/ 1554473 w 1554473"/>
                <a:gd name="connsiteY1" fmla="*/ 0 h 901399"/>
                <a:gd name="connsiteX2" fmla="*/ 1554473 w 1554473"/>
                <a:gd name="connsiteY2" fmla="*/ 901399 h 901399"/>
                <a:gd name="connsiteX3" fmla="*/ 0 w 1554473"/>
                <a:gd name="connsiteY3" fmla="*/ 901399 h 901399"/>
                <a:gd name="connsiteX4" fmla="*/ 0 w 1554473"/>
                <a:gd name="connsiteY4" fmla="*/ 0 h 901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73" h="901399">
                  <a:moveTo>
                    <a:pt x="0" y="0"/>
                  </a:moveTo>
                  <a:lnTo>
                    <a:pt x="1554473" y="0"/>
                  </a:lnTo>
                  <a:lnTo>
                    <a:pt x="1554473" y="901399"/>
                  </a:lnTo>
                  <a:lnTo>
                    <a:pt x="0" y="9013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Aft>
                  <a:spcPts val="0"/>
                </a:spcAft>
              </a:pPr>
              <a:r>
                <a:rPr lang="en-US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UHF</a:t>
              </a:r>
              <a:endParaRPr lang="en-US" sz="1800" dirty="0">
                <a:solidFill>
                  <a:prstClr val="white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6381350" y="2743200"/>
              <a:ext cx="2121300" cy="822960"/>
            </a:xfrm>
            <a:custGeom>
              <a:avLst/>
              <a:gdLst>
                <a:gd name="connsiteX0" fmla="*/ 0 w 1554473"/>
                <a:gd name="connsiteY0" fmla="*/ 0 h 901399"/>
                <a:gd name="connsiteX1" fmla="*/ 1554473 w 1554473"/>
                <a:gd name="connsiteY1" fmla="*/ 0 h 901399"/>
                <a:gd name="connsiteX2" fmla="*/ 1554473 w 1554473"/>
                <a:gd name="connsiteY2" fmla="*/ 901399 h 901399"/>
                <a:gd name="connsiteX3" fmla="*/ 0 w 1554473"/>
                <a:gd name="connsiteY3" fmla="*/ 901399 h 901399"/>
                <a:gd name="connsiteX4" fmla="*/ 0 w 1554473"/>
                <a:gd name="connsiteY4" fmla="*/ 0 h 901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73" h="901399">
                  <a:moveTo>
                    <a:pt x="0" y="0"/>
                  </a:moveTo>
                  <a:lnTo>
                    <a:pt x="1554473" y="0"/>
                  </a:lnTo>
                  <a:lnTo>
                    <a:pt x="1554473" y="901399"/>
                  </a:lnTo>
                  <a:lnTo>
                    <a:pt x="0" y="9013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Aft>
                  <a:spcPts val="0"/>
                </a:spcAft>
              </a:pPr>
              <a:r>
                <a:rPr lang="en-US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2.4/5.8 GHz</a:t>
              </a:r>
              <a:endParaRPr lang="en-US" sz="1800" dirty="0">
                <a:solidFill>
                  <a:prstClr val="white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4263131" y="3578767"/>
              <a:ext cx="2121300" cy="973074"/>
            </a:xfrm>
            <a:custGeom>
              <a:avLst/>
              <a:gdLst>
                <a:gd name="connsiteX0" fmla="*/ 0 w 1298713"/>
                <a:gd name="connsiteY0" fmla="*/ 0 h 714775"/>
                <a:gd name="connsiteX1" fmla="*/ 1298713 w 1298713"/>
                <a:gd name="connsiteY1" fmla="*/ 0 h 714775"/>
                <a:gd name="connsiteX2" fmla="*/ 1298713 w 1298713"/>
                <a:gd name="connsiteY2" fmla="*/ 714775 h 714775"/>
                <a:gd name="connsiteX3" fmla="*/ 0 w 1298713"/>
                <a:gd name="connsiteY3" fmla="*/ 714775 h 714775"/>
                <a:gd name="connsiteX4" fmla="*/ 0 w 1298713"/>
                <a:gd name="connsiteY4" fmla="*/ 0 h 71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713" h="714775">
                  <a:moveTo>
                    <a:pt x="0" y="0"/>
                  </a:moveTo>
                  <a:lnTo>
                    <a:pt x="1298713" y="0"/>
                  </a:lnTo>
                  <a:lnTo>
                    <a:pt x="1298713" y="714775"/>
                  </a:lnTo>
                  <a:lnTo>
                    <a:pt x="0" y="714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8100">
              <a:noFill/>
            </a:ln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889000">
                <a:spcAft>
                  <a:spcPts val="0"/>
                </a:spcAft>
              </a:pPr>
              <a:r>
                <a:rPr lang="en-US" sz="4800" b="1" dirty="0" smtClean="0">
                  <a:ln w="19050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sz="4800" b="1" dirty="0">
                <a:ln w="190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87131" y="2373924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1386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Band</a:t>
              </a:r>
              <a:endParaRPr lang="en-US" sz="2000" b="1" dirty="0">
                <a:solidFill>
                  <a:srgbClr val="0138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20691" y="3128250"/>
              <a:ext cx="17372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1386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Environment</a:t>
              </a:r>
              <a:endParaRPr lang="en-US" sz="2000" b="1" dirty="0">
                <a:solidFill>
                  <a:srgbClr val="0138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MARKER2"/>
          <p:cNvSpPr/>
          <p:nvPr/>
        </p:nvSpPr>
        <p:spPr>
          <a:xfrm>
            <a:off x="3352800" y="1351110"/>
            <a:ext cx="2057400" cy="859532"/>
          </a:xfrm>
          <a:prstGeom prst="rect">
            <a:avLst/>
          </a:prstGeom>
          <a:gradFill flip="none" rotWithShape="1">
            <a:gsLst>
              <a:gs pos="0">
                <a:srgbClr val="A568D2">
                  <a:alpha val="32000"/>
                </a:srgbClr>
              </a:gs>
              <a:gs pos="22000">
                <a:srgbClr val="7030A0">
                  <a:alpha val="32000"/>
                </a:srgbClr>
              </a:gs>
              <a:gs pos="100000">
                <a:srgbClr val="C9A6E4">
                  <a:alpha val="32000"/>
                </a:srgbClr>
              </a:gs>
            </a:gsLst>
            <a:lin ang="162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5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230789-F2D6-4FFC-A087-008A209B6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">
                                            <p:graphicEl>
                                              <a:dgm id="{2E230789-F2D6-4FFC-A087-008A209B6A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4D5EC1E-3B32-4B15-8996-F2C7A98CF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7">
                                            <p:graphicEl>
                                              <a:dgm id="{24D5EC1E-3B32-4B15-8996-F2C7A98CFB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57A486-A377-4B12-98BA-C2D24016C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7">
                                            <p:graphicEl>
                                              <a:dgm id="{CD57A486-A377-4B12-98BA-C2D24016C8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477267-2C7B-4B9B-A24F-213444255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7">
                                            <p:graphicEl>
                                              <a:dgm id="{46477267-2C7B-4B9B-A24F-2134442554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4F1B76-A7B6-45C3-A630-F62F2D54B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7">
                                            <p:graphicEl>
                                              <a:dgm id="{2F4F1B76-A7B6-45C3-A630-F62F2D54B0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242D61-B92C-4B19-AF68-8DCB30435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7">
                                            <p:graphicEl>
                                              <a:dgm id="{AE242D61-B92C-4B19-AF68-8DCB30435A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Indoor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4227239" cy="5029200"/>
          </a:xfrm>
        </p:spPr>
        <p:txBody>
          <a:bodyPr rIns="0">
            <a:normAutofit/>
          </a:bodyPr>
          <a:lstStyle/>
          <a:p>
            <a:r>
              <a:rPr lang="en-US" sz="2200" dirty="0" smtClean="0"/>
              <a:t>Indoor Environment</a:t>
            </a:r>
          </a:p>
          <a:p>
            <a:pPr marL="465138" lvl="1" indent="-233363"/>
            <a:r>
              <a:rPr lang="en-US" sz="2200" dirty="0" smtClean="0"/>
              <a:t>Pedestrian mobility </a:t>
            </a:r>
            <a:r>
              <a:rPr lang="en-US" sz="2200" dirty="0"/>
              <a:t>from office</a:t>
            </a:r>
          </a:p>
          <a:p>
            <a:pPr marL="465138" lvl="1" indent="-233363"/>
            <a:r>
              <a:rPr lang="en-US" sz="2200" dirty="0" smtClean="0"/>
              <a:t>Non-Line of Sight</a:t>
            </a:r>
            <a:endParaRPr lang="en-US" sz="2200" dirty="0"/>
          </a:p>
          <a:p>
            <a:pPr marL="465138" lvl="1" indent="-233363"/>
            <a:r>
              <a:rPr lang="en-US" sz="2200" dirty="0" smtClean="0"/>
              <a:t>Close </a:t>
            </a:r>
            <a:r>
              <a:rPr lang="en-US" sz="2200" dirty="0"/>
              <a:t>colocation of </a:t>
            </a:r>
            <a:r>
              <a:rPr lang="en-US" sz="2200" dirty="0" smtClean="0"/>
              <a:t>receivers</a:t>
            </a:r>
          </a:p>
          <a:p>
            <a:pPr marL="233363" indent="-233363"/>
            <a:r>
              <a:rPr lang="en-US" sz="2200" i="1" dirty="0" smtClean="0">
                <a:solidFill>
                  <a:schemeClr val="accent2">
                    <a:lumMod val="75000"/>
                  </a:schemeClr>
                </a:solidFill>
              </a:rPr>
              <a:t>How stable is the </a:t>
            </a:r>
            <a:r>
              <a:rPr lang="en-US" sz="2200" i="1" dirty="0">
                <a:solidFill>
                  <a:schemeClr val="accent2">
                    <a:lumMod val="75000"/>
                  </a:schemeClr>
                </a:solidFill>
              </a:rPr>
              <a:t>UHF </a:t>
            </a:r>
            <a:r>
              <a:rPr lang="en-US" sz="2200" i="1" dirty="0" smtClean="0">
                <a:solidFill>
                  <a:schemeClr val="accent2">
                    <a:lumMod val="75000"/>
                  </a:schemeClr>
                </a:solidFill>
              </a:rPr>
              <a:t>channel compared to 2.4/5.8 GHz?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  <a:p>
            <a:pPr marL="465138" lvl="1" indent="-233363"/>
            <a:r>
              <a:rPr lang="en-US" sz="2200" dirty="0" smtClean="0">
                <a:solidFill>
                  <a:srgbClr val="013868"/>
                </a:solidFill>
              </a:rPr>
              <a:t>Order of magnitude </a:t>
            </a:r>
            <a:r>
              <a:rPr lang="el-GR" sz="2200" dirty="0" smtClean="0">
                <a:solidFill>
                  <a:srgbClr val="013868"/>
                </a:solidFill>
              </a:rPr>
              <a:t>λ</a:t>
            </a:r>
            <a:r>
              <a:rPr lang="en-US" sz="2200" dirty="0" smtClean="0">
                <a:solidFill>
                  <a:srgbClr val="013868"/>
                </a:solidFill>
              </a:rPr>
              <a:t> difference</a:t>
            </a:r>
          </a:p>
          <a:p>
            <a:pPr marL="465138" lvl="1" indent="-233363"/>
            <a:r>
              <a:rPr lang="en-US" sz="2200" dirty="0" smtClean="0">
                <a:solidFill>
                  <a:srgbClr val="013868"/>
                </a:solidFill>
              </a:rPr>
              <a:t>This isn’t </a:t>
            </a:r>
            <a:r>
              <a:rPr lang="en-US" sz="2200" dirty="0" err="1" smtClean="0">
                <a:solidFill>
                  <a:srgbClr val="013868"/>
                </a:solidFill>
              </a:rPr>
              <a:t>freespace</a:t>
            </a:r>
            <a:r>
              <a:rPr lang="en-US" sz="2200" dirty="0" smtClean="0">
                <a:solidFill>
                  <a:srgbClr val="013868"/>
                </a:solidFill>
              </a:rPr>
              <a:t>!  Multi-path environments reduce distance relative to </a:t>
            </a:r>
            <a:r>
              <a:rPr lang="el-GR" sz="2200" dirty="0" smtClean="0">
                <a:solidFill>
                  <a:srgbClr val="013868"/>
                </a:solidFill>
              </a:rPr>
              <a:t>λ</a:t>
            </a:r>
            <a:r>
              <a:rPr lang="en-US" sz="2200" dirty="0" smtClean="0">
                <a:solidFill>
                  <a:srgbClr val="013868"/>
                </a:solidFill>
              </a:rPr>
              <a:t> for new channel [</a:t>
            </a:r>
            <a:r>
              <a:rPr lang="en-US" sz="2200" dirty="0" err="1" smtClean="0">
                <a:solidFill>
                  <a:srgbClr val="013868"/>
                </a:solidFill>
              </a:rPr>
              <a:t>Aryfar</a:t>
            </a:r>
            <a:r>
              <a:rPr lang="en-US" sz="2200" dirty="0" smtClean="0">
                <a:solidFill>
                  <a:srgbClr val="013868"/>
                </a:solidFill>
              </a:rPr>
              <a:t>, Anand ‘10]</a:t>
            </a:r>
          </a:p>
          <a:p>
            <a:pPr marL="465138" lvl="1" indent="-233363"/>
            <a:r>
              <a:rPr lang="en-US" sz="2200" dirty="0" smtClean="0">
                <a:solidFill>
                  <a:srgbClr val="013868"/>
                </a:solidFill>
              </a:rPr>
              <a:t>Multi-path -&gt; Fast time scale?</a:t>
            </a:r>
            <a:endParaRPr lang="en-US" sz="2200" dirty="0">
              <a:solidFill>
                <a:srgbClr val="01386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6C55-0732-414F-BC3B-84843B06D5EB}" type="datetime1">
              <a:rPr lang="en-US" smtClean="0">
                <a:solidFill>
                  <a:srgbClr val="E7E6E6">
                    <a:lumMod val="25000"/>
                  </a:srgbClr>
                </a:solidFill>
              </a:rPr>
              <a:pPr/>
              <a:t>4/22/2015</a:t>
            </a:fld>
            <a:endParaRPr lang="en-US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MU-MIMO WLANs in Diverse Bands and Environments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>
                <a:solidFill>
                  <a:prstClr val="white"/>
                </a:solidFill>
              </a:rPr>
              <a:pPr/>
              <a:t>34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t="1443" r="5364" b="656"/>
          <a:stretch/>
        </p:blipFill>
        <p:spPr>
          <a:xfrm>
            <a:off x="4340848" y="861074"/>
            <a:ext cx="4507398" cy="5158726"/>
          </a:xfrm>
          <a:prstGeom prst="rect">
            <a:avLst/>
          </a:prstGeom>
        </p:spPr>
      </p:pic>
      <p:grpSp>
        <p:nvGrpSpPr>
          <p:cNvPr id="36" name="TX"/>
          <p:cNvGrpSpPr>
            <a:grpSpLocks noChangeAspect="1"/>
          </p:cNvGrpSpPr>
          <p:nvPr/>
        </p:nvGrpSpPr>
        <p:grpSpPr>
          <a:xfrm>
            <a:off x="5468710" y="4829074"/>
            <a:ext cx="545761" cy="466928"/>
            <a:chOff x="7623005" y="2787443"/>
            <a:chExt cx="755016" cy="637276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3005" y="2787443"/>
              <a:ext cx="755016" cy="637276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7734926" y="2868059"/>
              <a:ext cx="485926" cy="483071"/>
            </a:xfrm>
            <a:prstGeom prst="rect">
              <a:avLst/>
            </a:prstGeom>
            <a:noFill/>
          </p:spPr>
          <p:txBody>
            <a:bodyPr wrap="square" lIns="0" tIns="0" rIns="0" rtlCol="0" anchor="ctr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Tx</a:t>
              </a:r>
              <a:endPara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7" name="Rx6"/>
          <p:cNvGrpSpPr>
            <a:grpSpLocks noChangeAspect="1"/>
          </p:cNvGrpSpPr>
          <p:nvPr/>
        </p:nvGrpSpPr>
        <p:grpSpPr>
          <a:xfrm>
            <a:off x="7447367" y="1916462"/>
            <a:ext cx="233897" cy="369311"/>
            <a:chOff x="5676641" y="1703534"/>
            <a:chExt cx="366018" cy="57792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6641" y="1703534"/>
              <a:ext cx="366018" cy="577922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5676769" y="1787800"/>
              <a:ext cx="365760" cy="409385"/>
            </a:xfrm>
            <a:prstGeom prst="rect">
              <a:avLst/>
            </a:prstGeom>
            <a:noFill/>
          </p:spPr>
          <p:txBody>
            <a:bodyPr wrap="square" lIns="0" tIns="0" rIns="0" rtlCol="0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</a:t>
              </a:r>
              <a:endPara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" name="Rx5"/>
          <p:cNvGrpSpPr>
            <a:grpSpLocks noChangeAspect="1"/>
          </p:cNvGrpSpPr>
          <p:nvPr/>
        </p:nvGrpSpPr>
        <p:grpSpPr>
          <a:xfrm>
            <a:off x="7447367" y="1404366"/>
            <a:ext cx="233897" cy="369311"/>
            <a:chOff x="5676641" y="1703534"/>
            <a:chExt cx="366018" cy="57792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6641" y="1703534"/>
              <a:ext cx="366018" cy="577922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5676769" y="1787800"/>
              <a:ext cx="365760" cy="409385"/>
            </a:xfrm>
            <a:prstGeom prst="rect">
              <a:avLst/>
            </a:prstGeom>
            <a:noFill/>
          </p:spPr>
          <p:txBody>
            <a:bodyPr wrap="square" lIns="0" tIns="0" rIns="0" rtlCol="0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</a:t>
              </a:r>
              <a:endPara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9" name="Rx4"/>
          <p:cNvGrpSpPr>
            <a:grpSpLocks noChangeAspect="1"/>
          </p:cNvGrpSpPr>
          <p:nvPr/>
        </p:nvGrpSpPr>
        <p:grpSpPr>
          <a:xfrm>
            <a:off x="7805372" y="1811142"/>
            <a:ext cx="233897" cy="369311"/>
            <a:chOff x="5676641" y="1703534"/>
            <a:chExt cx="366018" cy="57792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6641" y="1703534"/>
              <a:ext cx="366018" cy="577922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5676769" y="1787800"/>
              <a:ext cx="365760" cy="409385"/>
            </a:xfrm>
            <a:prstGeom prst="rect">
              <a:avLst/>
            </a:prstGeom>
            <a:noFill/>
          </p:spPr>
          <p:txBody>
            <a:bodyPr wrap="square" lIns="0" tIns="0" rIns="0" rtlCol="0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</a:t>
              </a:r>
              <a:endPara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" name="Rx3"/>
          <p:cNvGrpSpPr>
            <a:grpSpLocks noChangeAspect="1"/>
          </p:cNvGrpSpPr>
          <p:nvPr/>
        </p:nvGrpSpPr>
        <p:grpSpPr>
          <a:xfrm>
            <a:off x="7805261" y="1334294"/>
            <a:ext cx="233897" cy="369311"/>
            <a:chOff x="5676641" y="1703534"/>
            <a:chExt cx="366018" cy="577922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6641" y="1703534"/>
              <a:ext cx="366018" cy="57792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0" name="TextBox 49"/>
            <p:cNvSpPr txBox="1"/>
            <p:nvPr/>
          </p:nvSpPr>
          <p:spPr>
            <a:xfrm>
              <a:off x="5676769" y="1787800"/>
              <a:ext cx="365760" cy="409385"/>
            </a:xfrm>
            <a:prstGeom prst="rect">
              <a:avLst/>
            </a:prstGeom>
            <a:noFill/>
          </p:spPr>
          <p:txBody>
            <a:bodyPr wrap="square" lIns="0" tIns="0" rIns="0" rtlCol="0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</a:t>
              </a:r>
              <a:endPara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1" name="Rx2"/>
          <p:cNvGrpSpPr>
            <a:grpSpLocks noChangeAspect="1"/>
          </p:cNvGrpSpPr>
          <p:nvPr/>
        </p:nvGrpSpPr>
        <p:grpSpPr>
          <a:xfrm>
            <a:off x="8062071" y="1890474"/>
            <a:ext cx="233897" cy="369311"/>
            <a:chOff x="5676641" y="1703534"/>
            <a:chExt cx="366018" cy="57792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6641" y="1703534"/>
              <a:ext cx="366018" cy="577922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5676769" y="1787800"/>
              <a:ext cx="365760" cy="409385"/>
            </a:xfrm>
            <a:prstGeom prst="rect">
              <a:avLst/>
            </a:prstGeom>
            <a:noFill/>
          </p:spPr>
          <p:txBody>
            <a:bodyPr wrap="square" lIns="0" tIns="0" rIns="0" rtlCol="0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</a:t>
              </a:r>
              <a:endPara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2" name="Rx1"/>
          <p:cNvGrpSpPr>
            <a:grpSpLocks noChangeAspect="1"/>
          </p:cNvGrpSpPr>
          <p:nvPr/>
        </p:nvGrpSpPr>
        <p:grpSpPr>
          <a:xfrm>
            <a:off x="8162553" y="1434307"/>
            <a:ext cx="233897" cy="369311"/>
            <a:chOff x="5676641" y="1703534"/>
            <a:chExt cx="366018" cy="57792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6641" y="1703534"/>
              <a:ext cx="366018" cy="577922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5676769" y="1787800"/>
              <a:ext cx="365760" cy="409385"/>
            </a:xfrm>
            <a:prstGeom prst="rect">
              <a:avLst/>
            </a:prstGeom>
            <a:noFill/>
          </p:spPr>
          <p:txBody>
            <a:bodyPr wrap="square" lIns="0" tIns="0" rIns="0" rtlCol="0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</a:t>
              </a:r>
              <a:endParaRPr 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3" name="walkway"/>
          <p:cNvSpPr txBox="1"/>
          <p:nvPr/>
        </p:nvSpPr>
        <p:spPr>
          <a:xfrm>
            <a:off x="4772913" y="4432756"/>
            <a:ext cx="94208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Walkway</a:t>
            </a:r>
            <a:endParaRPr lang="en-US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concrete"/>
          <p:cNvSpPr txBox="1"/>
          <p:nvPr/>
        </p:nvSpPr>
        <p:spPr>
          <a:xfrm>
            <a:off x="7895694" y="4419600"/>
            <a:ext cx="8852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Concrete</a:t>
            </a:r>
            <a:endParaRPr lang="en-US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5978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Indoor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6" y="780143"/>
            <a:ext cx="4840514" cy="5576207"/>
          </a:xfrm>
        </p:spPr>
        <p:txBody>
          <a:bodyPr rIns="0">
            <a:normAutofit/>
          </a:bodyPr>
          <a:lstStyle/>
          <a:p>
            <a:pPr marL="233363" indent="-233363"/>
            <a:r>
              <a:rPr lang="en-US" sz="2600" i="1" dirty="0" smtClean="0">
                <a:solidFill>
                  <a:schemeClr val="accent2">
                    <a:lumMod val="75000"/>
                  </a:schemeClr>
                </a:solidFill>
              </a:rPr>
              <a:t>Comparison of UHF </a:t>
            </a:r>
            <a:r>
              <a:rPr lang="en-US" sz="2600" i="1" dirty="0">
                <a:solidFill>
                  <a:schemeClr val="accent2">
                    <a:lumMod val="75000"/>
                  </a:schemeClr>
                </a:solidFill>
              </a:rPr>
              <a:t>MU-MIMO channel </a:t>
            </a:r>
            <a:r>
              <a:rPr lang="en-US" sz="2600" i="1" dirty="0" smtClean="0">
                <a:solidFill>
                  <a:schemeClr val="accent2">
                    <a:lumMod val="75000"/>
                  </a:schemeClr>
                </a:solidFill>
              </a:rPr>
              <a:t>variability to 2.4/5.8 GHz</a:t>
            </a:r>
            <a:endParaRPr lang="en-US" sz="2600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sz="2400" dirty="0" smtClean="0"/>
              <a:t>Verify with Temporal Correlation</a:t>
            </a:r>
          </a:p>
          <a:p>
            <a:pPr lvl="1"/>
            <a:r>
              <a:rPr lang="en-US" sz="2400" dirty="0" smtClean="0"/>
              <a:t>UHF: low channel variability even </a:t>
            </a:r>
            <a:r>
              <a:rPr lang="en-US" sz="2400" dirty="0"/>
              <a:t>at </a:t>
            </a:r>
            <a:r>
              <a:rPr lang="en-US" sz="2400" i="1" dirty="0"/>
              <a:t>802.11 Beacon </a:t>
            </a:r>
            <a:r>
              <a:rPr lang="en-US" sz="2400" i="1" dirty="0" smtClean="0"/>
              <a:t>Interval</a:t>
            </a:r>
          </a:p>
          <a:p>
            <a:pPr marL="457200" lvl="1" indent="0">
              <a:buNone/>
            </a:pPr>
            <a:endParaRPr lang="en-US" sz="2400" i="1" dirty="0" smtClean="0">
              <a:solidFill>
                <a:srgbClr val="013868"/>
              </a:solidFill>
            </a:endParaRPr>
          </a:p>
          <a:p>
            <a:r>
              <a:rPr lang="en-US" sz="2600" dirty="0" smtClean="0">
                <a:solidFill>
                  <a:srgbClr val="013868"/>
                </a:solidFill>
              </a:rPr>
              <a:t>Implications for protocol design:</a:t>
            </a:r>
          </a:p>
          <a:p>
            <a:pPr lvl="1"/>
            <a:r>
              <a:rPr lang="en-US" sz="2400" dirty="0" smtClean="0">
                <a:solidFill>
                  <a:srgbClr val="013868"/>
                </a:solidFill>
              </a:rPr>
              <a:t>Increased stability of UHF MU-MIMO channel allows for use of previously collected CSI</a:t>
            </a:r>
          </a:p>
          <a:p>
            <a:pPr lvl="1"/>
            <a:r>
              <a:rPr lang="en-US" sz="2400" dirty="0" smtClean="0">
                <a:solidFill>
                  <a:srgbClr val="013868"/>
                </a:solidFill>
              </a:rPr>
              <a:t>Significantly reduce sounding overhead (sounding rate)</a:t>
            </a:r>
          </a:p>
          <a:p>
            <a:pPr lvl="1"/>
            <a:r>
              <a:rPr lang="en-US" sz="2400" b="1" dirty="0" smtClean="0">
                <a:solidFill>
                  <a:srgbClr val="013868"/>
                </a:solidFill>
              </a:rPr>
              <a:t>FROZEN</a:t>
            </a:r>
            <a:endParaRPr lang="en-US" sz="2400" b="1" dirty="0">
              <a:solidFill>
                <a:srgbClr val="013868"/>
              </a:solidFill>
            </a:endParaRP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E9B1D-F851-49A9-A8FB-CA130A972CE8}" type="datetime1">
              <a:rPr lang="en-US" smtClean="0">
                <a:solidFill>
                  <a:srgbClr val="E7E6E6">
                    <a:lumMod val="25000"/>
                  </a:srgbClr>
                </a:solidFill>
              </a:rPr>
              <a:pPr/>
              <a:t>4/22/2015</a:t>
            </a:fld>
            <a:endParaRPr lang="en-US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MU-MIMO WLANs in Diverse Bands and Environments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>
                <a:solidFill>
                  <a:prstClr val="white"/>
                </a:solidFill>
              </a:rPr>
              <a:pPr/>
              <a:t>35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24T"/>
          <p:cNvSpPr txBox="1"/>
          <p:nvPr/>
        </p:nvSpPr>
        <p:spPr>
          <a:xfrm>
            <a:off x="6594073" y="4400490"/>
            <a:ext cx="113070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2.4GHz</a:t>
            </a:r>
            <a:endParaRPr lang="en-US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1" name="uhfT"/>
          <p:cNvSpPr txBox="1"/>
          <p:nvPr/>
        </p:nvSpPr>
        <p:spPr>
          <a:xfrm>
            <a:off x="5440947" y="4369713"/>
            <a:ext cx="92790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UHF</a:t>
            </a:r>
            <a:endParaRPr lang="en-US" sz="2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2" name="58T"/>
          <p:cNvSpPr txBox="1"/>
          <p:nvPr/>
        </p:nvSpPr>
        <p:spPr>
          <a:xfrm>
            <a:off x="7949999" y="4400490"/>
            <a:ext cx="113070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5.8GHz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7" name="gen_indoor_tc_ax_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1" y="1311859"/>
            <a:ext cx="4572000" cy="3057854"/>
          </a:xfrm>
          <a:prstGeom prst="rect">
            <a:avLst/>
          </a:prstGeom>
        </p:spPr>
      </p:pic>
      <p:pic>
        <p:nvPicPr>
          <p:cNvPr id="8" name="gen_indoor_tc_t9_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1" y="1311859"/>
            <a:ext cx="4572000" cy="3057854"/>
          </a:xfrm>
          <a:prstGeom prst="rect">
            <a:avLst/>
          </a:prstGeom>
        </p:spPr>
      </p:pic>
      <p:pic>
        <p:nvPicPr>
          <p:cNvPr id="9" name="gen_indoor_tc_t92458_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1" y="1311859"/>
            <a:ext cx="4572000" cy="3057854"/>
          </a:xfrm>
          <a:prstGeom prst="rect">
            <a:avLst/>
          </a:prstGeom>
        </p:spPr>
      </p:pic>
      <p:pic>
        <p:nvPicPr>
          <p:cNvPr id="19" name="gen_indoor_tc_t9u2458_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1" y="1311859"/>
            <a:ext cx="4572000" cy="3057854"/>
          </a:xfrm>
          <a:prstGeom prst="rect">
            <a:avLst/>
          </a:prstGeom>
        </p:spPr>
      </p:pic>
      <p:pic>
        <p:nvPicPr>
          <p:cNvPr id="20" name="gen_indoor_tc_t9u2458bea_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1" y="1311859"/>
            <a:ext cx="4572000" cy="305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80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and Analysis 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866-F023-4980-B667-DCC6ADF33029}" type="datetime1">
              <a:rPr lang="en-US" smtClean="0"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MU-MIMO WLANs in Diverse Bands and Environments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66700" y="851838"/>
          <a:ext cx="8610600" cy="2031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MARKER2"/>
          <p:cNvSpPr/>
          <p:nvPr/>
        </p:nvSpPr>
        <p:spPr>
          <a:xfrm>
            <a:off x="3352800" y="1351110"/>
            <a:ext cx="2057400" cy="859532"/>
          </a:xfrm>
          <a:prstGeom prst="rect">
            <a:avLst/>
          </a:prstGeom>
          <a:gradFill flip="none" rotWithShape="1">
            <a:gsLst>
              <a:gs pos="0">
                <a:srgbClr val="A568D2">
                  <a:alpha val="32000"/>
                </a:srgbClr>
              </a:gs>
              <a:gs pos="22000">
                <a:srgbClr val="7030A0">
                  <a:alpha val="32000"/>
                </a:srgbClr>
              </a:gs>
              <a:gs pos="100000">
                <a:srgbClr val="C9A6E4">
                  <a:alpha val="32000"/>
                </a:srgbClr>
              </a:gs>
            </a:gsLst>
            <a:lin ang="162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rot="16200000">
            <a:off x="5146065" y="4724401"/>
            <a:ext cx="2286000" cy="0"/>
          </a:xfrm>
          <a:prstGeom prst="straightConnector1">
            <a:avLst/>
          </a:prstGeom>
          <a:ln w="69850" cap="rnd">
            <a:solidFill>
              <a:schemeClr val="accent2">
                <a:lumMod val="75000"/>
              </a:schemeClr>
            </a:solidFill>
            <a:round/>
            <a:headEnd type="none" w="med" len="lg"/>
            <a:tailEnd type="triangle" w="med" len="lg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311900" y="5867401"/>
            <a:ext cx="2560320" cy="0"/>
          </a:xfrm>
          <a:prstGeom prst="straightConnector1">
            <a:avLst/>
          </a:prstGeom>
          <a:ln w="69850" cap="rnd">
            <a:solidFill>
              <a:srgbClr val="7030A0"/>
            </a:solidFill>
            <a:headEnd type="triangle" w="med" len="lg"/>
            <a:tailEnd type="none" w="med" len="lg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299878" y="4011433"/>
            <a:ext cx="2844122" cy="1581093"/>
            <a:chOff x="6180227" y="3614671"/>
            <a:chExt cx="3754528" cy="2087202"/>
          </a:xfrm>
        </p:grpSpPr>
        <p:sp>
          <p:nvSpPr>
            <p:cNvPr id="25" name="Rectangle 24"/>
            <p:cNvSpPr/>
            <p:nvPr/>
          </p:nvSpPr>
          <p:spPr>
            <a:xfrm>
              <a:off x="8043858" y="3614671"/>
              <a:ext cx="1564240" cy="5891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Higher Bands</a:t>
              </a:r>
            </a:p>
            <a:p>
              <a:pPr algn="ctr"/>
              <a:r>
                <a:rPr lang="en-US" sz="1100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(2.5/5.8 GHz)</a:t>
              </a:r>
              <a:endParaRPr lang="en-US" sz="11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6534150" y="3619500"/>
              <a:ext cx="2926080" cy="2011680"/>
              <a:chOff x="3614038" y="2077004"/>
              <a:chExt cx="2194560" cy="2194560"/>
            </a:xfrm>
          </p:grpSpPr>
          <p:cxnSp>
            <p:nvCxnSpPr>
              <p:cNvPr id="27" name="Straight Arrow Connector 26"/>
              <p:cNvCxnSpPr/>
              <p:nvPr/>
            </p:nvCxnSpPr>
            <p:spPr>
              <a:xfrm rot="16200000">
                <a:off x="4711318" y="2077005"/>
                <a:ext cx="0" cy="2194560"/>
              </a:xfrm>
              <a:prstGeom prst="straightConnector1">
                <a:avLst/>
              </a:prstGeom>
              <a:ln w="47625" cap="rnd">
                <a:solidFill>
                  <a:schemeClr val="accent6">
                    <a:lumMod val="75000"/>
                  </a:schemeClr>
                </a:solidFill>
                <a:round/>
                <a:headEnd type="triangle" w="lg" len="lg"/>
                <a:tailEnd type="triangle" w="lg" len="lg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>
                <a:off x="4711318" y="2077004"/>
                <a:ext cx="0" cy="2194560"/>
              </a:xfrm>
              <a:prstGeom prst="straightConnector1">
                <a:avLst/>
              </a:prstGeom>
              <a:ln w="47625" cap="rnd">
                <a:solidFill>
                  <a:schemeClr val="accent6">
                    <a:lumMod val="75000"/>
                  </a:schemeClr>
                </a:solidFill>
                <a:headEnd type="triangle" w="lg" len="lg"/>
                <a:tailEnd type="triangle" w="lg" len="lg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ounded Rectangle 28"/>
            <p:cNvSpPr/>
            <p:nvPr/>
          </p:nvSpPr>
          <p:spPr>
            <a:xfrm>
              <a:off x="6991350" y="4076700"/>
              <a:ext cx="2011680" cy="1097280"/>
            </a:xfrm>
            <a:prstGeom prst="roundRect">
              <a:avLst>
                <a:gd name="adj" fmla="val 11950"/>
              </a:avLst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</a:gradFill>
            <a:effectLst>
              <a:softEdge rad="127000"/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anchor="ctr" anchorCtr="0"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Measurement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Study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320397" y="5112744"/>
              <a:ext cx="1519802" cy="5891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Lower Bands</a:t>
              </a:r>
            </a:p>
            <a:p>
              <a:pPr algn="ctr"/>
              <a:r>
                <a:rPr lang="en-US" sz="1100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(UHF)</a:t>
              </a:r>
              <a:endParaRPr lang="en-US" sz="11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80227" y="4183442"/>
              <a:ext cx="878616" cy="3656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Indoor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886849" y="4741447"/>
              <a:ext cx="1047906" cy="3656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Outdoor</a:t>
              </a:r>
            </a:p>
          </p:txBody>
        </p:sp>
      </p:grpSp>
      <p:grpSp>
        <p:nvGrpSpPr>
          <p:cNvPr id="34" name="Before"/>
          <p:cNvGrpSpPr/>
          <p:nvPr/>
        </p:nvGrpSpPr>
        <p:grpSpPr>
          <a:xfrm>
            <a:off x="37841" y="2971800"/>
            <a:ext cx="5981959" cy="3149186"/>
            <a:chOff x="2520691" y="2373924"/>
            <a:chExt cx="5981959" cy="3149186"/>
          </a:xfrm>
        </p:grpSpPr>
        <p:sp>
          <p:nvSpPr>
            <p:cNvPr id="35" name="Freeform 34"/>
            <p:cNvSpPr/>
            <p:nvPr/>
          </p:nvSpPr>
          <p:spPr>
            <a:xfrm>
              <a:off x="6381350" y="3578767"/>
              <a:ext cx="2121300" cy="973074"/>
            </a:xfrm>
            <a:custGeom>
              <a:avLst/>
              <a:gdLst>
                <a:gd name="connsiteX0" fmla="*/ 0 w 1298713"/>
                <a:gd name="connsiteY0" fmla="*/ 0 h 714775"/>
                <a:gd name="connsiteX1" fmla="*/ 1298713 w 1298713"/>
                <a:gd name="connsiteY1" fmla="*/ 0 h 714775"/>
                <a:gd name="connsiteX2" fmla="*/ 1298713 w 1298713"/>
                <a:gd name="connsiteY2" fmla="*/ 714775 h 714775"/>
                <a:gd name="connsiteX3" fmla="*/ 0 w 1298713"/>
                <a:gd name="connsiteY3" fmla="*/ 714775 h 714775"/>
                <a:gd name="connsiteX4" fmla="*/ 0 w 1298713"/>
                <a:gd name="connsiteY4" fmla="*/ 0 h 71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713" h="714775">
                  <a:moveTo>
                    <a:pt x="0" y="0"/>
                  </a:moveTo>
                  <a:lnTo>
                    <a:pt x="1298713" y="0"/>
                  </a:lnTo>
                  <a:lnTo>
                    <a:pt x="1298713" y="714775"/>
                  </a:lnTo>
                  <a:lnTo>
                    <a:pt x="0" y="714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>
              <a:noFill/>
            </a:ln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889000">
                <a:spcAft>
                  <a:spcPts val="0"/>
                </a:spcAft>
              </a:pPr>
              <a:r>
                <a:rPr lang="en-US" sz="4800" b="1" dirty="0" smtClean="0">
                  <a:ln w="19050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sz="4800" b="1" dirty="0">
                <a:ln w="190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4263131" y="4546564"/>
              <a:ext cx="2121300" cy="973074"/>
            </a:xfrm>
            <a:custGeom>
              <a:avLst/>
              <a:gdLst>
                <a:gd name="connsiteX0" fmla="*/ 0 w 1298713"/>
                <a:gd name="connsiteY0" fmla="*/ 0 h 714775"/>
                <a:gd name="connsiteX1" fmla="*/ 1298713 w 1298713"/>
                <a:gd name="connsiteY1" fmla="*/ 0 h 714775"/>
                <a:gd name="connsiteX2" fmla="*/ 1298713 w 1298713"/>
                <a:gd name="connsiteY2" fmla="*/ 714775 h 714775"/>
                <a:gd name="connsiteX3" fmla="*/ 0 w 1298713"/>
                <a:gd name="connsiteY3" fmla="*/ 714775 h 714775"/>
                <a:gd name="connsiteX4" fmla="*/ 0 w 1298713"/>
                <a:gd name="connsiteY4" fmla="*/ 0 h 71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713" h="714775">
                  <a:moveTo>
                    <a:pt x="0" y="0"/>
                  </a:moveTo>
                  <a:lnTo>
                    <a:pt x="1298713" y="0"/>
                  </a:lnTo>
                  <a:lnTo>
                    <a:pt x="1298713" y="714775"/>
                  </a:lnTo>
                  <a:lnTo>
                    <a:pt x="0" y="714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>
              <a:noFill/>
            </a:ln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889000">
                <a:spcAft>
                  <a:spcPts val="0"/>
                </a:spcAft>
              </a:pPr>
              <a:r>
                <a:rPr lang="en-US" sz="4800" b="1" dirty="0" smtClean="0">
                  <a:ln w="19050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sz="4800" b="1" dirty="0">
                <a:ln w="190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6381350" y="4550036"/>
              <a:ext cx="2121300" cy="973074"/>
            </a:xfrm>
            <a:custGeom>
              <a:avLst/>
              <a:gdLst>
                <a:gd name="connsiteX0" fmla="*/ 0 w 1298713"/>
                <a:gd name="connsiteY0" fmla="*/ 0 h 714775"/>
                <a:gd name="connsiteX1" fmla="*/ 1298713 w 1298713"/>
                <a:gd name="connsiteY1" fmla="*/ 0 h 714775"/>
                <a:gd name="connsiteX2" fmla="*/ 1298713 w 1298713"/>
                <a:gd name="connsiteY2" fmla="*/ 714775 h 714775"/>
                <a:gd name="connsiteX3" fmla="*/ 0 w 1298713"/>
                <a:gd name="connsiteY3" fmla="*/ 714775 h 714775"/>
                <a:gd name="connsiteX4" fmla="*/ 0 w 1298713"/>
                <a:gd name="connsiteY4" fmla="*/ 0 h 71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713" h="714775">
                  <a:moveTo>
                    <a:pt x="0" y="0"/>
                  </a:moveTo>
                  <a:lnTo>
                    <a:pt x="1298713" y="0"/>
                  </a:lnTo>
                  <a:lnTo>
                    <a:pt x="1298713" y="714775"/>
                  </a:lnTo>
                  <a:lnTo>
                    <a:pt x="0" y="714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noFill/>
            </a:ln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889000">
                <a:spcAft>
                  <a:spcPts val="0"/>
                </a:spcAft>
              </a:pPr>
              <a:r>
                <a:rPr lang="en-US" sz="4800" b="1" dirty="0" smtClean="0">
                  <a:ln w="28575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sz="4800" b="1" dirty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2523231" y="3578767"/>
              <a:ext cx="1737360" cy="973074"/>
            </a:xfrm>
            <a:custGeom>
              <a:avLst/>
              <a:gdLst>
                <a:gd name="connsiteX0" fmla="*/ 0 w 1554473"/>
                <a:gd name="connsiteY0" fmla="*/ 0 h 901399"/>
                <a:gd name="connsiteX1" fmla="*/ 1554473 w 1554473"/>
                <a:gd name="connsiteY1" fmla="*/ 0 h 901399"/>
                <a:gd name="connsiteX2" fmla="*/ 1554473 w 1554473"/>
                <a:gd name="connsiteY2" fmla="*/ 901399 h 901399"/>
                <a:gd name="connsiteX3" fmla="*/ 0 w 1554473"/>
                <a:gd name="connsiteY3" fmla="*/ 901399 h 901399"/>
                <a:gd name="connsiteX4" fmla="*/ 0 w 1554473"/>
                <a:gd name="connsiteY4" fmla="*/ 0 h 901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73" h="901399">
                  <a:moveTo>
                    <a:pt x="0" y="0"/>
                  </a:moveTo>
                  <a:lnTo>
                    <a:pt x="1554473" y="0"/>
                  </a:lnTo>
                  <a:lnTo>
                    <a:pt x="1554473" y="901399"/>
                  </a:lnTo>
                  <a:lnTo>
                    <a:pt x="0" y="901399"/>
                  </a:lnTo>
                  <a:lnTo>
                    <a:pt x="0" y="0"/>
                  </a:lnTo>
                  <a:close/>
                </a:path>
              </a:pathLst>
            </a:custGeom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Aft>
                  <a:spcPts val="0"/>
                </a:spcAft>
              </a:pPr>
              <a:r>
                <a:rPr lang="en-US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Indoor</a:t>
              </a:r>
              <a:endParaRPr lang="en-US" sz="1800" dirty="0">
                <a:solidFill>
                  <a:prstClr val="white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2523231" y="4542830"/>
              <a:ext cx="1737360" cy="973074"/>
            </a:xfrm>
            <a:custGeom>
              <a:avLst/>
              <a:gdLst>
                <a:gd name="connsiteX0" fmla="*/ 0 w 1554473"/>
                <a:gd name="connsiteY0" fmla="*/ 0 h 901399"/>
                <a:gd name="connsiteX1" fmla="*/ 1554473 w 1554473"/>
                <a:gd name="connsiteY1" fmla="*/ 0 h 901399"/>
                <a:gd name="connsiteX2" fmla="*/ 1554473 w 1554473"/>
                <a:gd name="connsiteY2" fmla="*/ 901399 h 901399"/>
                <a:gd name="connsiteX3" fmla="*/ 0 w 1554473"/>
                <a:gd name="connsiteY3" fmla="*/ 901399 h 901399"/>
                <a:gd name="connsiteX4" fmla="*/ 0 w 1554473"/>
                <a:gd name="connsiteY4" fmla="*/ 0 h 901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73" h="901399">
                  <a:moveTo>
                    <a:pt x="0" y="0"/>
                  </a:moveTo>
                  <a:lnTo>
                    <a:pt x="1554473" y="0"/>
                  </a:lnTo>
                  <a:lnTo>
                    <a:pt x="1554473" y="901399"/>
                  </a:lnTo>
                  <a:lnTo>
                    <a:pt x="0" y="901399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32121"/>
                </a:gs>
                <a:gs pos="100000">
                  <a:srgbClr val="C00000"/>
                </a:gs>
              </a:gsLst>
              <a:lin ang="5400000" scaled="0"/>
            </a:gra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Aft>
                  <a:spcPts val="0"/>
                </a:spcAft>
              </a:pPr>
              <a:r>
                <a:rPr lang="en-US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Outdoor</a:t>
              </a:r>
              <a:endParaRPr lang="en-US" sz="1800" dirty="0">
                <a:solidFill>
                  <a:prstClr val="white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4263131" y="2743200"/>
              <a:ext cx="2121300" cy="822960"/>
            </a:xfrm>
            <a:custGeom>
              <a:avLst/>
              <a:gdLst>
                <a:gd name="connsiteX0" fmla="*/ 0 w 1554473"/>
                <a:gd name="connsiteY0" fmla="*/ 0 h 901399"/>
                <a:gd name="connsiteX1" fmla="*/ 1554473 w 1554473"/>
                <a:gd name="connsiteY1" fmla="*/ 0 h 901399"/>
                <a:gd name="connsiteX2" fmla="*/ 1554473 w 1554473"/>
                <a:gd name="connsiteY2" fmla="*/ 901399 h 901399"/>
                <a:gd name="connsiteX3" fmla="*/ 0 w 1554473"/>
                <a:gd name="connsiteY3" fmla="*/ 901399 h 901399"/>
                <a:gd name="connsiteX4" fmla="*/ 0 w 1554473"/>
                <a:gd name="connsiteY4" fmla="*/ 0 h 901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73" h="901399">
                  <a:moveTo>
                    <a:pt x="0" y="0"/>
                  </a:moveTo>
                  <a:lnTo>
                    <a:pt x="1554473" y="0"/>
                  </a:lnTo>
                  <a:lnTo>
                    <a:pt x="1554473" y="901399"/>
                  </a:lnTo>
                  <a:lnTo>
                    <a:pt x="0" y="9013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Aft>
                  <a:spcPts val="0"/>
                </a:spcAft>
              </a:pPr>
              <a:r>
                <a:rPr lang="en-US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UHF</a:t>
              </a:r>
              <a:endParaRPr lang="en-US" sz="1800" dirty="0">
                <a:solidFill>
                  <a:prstClr val="white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6381350" y="2743200"/>
              <a:ext cx="2121300" cy="822960"/>
            </a:xfrm>
            <a:custGeom>
              <a:avLst/>
              <a:gdLst>
                <a:gd name="connsiteX0" fmla="*/ 0 w 1554473"/>
                <a:gd name="connsiteY0" fmla="*/ 0 h 901399"/>
                <a:gd name="connsiteX1" fmla="*/ 1554473 w 1554473"/>
                <a:gd name="connsiteY1" fmla="*/ 0 h 901399"/>
                <a:gd name="connsiteX2" fmla="*/ 1554473 w 1554473"/>
                <a:gd name="connsiteY2" fmla="*/ 901399 h 901399"/>
                <a:gd name="connsiteX3" fmla="*/ 0 w 1554473"/>
                <a:gd name="connsiteY3" fmla="*/ 901399 h 901399"/>
                <a:gd name="connsiteX4" fmla="*/ 0 w 1554473"/>
                <a:gd name="connsiteY4" fmla="*/ 0 h 901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73" h="901399">
                  <a:moveTo>
                    <a:pt x="0" y="0"/>
                  </a:moveTo>
                  <a:lnTo>
                    <a:pt x="1554473" y="0"/>
                  </a:lnTo>
                  <a:lnTo>
                    <a:pt x="1554473" y="901399"/>
                  </a:lnTo>
                  <a:lnTo>
                    <a:pt x="0" y="9013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Aft>
                  <a:spcPts val="0"/>
                </a:spcAft>
              </a:pPr>
              <a:r>
                <a:rPr lang="en-US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2.4/5.8 GHz</a:t>
              </a:r>
              <a:endParaRPr lang="en-US" sz="1800" dirty="0">
                <a:solidFill>
                  <a:prstClr val="white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4263131" y="3578767"/>
              <a:ext cx="2121300" cy="973074"/>
            </a:xfrm>
            <a:custGeom>
              <a:avLst/>
              <a:gdLst>
                <a:gd name="connsiteX0" fmla="*/ 0 w 1298713"/>
                <a:gd name="connsiteY0" fmla="*/ 0 h 714775"/>
                <a:gd name="connsiteX1" fmla="*/ 1298713 w 1298713"/>
                <a:gd name="connsiteY1" fmla="*/ 0 h 714775"/>
                <a:gd name="connsiteX2" fmla="*/ 1298713 w 1298713"/>
                <a:gd name="connsiteY2" fmla="*/ 714775 h 714775"/>
                <a:gd name="connsiteX3" fmla="*/ 0 w 1298713"/>
                <a:gd name="connsiteY3" fmla="*/ 714775 h 714775"/>
                <a:gd name="connsiteX4" fmla="*/ 0 w 1298713"/>
                <a:gd name="connsiteY4" fmla="*/ 0 h 71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713" h="714775">
                  <a:moveTo>
                    <a:pt x="0" y="0"/>
                  </a:moveTo>
                  <a:lnTo>
                    <a:pt x="1298713" y="0"/>
                  </a:lnTo>
                  <a:lnTo>
                    <a:pt x="1298713" y="714775"/>
                  </a:lnTo>
                  <a:lnTo>
                    <a:pt x="0" y="714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8100">
              <a:noFill/>
            </a:ln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889000">
                <a:spcAft>
                  <a:spcPts val="0"/>
                </a:spcAft>
              </a:pPr>
              <a:r>
                <a:rPr lang="en-US" sz="4800" b="1" dirty="0" smtClean="0">
                  <a:ln w="19050"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sz="4800" b="1" dirty="0">
                <a:ln w="190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787131" y="2373924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1386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Band</a:t>
              </a:r>
              <a:endParaRPr lang="en-US" sz="2000" b="1" dirty="0">
                <a:solidFill>
                  <a:srgbClr val="0138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520691" y="3128250"/>
              <a:ext cx="17372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1386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Environment</a:t>
              </a:r>
              <a:endParaRPr lang="en-US" sz="2000" b="1" dirty="0">
                <a:solidFill>
                  <a:srgbClr val="0138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" name="After"/>
          <p:cNvGrpSpPr/>
          <p:nvPr/>
        </p:nvGrpSpPr>
        <p:grpSpPr>
          <a:xfrm>
            <a:off x="37841" y="2971800"/>
            <a:ext cx="5981959" cy="3149186"/>
            <a:chOff x="2520691" y="2373924"/>
            <a:chExt cx="5981959" cy="3149186"/>
          </a:xfrm>
        </p:grpSpPr>
        <p:sp>
          <p:nvSpPr>
            <p:cNvPr id="9" name="Freeform 8"/>
            <p:cNvSpPr/>
            <p:nvPr/>
          </p:nvSpPr>
          <p:spPr>
            <a:xfrm>
              <a:off x="6381350" y="3578767"/>
              <a:ext cx="2121300" cy="973074"/>
            </a:xfrm>
            <a:custGeom>
              <a:avLst/>
              <a:gdLst>
                <a:gd name="connsiteX0" fmla="*/ 0 w 1298713"/>
                <a:gd name="connsiteY0" fmla="*/ 0 h 714775"/>
                <a:gd name="connsiteX1" fmla="*/ 1298713 w 1298713"/>
                <a:gd name="connsiteY1" fmla="*/ 0 h 714775"/>
                <a:gd name="connsiteX2" fmla="*/ 1298713 w 1298713"/>
                <a:gd name="connsiteY2" fmla="*/ 714775 h 714775"/>
                <a:gd name="connsiteX3" fmla="*/ 0 w 1298713"/>
                <a:gd name="connsiteY3" fmla="*/ 714775 h 714775"/>
                <a:gd name="connsiteX4" fmla="*/ 0 w 1298713"/>
                <a:gd name="connsiteY4" fmla="*/ 0 h 71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713" h="714775">
                  <a:moveTo>
                    <a:pt x="0" y="0"/>
                  </a:moveTo>
                  <a:lnTo>
                    <a:pt x="1298713" y="0"/>
                  </a:lnTo>
                  <a:lnTo>
                    <a:pt x="1298713" y="714775"/>
                  </a:lnTo>
                  <a:lnTo>
                    <a:pt x="0" y="714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>
              <a:noFill/>
            </a:ln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342900" indent="-342900" defTabSz="889000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800" b="1" dirty="0">
                  <a:ln w="19050"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anose="020B0609020204030204" pitchFamily="49" charset="0"/>
                  <a:sym typeface="Wingdings" panose="05000000000000000000" pitchFamily="2" charset="2"/>
                </a:rPr>
                <a:t>More Variable</a:t>
              </a:r>
            </a:p>
            <a:p>
              <a:pPr marL="342900" indent="-342900" defTabSz="889000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800" b="1" dirty="0">
                  <a:ln w="19050">
                    <a:noFill/>
                  </a:ln>
                  <a:solidFill>
                    <a:srgbClr val="70AD47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anose="020B0609020204030204" pitchFamily="49" charset="0"/>
                  <a:sym typeface="Wingdings" panose="05000000000000000000" pitchFamily="2" charset="2"/>
                </a:rPr>
                <a:t>Easier to Separate</a:t>
              </a:r>
              <a:endParaRPr lang="en-US" sz="1800" b="1" dirty="0">
                <a:ln w="19050">
                  <a:noFill/>
                </a:ln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4263131" y="4546564"/>
              <a:ext cx="2121300" cy="973074"/>
            </a:xfrm>
            <a:custGeom>
              <a:avLst/>
              <a:gdLst>
                <a:gd name="connsiteX0" fmla="*/ 0 w 1298713"/>
                <a:gd name="connsiteY0" fmla="*/ 0 h 714775"/>
                <a:gd name="connsiteX1" fmla="*/ 1298713 w 1298713"/>
                <a:gd name="connsiteY1" fmla="*/ 0 h 714775"/>
                <a:gd name="connsiteX2" fmla="*/ 1298713 w 1298713"/>
                <a:gd name="connsiteY2" fmla="*/ 714775 h 714775"/>
                <a:gd name="connsiteX3" fmla="*/ 0 w 1298713"/>
                <a:gd name="connsiteY3" fmla="*/ 714775 h 714775"/>
                <a:gd name="connsiteX4" fmla="*/ 0 w 1298713"/>
                <a:gd name="connsiteY4" fmla="*/ 0 h 71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713" h="714775">
                  <a:moveTo>
                    <a:pt x="0" y="0"/>
                  </a:moveTo>
                  <a:lnTo>
                    <a:pt x="1298713" y="0"/>
                  </a:lnTo>
                  <a:lnTo>
                    <a:pt x="1298713" y="714775"/>
                  </a:lnTo>
                  <a:lnTo>
                    <a:pt x="0" y="714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>
              <a:noFill/>
            </a:ln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342900" indent="-342900" defTabSz="889000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800" b="1" dirty="0">
                  <a:ln w="19050">
                    <a:noFill/>
                  </a:ln>
                  <a:solidFill>
                    <a:srgbClr val="70AD47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anose="020B0609020204030204" pitchFamily="49" charset="0"/>
                  <a:sym typeface="Wingdings" panose="05000000000000000000" pitchFamily="2" charset="2"/>
                </a:rPr>
                <a:t>Less Variable</a:t>
              </a:r>
            </a:p>
            <a:p>
              <a:pPr marL="342900" indent="-342900" defTabSz="889000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800" b="1" dirty="0">
                  <a:ln w="19050"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anose="020B0609020204030204" pitchFamily="49" charset="0"/>
                  <a:sym typeface="Wingdings" panose="05000000000000000000" pitchFamily="2" charset="2"/>
                </a:rPr>
                <a:t>Harder to Separate</a:t>
              </a:r>
              <a:endParaRPr lang="en-US" sz="1800" b="1" dirty="0">
                <a:ln w="1905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6381350" y="4550036"/>
              <a:ext cx="2121300" cy="973074"/>
            </a:xfrm>
            <a:custGeom>
              <a:avLst/>
              <a:gdLst>
                <a:gd name="connsiteX0" fmla="*/ 0 w 1298713"/>
                <a:gd name="connsiteY0" fmla="*/ 0 h 714775"/>
                <a:gd name="connsiteX1" fmla="*/ 1298713 w 1298713"/>
                <a:gd name="connsiteY1" fmla="*/ 0 h 714775"/>
                <a:gd name="connsiteX2" fmla="*/ 1298713 w 1298713"/>
                <a:gd name="connsiteY2" fmla="*/ 714775 h 714775"/>
                <a:gd name="connsiteX3" fmla="*/ 0 w 1298713"/>
                <a:gd name="connsiteY3" fmla="*/ 714775 h 714775"/>
                <a:gd name="connsiteX4" fmla="*/ 0 w 1298713"/>
                <a:gd name="connsiteY4" fmla="*/ 0 h 71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713" h="714775">
                  <a:moveTo>
                    <a:pt x="0" y="0"/>
                  </a:moveTo>
                  <a:lnTo>
                    <a:pt x="1298713" y="0"/>
                  </a:lnTo>
                  <a:lnTo>
                    <a:pt x="1298713" y="714775"/>
                  </a:lnTo>
                  <a:lnTo>
                    <a:pt x="0" y="714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noFill/>
            </a:ln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342900" indent="-342900" defTabSz="889000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800" b="1" dirty="0">
                  <a:ln w="28575"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anose="020B0609020204030204" pitchFamily="49" charset="0"/>
                  <a:sym typeface="Wingdings" panose="05000000000000000000" pitchFamily="2" charset="2"/>
                </a:rPr>
                <a:t>More Variable</a:t>
              </a:r>
            </a:p>
            <a:p>
              <a:pPr marL="342900" indent="-342900" defTabSz="889000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800" b="1" dirty="0">
                  <a:ln w="28575"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anose="020B0609020204030204" pitchFamily="49" charset="0"/>
                  <a:sym typeface="Wingdings" panose="05000000000000000000" pitchFamily="2" charset="2"/>
                </a:rPr>
                <a:t>Harder to Separate</a:t>
              </a:r>
              <a:endParaRPr lang="en-US" sz="1800" b="1" dirty="0">
                <a:ln w="285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2523231" y="3578767"/>
              <a:ext cx="1737360" cy="973074"/>
            </a:xfrm>
            <a:custGeom>
              <a:avLst/>
              <a:gdLst>
                <a:gd name="connsiteX0" fmla="*/ 0 w 1554473"/>
                <a:gd name="connsiteY0" fmla="*/ 0 h 901399"/>
                <a:gd name="connsiteX1" fmla="*/ 1554473 w 1554473"/>
                <a:gd name="connsiteY1" fmla="*/ 0 h 901399"/>
                <a:gd name="connsiteX2" fmla="*/ 1554473 w 1554473"/>
                <a:gd name="connsiteY2" fmla="*/ 901399 h 901399"/>
                <a:gd name="connsiteX3" fmla="*/ 0 w 1554473"/>
                <a:gd name="connsiteY3" fmla="*/ 901399 h 901399"/>
                <a:gd name="connsiteX4" fmla="*/ 0 w 1554473"/>
                <a:gd name="connsiteY4" fmla="*/ 0 h 901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73" h="901399">
                  <a:moveTo>
                    <a:pt x="0" y="0"/>
                  </a:moveTo>
                  <a:lnTo>
                    <a:pt x="1554473" y="0"/>
                  </a:lnTo>
                  <a:lnTo>
                    <a:pt x="1554473" y="901399"/>
                  </a:lnTo>
                  <a:lnTo>
                    <a:pt x="0" y="901399"/>
                  </a:lnTo>
                  <a:lnTo>
                    <a:pt x="0" y="0"/>
                  </a:lnTo>
                  <a:close/>
                </a:path>
              </a:pathLst>
            </a:custGeom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Aft>
                  <a:spcPts val="0"/>
                </a:spcAft>
              </a:pPr>
              <a:r>
                <a:rPr lang="en-US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Indoor</a:t>
              </a:r>
              <a:endParaRPr lang="en-US" sz="1800" dirty="0">
                <a:solidFill>
                  <a:prstClr val="white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523231" y="4542830"/>
              <a:ext cx="1737360" cy="973074"/>
            </a:xfrm>
            <a:custGeom>
              <a:avLst/>
              <a:gdLst>
                <a:gd name="connsiteX0" fmla="*/ 0 w 1554473"/>
                <a:gd name="connsiteY0" fmla="*/ 0 h 901399"/>
                <a:gd name="connsiteX1" fmla="*/ 1554473 w 1554473"/>
                <a:gd name="connsiteY1" fmla="*/ 0 h 901399"/>
                <a:gd name="connsiteX2" fmla="*/ 1554473 w 1554473"/>
                <a:gd name="connsiteY2" fmla="*/ 901399 h 901399"/>
                <a:gd name="connsiteX3" fmla="*/ 0 w 1554473"/>
                <a:gd name="connsiteY3" fmla="*/ 901399 h 901399"/>
                <a:gd name="connsiteX4" fmla="*/ 0 w 1554473"/>
                <a:gd name="connsiteY4" fmla="*/ 0 h 901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73" h="901399">
                  <a:moveTo>
                    <a:pt x="0" y="0"/>
                  </a:moveTo>
                  <a:lnTo>
                    <a:pt x="1554473" y="0"/>
                  </a:lnTo>
                  <a:lnTo>
                    <a:pt x="1554473" y="901399"/>
                  </a:lnTo>
                  <a:lnTo>
                    <a:pt x="0" y="901399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32121"/>
                </a:gs>
                <a:gs pos="100000">
                  <a:srgbClr val="C00000"/>
                </a:gs>
              </a:gsLst>
              <a:lin ang="5400000" scaled="0"/>
            </a:gradFill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Aft>
                  <a:spcPts val="0"/>
                </a:spcAft>
              </a:pPr>
              <a:r>
                <a:rPr lang="en-US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Outdoor</a:t>
              </a:r>
              <a:endParaRPr lang="en-US" sz="1800" dirty="0">
                <a:solidFill>
                  <a:prstClr val="white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4263131" y="2743200"/>
              <a:ext cx="2121300" cy="822960"/>
            </a:xfrm>
            <a:custGeom>
              <a:avLst/>
              <a:gdLst>
                <a:gd name="connsiteX0" fmla="*/ 0 w 1554473"/>
                <a:gd name="connsiteY0" fmla="*/ 0 h 901399"/>
                <a:gd name="connsiteX1" fmla="*/ 1554473 w 1554473"/>
                <a:gd name="connsiteY1" fmla="*/ 0 h 901399"/>
                <a:gd name="connsiteX2" fmla="*/ 1554473 w 1554473"/>
                <a:gd name="connsiteY2" fmla="*/ 901399 h 901399"/>
                <a:gd name="connsiteX3" fmla="*/ 0 w 1554473"/>
                <a:gd name="connsiteY3" fmla="*/ 901399 h 901399"/>
                <a:gd name="connsiteX4" fmla="*/ 0 w 1554473"/>
                <a:gd name="connsiteY4" fmla="*/ 0 h 901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73" h="901399">
                  <a:moveTo>
                    <a:pt x="0" y="0"/>
                  </a:moveTo>
                  <a:lnTo>
                    <a:pt x="1554473" y="0"/>
                  </a:lnTo>
                  <a:lnTo>
                    <a:pt x="1554473" y="901399"/>
                  </a:lnTo>
                  <a:lnTo>
                    <a:pt x="0" y="9013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Aft>
                  <a:spcPts val="0"/>
                </a:spcAft>
              </a:pPr>
              <a:r>
                <a:rPr lang="en-US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UHF</a:t>
              </a:r>
              <a:endParaRPr lang="en-US" sz="1800" dirty="0">
                <a:solidFill>
                  <a:prstClr val="white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6381350" y="2743200"/>
              <a:ext cx="2121300" cy="822960"/>
            </a:xfrm>
            <a:custGeom>
              <a:avLst/>
              <a:gdLst>
                <a:gd name="connsiteX0" fmla="*/ 0 w 1554473"/>
                <a:gd name="connsiteY0" fmla="*/ 0 h 901399"/>
                <a:gd name="connsiteX1" fmla="*/ 1554473 w 1554473"/>
                <a:gd name="connsiteY1" fmla="*/ 0 h 901399"/>
                <a:gd name="connsiteX2" fmla="*/ 1554473 w 1554473"/>
                <a:gd name="connsiteY2" fmla="*/ 901399 h 901399"/>
                <a:gd name="connsiteX3" fmla="*/ 0 w 1554473"/>
                <a:gd name="connsiteY3" fmla="*/ 901399 h 901399"/>
                <a:gd name="connsiteX4" fmla="*/ 0 w 1554473"/>
                <a:gd name="connsiteY4" fmla="*/ 0 h 901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73" h="901399">
                  <a:moveTo>
                    <a:pt x="0" y="0"/>
                  </a:moveTo>
                  <a:lnTo>
                    <a:pt x="1554473" y="0"/>
                  </a:lnTo>
                  <a:lnTo>
                    <a:pt x="1554473" y="901399"/>
                  </a:lnTo>
                  <a:lnTo>
                    <a:pt x="0" y="9013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Aft>
                  <a:spcPts val="0"/>
                </a:spcAft>
              </a:pPr>
              <a:r>
                <a:rPr lang="en-US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2.4/5.8 GHz</a:t>
              </a:r>
              <a:endParaRPr lang="en-US" sz="1800" dirty="0">
                <a:solidFill>
                  <a:prstClr val="white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4263131" y="3578767"/>
              <a:ext cx="2121300" cy="973074"/>
            </a:xfrm>
            <a:custGeom>
              <a:avLst/>
              <a:gdLst>
                <a:gd name="connsiteX0" fmla="*/ 0 w 1298713"/>
                <a:gd name="connsiteY0" fmla="*/ 0 h 714775"/>
                <a:gd name="connsiteX1" fmla="*/ 1298713 w 1298713"/>
                <a:gd name="connsiteY1" fmla="*/ 0 h 714775"/>
                <a:gd name="connsiteX2" fmla="*/ 1298713 w 1298713"/>
                <a:gd name="connsiteY2" fmla="*/ 714775 h 714775"/>
                <a:gd name="connsiteX3" fmla="*/ 0 w 1298713"/>
                <a:gd name="connsiteY3" fmla="*/ 714775 h 714775"/>
                <a:gd name="connsiteX4" fmla="*/ 0 w 1298713"/>
                <a:gd name="connsiteY4" fmla="*/ 0 h 71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8713" h="714775">
                  <a:moveTo>
                    <a:pt x="0" y="0"/>
                  </a:moveTo>
                  <a:lnTo>
                    <a:pt x="1298713" y="0"/>
                  </a:lnTo>
                  <a:lnTo>
                    <a:pt x="1298713" y="714775"/>
                  </a:lnTo>
                  <a:lnTo>
                    <a:pt x="0" y="714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8100">
              <a:noFill/>
            </a:ln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342900" indent="-342900" defTabSz="889000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800" b="1" dirty="0">
                  <a:ln w="19050"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Less Variable</a:t>
              </a:r>
            </a:p>
            <a:p>
              <a:pPr marL="342900" indent="-342900" defTabSz="889000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800" b="1" dirty="0">
                  <a:ln w="19050"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Easier to Separate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87131" y="2373924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1386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Band</a:t>
              </a:r>
              <a:endParaRPr lang="en-US" sz="2000" b="1" dirty="0">
                <a:solidFill>
                  <a:srgbClr val="0138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20691" y="3128250"/>
              <a:ext cx="17372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1386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Environment</a:t>
              </a:r>
              <a:endParaRPr lang="en-US" sz="2000" b="1" dirty="0">
                <a:solidFill>
                  <a:srgbClr val="0138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1174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KER2"/>
          <p:cNvSpPr/>
          <p:nvPr/>
        </p:nvSpPr>
        <p:spPr>
          <a:xfrm>
            <a:off x="5943600" y="5315243"/>
            <a:ext cx="1188720" cy="548640"/>
          </a:xfrm>
          <a:prstGeom prst="rect">
            <a:avLst/>
          </a:prstGeom>
          <a:gradFill flip="none" rotWithShape="1">
            <a:gsLst>
              <a:gs pos="0">
                <a:srgbClr val="A568D2">
                  <a:alpha val="32000"/>
                </a:srgbClr>
              </a:gs>
              <a:gs pos="22000">
                <a:srgbClr val="7030A0">
                  <a:alpha val="32000"/>
                </a:srgbClr>
              </a:gs>
              <a:gs pos="100000">
                <a:srgbClr val="C9A6E4">
                  <a:alpha val="32000"/>
                </a:srgbClr>
              </a:gs>
            </a:gsLst>
            <a:lin ang="162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866-F023-4980-B667-DCC6ADF33029}" type="datetime1">
              <a:rPr lang="en-US" smtClean="0"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MU-MIMO WLANs in Diverse Bands and Environments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/>
              <a:pPr/>
              <a:t>37</a:t>
            </a:fld>
            <a:endParaRPr lang="en-US" dirty="0"/>
          </a:p>
        </p:txBody>
      </p:sp>
      <p:cxnSp>
        <p:nvCxnSpPr>
          <p:cNvPr id="90" name="Straight Arrow Connector 89"/>
          <p:cNvCxnSpPr/>
          <p:nvPr/>
        </p:nvCxnSpPr>
        <p:spPr>
          <a:xfrm rot="16200000">
            <a:off x="-999936" y="3284524"/>
            <a:ext cx="4206240" cy="0"/>
          </a:xfrm>
          <a:prstGeom prst="straightConnector1">
            <a:avLst/>
          </a:prstGeom>
          <a:ln w="69850" cap="rnd">
            <a:solidFill>
              <a:schemeClr val="accent2">
                <a:lumMod val="75000"/>
              </a:schemeClr>
            </a:solidFill>
            <a:round/>
            <a:headEnd type="none" w="med" len="lg"/>
            <a:tailEnd type="triangle" w="med" len="lg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ontent Placeholder 7"/>
          <p:cNvSpPr txBox="1">
            <a:spLocks/>
          </p:cNvSpPr>
          <p:nvPr/>
        </p:nvSpPr>
        <p:spPr>
          <a:xfrm>
            <a:off x="-142875" y="1229800"/>
            <a:ext cx="118872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High Variability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</a:rPr>
              <a:t>(fast fading)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3" name="Content Placeholder 7"/>
          <p:cNvSpPr txBox="1">
            <a:spLocks/>
          </p:cNvSpPr>
          <p:nvPr/>
        </p:nvSpPr>
        <p:spPr>
          <a:xfrm>
            <a:off x="-142875" y="4746613"/>
            <a:ext cx="118872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Low Variability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</a:rPr>
              <a:t>(slow fading)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5" name="Content Placeholder 7"/>
          <p:cNvSpPr txBox="1">
            <a:spLocks/>
          </p:cNvSpPr>
          <p:nvPr/>
        </p:nvSpPr>
        <p:spPr>
          <a:xfrm>
            <a:off x="874395" y="5522595"/>
            <a:ext cx="109728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rgbClr val="7030A0"/>
                </a:solidFill>
              </a:rPr>
              <a:t>Easy to Separate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 smtClean="0">
                <a:solidFill>
                  <a:srgbClr val="7030A0"/>
                </a:solidFill>
              </a:rPr>
              <a:t>(uncorrelated)</a:t>
            </a:r>
            <a:endParaRPr lang="en-US" sz="1600" dirty="0" smtClean="0">
              <a:solidFill>
                <a:srgbClr val="7030A0"/>
              </a:solidFill>
            </a:endParaRPr>
          </a:p>
        </p:txBody>
      </p:sp>
      <p:sp>
        <p:nvSpPr>
          <p:cNvPr id="96" name="Content Placeholder 7"/>
          <p:cNvSpPr txBox="1">
            <a:spLocks/>
          </p:cNvSpPr>
          <p:nvPr/>
        </p:nvSpPr>
        <p:spPr>
          <a:xfrm>
            <a:off x="4150995" y="5522595"/>
            <a:ext cx="109728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rgbClr val="7030A0"/>
                </a:solidFill>
              </a:rPr>
              <a:t>Difficult to Separate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 smtClean="0">
                <a:solidFill>
                  <a:srgbClr val="7030A0"/>
                </a:solidFill>
              </a:rPr>
              <a:t>(correlated)</a:t>
            </a:r>
            <a:endParaRPr lang="en-US" sz="1600" dirty="0" smtClean="0">
              <a:solidFill>
                <a:srgbClr val="7030A0"/>
              </a:solidFill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 flipH="1">
            <a:off x="1126019" y="5387644"/>
            <a:ext cx="4206240" cy="0"/>
          </a:xfrm>
          <a:prstGeom prst="straightConnector1">
            <a:avLst/>
          </a:prstGeom>
          <a:ln w="69850" cap="rnd">
            <a:solidFill>
              <a:srgbClr val="7030A0"/>
            </a:solidFill>
            <a:headEnd type="triangle" w="med" len="lg"/>
            <a:tailEnd type="none" w="med" len="lg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ounded Rectangle 96"/>
          <p:cNvSpPr/>
          <p:nvPr/>
        </p:nvSpPr>
        <p:spPr>
          <a:xfrm>
            <a:off x="1360515" y="1676400"/>
            <a:ext cx="1737360" cy="685800"/>
          </a:xfrm>
          <a:prstGeom prst="roundRect">
            <a:avLst>
              <a:gd name="adj" fmla="val 11950"/>
            </a:avLst>
          </a:prstGeom>
          <a:gradFill>
            <a:gsLst>
              <a:gs pos="0">
                <a:srgbClr val="FF6D6D"/>
              </a:gs>
              <a:gs pos="50000">
                <a:srgbClr val="FF0000"/>
              </a:gs>
              <a:gs pos="100000">
                <a:srgbClr val="C00000"/>
              </a:gs>
            </a:gsLst>
          </a:gradFill>
          <a:effectLst>
            <a:softEdge rad="127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PUMA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360515" y="4655146"/>
            <a:ext cx="3474720" cy="685800"/>
          </a:xfrm>
          <a:prstGeom prst="roundRect">
            <a:avLst>
              <a:gd name="adj" fmla="val 11950"/>
            </a:avLst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</a:gradFill>
          <a:effectLst>
            <a:softEdge rad="127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 anchorCtr="1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FROZEN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9378" y="2443730"/>
            <a:ext cx="151676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Bands</a:t>
            </a:r>
          </a:p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(2.4/5.8 GHz)</a:t>
            </a:r>
            <a:endParaRPr lang="en-US" sz="1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5933" y="2448559"/>
            <a:ext cx="2926080" cy="2011680"/>
            <a:chOff x="3614038" y="2077004"/>
            <a:chExt cx="2194560" cy="2194560"/>
          </a:xfrm>
        </p:grpSpPr>
        <p:cxnSp>
          <p:nvCxnSpPr>
            <p:cNvPr id="99" name="Straight Arrow Connector 98"/>
            <p:cNvCxnSpPr/>
            <p:nvPr/>
          </p:nvCxnSpPr>
          <p:spPr>
            <a:xfrm rot="16200000">
              <a:off x="4711318" y="2077005"/>
              <a:ext cx="0" cy="2194560"/>
            </a:xfrm>
            <a:prstGeom prst="straightConnector1">
              <a:avLst/>
            </a:prstGeom>
            <a:ln w="47625" cap="rnd">
              <a:solidFill>
                <a:schemeClr val="accent6">
                  <a:lumMod val="75000"/>
                </a:schemeClr>
              </a:solidFill>
              <a:round/>
              <a:headEnd type="triangle" w="lg" len="lg"/>
              <a:tailEnd type="triangle" w="lg" len="lg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H="1">
              <a:off x="4711318" y="2077004"/>
              <a:ext cx="0" cy="2194560"/>
            </a:xfrm>
            <a:prstGeom prst="straightConnector1">
              <a:avLst/>
            </a:prstGeom>
            <a:ln w="47625" cap="rnd">
              <a:solidFill>
                <a:schemeClr val="accent6">
                  <a:lumMod val="75000"/>
                </a:schemeClr>
              </a:solidFill>
              <a:headEnd type="triangle" w="lg" len="lg"/>
              <a:tailEnd type="triangle" w="lg" len="lg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Rounded Rectangle 100"/>
          <p:cNvSpPr/>
          <p:nvPr/>
        </p:nvSpPr>
        <p:spPr>
          <a:xfrm>
            <a:off x="2133133" y="2905759"/>
            <a:ext cx="2011680" cy="1097280"/>
          </a:xfrm>
          <a:prstGeom prst="roundRect">
            <a:avLst>
              <a:gd name="adj" fmla="val 11950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</a:gradFill>
          <a:effectLst>
            <a:softEdge rad="127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Study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1486142" y="3941802"/>
            <a:ext cx="147187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Bands</a:t>
            </a:r>
          </a:p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(UHF)</a:t>
            </a:r>
            <a:endParaRPr lang="en-US" sz="1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349988" y="3012501"/>
            <a:ext cx="8226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Indoor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4055493" y="3570506"/>
            <a:ext cx="9941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Outdoor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3097875" y="1683609"/>
            <a:ext cx="1737360" cy="685800"/>
          </a:xfrm>
          <a:prstGeom prst="roundRect">
            <a:avLst>
              <a:gd name="adj" fmla="val 11950"/>
            </a:avLst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50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</a:gradFill>
          <a:effectLst>
            <a:softEdge rad="127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802.11ac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774634" y="772180"/>
            <a:ext cx="5500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138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MU-MIMO Operating Regimes</a:t>
            </a:r>
          </a:p>
        </p:txBody>
      </p:sp>
      <p:graphicFrame>
        <p:nvGraphicFramePr>
          <p:cNvPr id="113" name="Diagram 112"/>
          <p:cNvGraphicFramePr/>
          <p:nvPr>
            <p:extLst/>
          </p:nvPr>
        </p:nvGraphicFramePr>
        <p:xfrm>
          <a:off x="5465144" y="1431610"/>
          <a:ext cx="3581400" cy="4740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7" name="MARKER"/>
          <p:cNvSpPr/>
          <p:nvPr/>
        </p:nvSpPr>
        <p:spPr>
          <a:xfrm flipH="1">
            <a:off x="8253046" y="4474586"/>
            <a:ext cx="890984" cy="454968"/>
          </a:xfrm>
          <a:prstGeom prst="rightArrow">
            <a:avLst/>
          </a:prstGeom>
          <a:gradFill flip="none" rotWithShape="1">
            <a:gsLst>
              <a:gs pos="0">
                <a:srgbClr val="A568D2"/>
              </a:gs>
              <a:gs pos="22000">
                <a:srgbClr val="7030A0"/>
              </a:gs>
              <a:gs pos="100000">
                <a:srgbClr val="C9A6E4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48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Straight Arrow Connector 81"/>
          <p:cNvCxnSpPr>
            <a:stCxn id="40" idx="2"/>
            <a:endCxn id="30" idx="3"/>
          </p:cNvCxnSpPr>
          <p:nvPr/>
        </p:nvCxnSpPr>
        <p:spPr>
          <a:xfrm>
            <a:off x="6648504" y="4574019"/>
            <a:ext cx="719764" cy="913400"/>
          </a:xfrm>
          <a:prstGeom prst="straightConnector1">
            <a:avLst/>
          </a:prstGeom>
          <a:ln w="603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3627121" y="4953000"/>
            <a:ext cx="2228904" cy="663951"/>
          </a:xfrm>
          <a:prstGeom prst="straightConnector1">
            <a:avLst/>
          </a:prstGeom>
          <a:ln w="603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/>
          <p:cNvCxnSpPr>
            <a:stCxn id="29" idx="1"/>
            <a:endCxn id="44" idx="1"/>
          </p:cNvCxnSpPr>
          <p:nvPr/>
        </p:nvCxnSpPr>
        <p:spPr>
          <a:xfrm rot="10800000" flipH="1" flipV="1">
            <a:off x="396240" y="4785322"/>
            <a:ext cx="182880" cy="731682"/>
          </a:xfrm>
          <a:prstGeom prst="curvedConnector3">
            <a:avLst>
              <a:gd name="adj1" fmla="val -125000"/>
            </a:avLst>
          </a:prstGeom>
          <a:ln w="603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PUMA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2692"/>
            <a:ext cx="9120271" cy="1828800"/>
          </a:xfrm>
        </p:spPr>
        <p:txBody>
          <a:bodyPr lIns="91440" rIns="0">
            <a:normAutofit/>
          </a:bodyPr>
          <a:lstStyle/>
          <a:p>
            <a:r>
              <a:rPr lang="en-US" b="1" dirty="0" smtClean="0">
                <a:solidFill>
                  <a:srgbClr val="013868"/>
                </a:solidFill>
              </a:rPr>
              <a:t>Protocol for </a:t>
            </a:r>
            <a:r>
              <a:rPr lang="en-US" dirty="0">
                <a:solidFill>
                  <a:srgbClr val="7030A0"/>
                </a:solidFill>
              </a:rPr>
              <a:t>easily separable</a:t>
            </a:r>
            <a:r>
              <a:rPr lang="en-US" b="1" dirty="0" smtClean="0">
                <a:solidFill>
                  <a:srgbClr val="013868"/>
                </a:solidFill>
              </a:rPr>
              <a:t>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highly variable </a:t>
            </a:r>
            <a:r>
              <a:rPr lang="en-US" b="1" dirty="0" smtClean="0">
                <a:solidFill>
                  <a:srgbClr val="013868"/>
                </a:solidFill>
              </a:rPr>
              <a:t>operating regimes.</a:t>
            </a:r>
          </a:p>
          <a:p>
            <a:pPr lvl="1"/>
            <a:r>
              <a:rPr lang="en-US" dirty="0" smtClean="0">
                <a:solidFill>
                  <a:srgbClr val="013868"/>
                </a:solidFill>
              </a:rPr>
              <a:t>Leverages theoretical </a:t>
            </a:r>
            <a:r>
              <a:rPr lang="en-US" dirty="0">
                <a:solidFill>
                  <a:srgbClr val="013868"/>
                </a:solidFill>
              </a:rPr>
              <a:t>MU-MIMO system scaling properties </a:t>
            </a:r>
            <a:r>
              <a:rPr lang="en-US" dirty="0" smtClean="0">
                <a:solidFill>
                  <a:srgbClr val="013868"/>
                </a:solidFill>
              </a:rPr>
              <a:t>to estimate potential mode and user group performance </a:t>
            </a:r>
            <a:r>
              <a:rPr lang="en-US" dirty="0">
                <a:solidFill>
                  <a:srgbClr val="013868"/>
                </a:solidFill>
              </a:rPr>
              <a:t>without relying on previous CSI collection</a:t>
            </a:r>
          </a:p>
          <a:p>
            <a:r>
              <a:rPr lang="en-US" dirty="0" smtClean="0">
                <a:solidFill>
                  <a:srgbClr val="013868"/>
                </a:solidFill>
              </a:rPr>
              <a:t>Selects mode and user group based solely on pre-sounding information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13868"/>
              </a:solidFill>
            </a:endParaRPr>
          </a:p>
          <a:p>
            <a:endParaRPr lang="en-US" dirty="0" smtClean="0">
              <a:solidFill>
                <a:srgbClr val="01386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FB7B-B76C-493C-85DE-9968B8418195}" type="datetime1">
              <a:rPr lang="en-US" smtClean="0">
                <a:solidFill>
                  <a:srgbClr val="E7E6E6">
                    <a:lumMod val="25000"/>
                  </a:srgbClr>
                </a:solidFill>
              </a:rPr>
              <a:t>4/22/2015</a:t>
            </a:fld>
            <a:endParaRPr lang="en-US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MU-MIMO WLANs in Diverse Bands and Environments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>
                <a:solidFill>
                  <a:prstClr val="white"/>
                </a:solidFill>
              </a:rPr>
              <a:pPr/>
              <a:t>38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3089" y="1132022"/>
            <a:ext cx="3834911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MU-MIMO</a:t>
            </a:r>
            <a:r>
              <a:rPr lang="en-US" sz="2000" dirty="0">
                <a:solidFill>
                  <a:srgbClr val="013868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system scaling properties</a:t>
            </a:r>
            <a:endParaRPr lang="en-US" sz="2000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31323" y="1417625"/>
            <a:ext cx="432435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without relying on previous CSI collection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l="6353" t="50690" r="89689" b="16896"/>
          <a:stretch/>
        </p:blipFill>
        <p:spPr>
          <a:xfrm rot="16200000">
            <a:off x="7055216" y="4154551"/>
            <a:ext cx="626104" cy="329184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40" name="Picture 39" descr="top.pdf - Sumatra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7" t="25420" r="29704" b="62955"/>
          <a:stretch/>
        </p:blipFill>
        <p:spPr>
          <a:xfrm>
            <a:off x="5532067" y="3751059"/>
            <a:ext cx="2232873" cy="82296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33" name="Picture 32" descr="top.pdf - Sumatra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2" t="51062" r="29004" b="37040"/>
          <a:stretch/>
        </p:blipFill>
        <p:spPr>
          <a:xfrm>
            <a:off x="7368268" y="3668997"/>
            <a:ext cx="1270591" cy="45720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31" name="Picture 30" descr="top.pdf - SumatraPD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5" t="40854" r="39445" b="47142"/>
          <a:stretch/>
        </p:blipFill>
        <p:spPr>
          <a:xfrm>
            <a:off x="4671783" y="4513059"/>
            <a:ext cx="1571898" cy="45720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32" name="Picture 31" descr="top.pdf - Sumatra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2" t="71905" r="23264" b="21305"/>
          <a:stretch/>
        </p:blipFill>
        <p:spPr>
          <a:xfrm>
            <a:off x="6981406" y="4572013"/>
            <a:ext cx="2129276" cy="27432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44" name="Picture 43" descr="top.pdf - SumatraPDF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8" t="32752" r="39257" b="38727"/>
          <a:stretch/>
        </p:blipFill>
        <p:spPr>
          <a:xfrm>
            <a:off x="579120" y="4960356"/>
            <a:ext cx="3048001" cy="111329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62" name="Rectangle 61"/>
          <p:cNvSpPr/>
          <p:nvPr/>
        </p:nvSpPr>
        <p:spPr>
          <a:xfrm>
            <a:off x="76200" y="2297724"/>
            <a:ext cx="2003469" cy="16468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US" sz="2000" b="1" dirty="0" smtClean="0"/>
              <a:t>Pre-sounding information: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Link State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System State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Queue State</a:t>
            </a:r>
            <a:endParaRPr lang="en-US" sz="2000" dirty="0"/>
          </a:p>
        </p:txBody>
      </p:sp>
      <p:pic>
        <p:nvPicPr>
          <p:cNvPr id="29" name="Picture 28" descr="top.pdf - SumatraPDF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1" t="46685" r="26597" b="40054"/>
          <a:stretch/>
        </p:blipFill>
        <p:spPr>
          <a:xfrm>
            <a:off x="396240" y="4495800"/>
            <a:ext cx="4023360" cy="57904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66" name="TextBox 65"/>
          <p:cNvSpPr txBox="1"/>
          <p:nvPr/>
        </p:nvSpPr>
        <p:spPr>
          <a:xfrm>
            <a:off x="3100897" y="2236630"/>
            <a:ext cx="45541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0138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Estimate per-user </a:t>
            </a:r>
            <a:r>
              <a:rPr lang="en-US" sz="2200" dirty="0" err="1" smtClean="0">
                <a:solidFill>
                  <a:srgbClr val="0138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datarate</a:t>
            </a:r>
            <a:endParaRPr lang="en-US" sz="2200" dirty="0" smtClean="0">
              <a:solidFill>
                <a:srgbClr val="0138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0138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Quantify potential mode cost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0138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Select group/mode which maximizes aggregate throughput</a:t>
            </a:r>
            <a:endParaRPr lang="en-US" sz="2200" dirty="0">
              <a:solidFill>
                <a:srgbClr val="0138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9072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and Analysis 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6A5D-FEEA-41E9-A291-025CB661758F}" type="datetime1">
              <a:rPr lang="en-US" smtClean="0">
                <a:solidFill>
                  <a:srgbClr val="E7E6E6">
                    <a:lumMod val="25000"/>
                  </a:srgbClr>
                </a:solidFill>
              </a:rPr>
              <a:t>4/22/2015</a:t>
            </a:fld>
            <a:endParaRPr lang="en-US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MU-MIMO WLANs in Diverse Bands and Environments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>
                <a:solidFill>
                  <a:prstClr val="white"/>
                </a:solidFill>
              </a:rPr>
              <a:pPr/>
              <a:t>39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91440" y="851838"/>
          <a:ext cx="8961120" cy="448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3009900"/>
            <a:ext cx="91440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ARKER2"/>
          <p:cNvSpPr/>
          <p:nvPr/>
        </p:nvSpPr>
        <p:spPr>
          <a:xfrm>
            <a:off x="6781800" y="1372492"/>
            <a:ext cx="2514600" cy="1827907"/>
          </a:xfrm>
          <a:prstGeom prst="rect">
            <a:avLst/>
          </a:prstGeom>
          <a:gradFill flip="none" rotWithShape="1">
            <a:gsLst>
              <a:gs pos="0">
                <a:srgbClr val="A568D2">
                  <a:alpha val="32000"/>
                </a:srgbClr>
              </a:gs>
              <a:gs pos="22000">
                <a:srgbClr val="7030A0">
                  <a:alpha val="32000"/>
                </a:srgbClr>
              </a:gs>
              <a:gs pos="100000">
                <a:srgbClr val="C9A6E4">
                  <a:alpha val="32000"/>
                </a:srgbClr>
              </a:gs>
            </a:gsLst>
            <a:lin ang="162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62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230789-F2D6-4FFC-A087-008A209B6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graphicEl>
                                              <a:dgm id="{2E230789-F2D6-4FFC-A087-008A209B6A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4D5EC1E-3B32-4B15-8996-F2C7A98CF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7">
                                            <p:graphicEl>
                                              <a:dgm id="{24D5EC1E-3B32-4B15-8996-F2C7A98CFB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57A486-A377-4B12-98BA-C2D24016C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>
                                            <p:graphicEl>
                                              <a:dgm id="{CD57A486-A377-4B12-98BA-C2D24016C8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477267-2C7B-4B9B-A24F-213444255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>
                                            <p:graphicEl>
                                              <a:dgm id="{46477267-2C7B-4B9B-A24F-2134442554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4F1B76-A7B6-45C3-A630-F62F2D54B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>
                                            <p:graphicEl>
                                              <a:dgm id="{2F4F1B76-A7B6-45C3-A630-F62F2D54B0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242D61-B92C-4B19-AF68-8DCB30435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>
                                            <p:graphicEl>
                                              <a:dgm id="{AE242D61-B92C-4B19-AF68-8DCB30435A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5BA482-4880-4682-B3DF-C74804FD7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7">
                                            <p:graphicEl>
                                              <a:dgm id="{515BA482-4880-4682-B3DF-C74804FD7B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8A7AA3-E529-4035-B3AD-1923061BD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7">
                                            <p:graphicEl>
                                              <a:dgm id="{FA8A7AA3-E529-4035-B3AD-1923061BD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L_Data_Move"/>
          <p:cNvSpPr/>
          <p:nvPr/>
        </p:nvSpPr>
        <p:spPr>
          <a:xfrm>
            <a:off x="2208385" y="4207193"/>
            <a:ext cx="1828800" cy="182880"/>
          </a:xfrm>
          <a:prstGeom prst="trapezoid">
            <a:avLst/>
          </a:prstGeom>
          <a:gradFill flip="none" rotWithShape="1">
            <a:gsLst>
              <a:gs pos="34000">
                <a:srgbClr val="CB0F13"/>
              </a:gs>
              <a:gs pos="32000">
                <a:srgbClr val="C55A11"/>
              </a:gs>
              <a:gs pos="0">
                <a:srgbClr val="C55A11"/>
              </a:gs>
              <a:gs pos="67000">
                <a:srgbClr val="70AD47"/>
              </a:gs>
              <a:gs pos="65000">
                <a:srgbClr val="CB0F13"/>
              </a:gs>
              <a:gs pos="100000">
                <a:srgbClr val="70AD47"/>
              </a:gs>
            </a:gsLst>
            <a:lin ang="5400000" scaled="1"/>
            <a:tileRect/>
          </a:gra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85000" lnSpcReduction="20000"/>
          </a:bodyPr>
          <a:lstStyle/>
          <a:p>
            <a:pPr algn="ctr"/>
            <a:endParaRPr lang="en-US" sz="16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5" name="TL_Pilot_Move"/>
          <p:cNvSpPr/>
          <p:nvPr/>
        </p:nvSpPr>
        <p:spPr>
          <a:xfrm>
            <a:off x="692714" y="4206103"/>
            <a:ext cx="228600" cy="185061"/>
          </a:xfrm>
          <a:prstGeom prst="trapezoid">
            <a:avLst/>
          </a:prstGeom>
          <a:solidFill>
            <a:srgbClr val="00C5C0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0000" lnSpcReduction="20000"/>
          </a:bodyPr>
          <a:lstStyle/>
          <a:p>
            <a:pPr algn="ctr"/>
            <a:endParaRPr lang="en-US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8" name="Arc 157"/>
          <p:cNvSpPr/>
          <p:nvPr/>
        </p:nvSpPr>
        <p:spPr>
          <a:xfrm>
            <a:off x="246893" y="3810000"/>
            <a:ext cx="483303" cy="1207722"/>
          </a:xfrm>
          <a:prstGeom prst="arc">
            <a:avLst>
              <a:gd name="adj1" fmla="val 14614868"/>
              <a:gd name="adj2" fmla="val 0"/>
            </a:avLst>
          </a:prstGeom>
          <a:ln w="57150">
            <a:solidFill>
              <a:schemeClr val="accent1">
                <a:lumMod val="75000"/>
                <a:alpha val="8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SoundRxA"/>
          <p:cNvGrpSpPr/>
          <p:nvPr/>
        </p:nvGrpSpPr>
        <p:grpSpPr>
          <a:xfrm>
            <a:off x="1005676" y="1419983"/>
            <a:ext cx="1981764" cy="1200537"/>
            <a:chOff x="1079973" y="1595691"/>
            <a:chExt cx="1981764" cy="1200537"/>
          </a:xfrm>
        </p:grpSpPr>
        <p:cxnSp>
          <p:nvCxnSpPr>
            <p:cNvPr id="59" name="Straight Arrow Connector 58"/>
            <p:cNvCxnSpPr>
              <a:stCxn id="22" idx="1"/>
              <a:endCxn id="47" idx="1"/>
            </p:cNvCxnSpPr>
            <p:nvPr/>
          </p:nvCxnSpPr>
          <p:spPr>
            <a:xfrm flipV="1">
              <a:off x="1079973" y="1595691"/>
              <a:ext cx="1981764" cy="642970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23" idx="1"/>
              <a:endCxn id="47" idx="1"/>
            </p:cNvCxnSpPr>
            <p:nvPr/>
          </p:nvCxnSpPr>
          <p:spPr>
            <a:xfrm flipV="1">
              <a:off x="1079973" y="1595691"/>
              <a:ext cx="1981764" cy="921753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24" idx="1"/>
              <a:endCxn id="47" idx="1"/>
            </p:cNvCxnSpPr>
            <p:nvPr/>
          </p:nvCxnSpPr>
          <p:spPr>
            <a:xfrm flipV="1">
              <a:off x="1079973" y="1595691"/>
              <a:ext cx="1981764" cy="1200537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SoundRxC"/>
          <p:cNvGrpSpPr/>
          <p:nvPr/>
        </p:nvGrpSpPr>
        <p:grpSpPr>
          <a:xfrm>
            <a:off x="1005676" y="2062953"/>
            <a:ext cx="1982552" cy="1194564"/>
            <a:chOff x="1079973" y="2238661"/>
            <a:chExt cx="1982552" cy="1194564"/>
          </a:xfrm>
        </p:grpSpPr>
        <p:cxnSp>
          <p:nvCxnSpPr>
            <p:cNvPr id="60" name="Straight Arrow Connector 59"/>
            <p:cNvCxnSpPr>
              <a:stCxn id="22" idx="1"/>
              <a:endCxn id="55" idx="1"/>
            </p:cNvCxnSpPr>
            <p:nvPr/>
          </p:nvCxnSpPr>
          <p:spPr>
            <a:xfrm>
              <a:off x="1079973" y="2238661"/>
              <a:ext cx="1982552" cy="1194564"/>
            </a:xfrm>
            <a:prstGeom prst="straightConnector1">
              <a:avLst/>
            </a:prstGeom>
            <a:ln w="19050">
              <a:solidFill>
                <a:srgbClr val="70AD47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23" idx="1"/>
              <a:endCxn id="55" idx="1"/>
            </p:cNvCxnSpPr>
            <p:nvPr/>
          </p:nvCxnSpPr>
          <p:spPr>
            <a:xfrm>
              <a:off x="1079973" y="2517444"/>
              <a:ext cx="1982552" cy="915781"/>
            </a:xfrm>
            <a:prstGeom prst="straightConnector1">
              <a:avLst/>
            </a:prstGeom>
            <a:ln w="19050">
              <a:solidFill>
                <a:srgbClr val="70AD47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24" idx="1"/>
              <a:endCxn id="55" idx="1"/>
            </p:cNvCxnSpPr>
            <p:nvPr/>
          </p:nvCxnSpPr>
          <p:spPr>
            <a:xfrm>
              <a:off x="1079973" y="2796228"/>
              <a:ext cx="1982552" cy="636997"/>
            </a:xfrm>
            <a:prstGeom prst="straightConnector1">
              <a:avLst/>
            </a:prstGeom>
            <a:ln w="19050">
              <a:solidFill>
                <a:srgbClr val="70AD47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SoundRxB"/>
          <p:cNvGrpSpPr/>
          <p:nvPr/>
        </p:nvGrpSpPr>
        <p:grpSpPr>
          <a:xfrm>
            <a:off x="931347" y="2062953"/>
            <a:ext cx="2279630" cy="557567"/>
            <a:chOff x="1005644" y="2238661"/>
            <a:chExt cx="2279630" cy="557567"/>
          </a:xfrm>
        </p:grpSpPr>
        <p:cxnSp>
          <p:nvCxnSpPr>
            <p:cNvPr id="63" name="Straight Arrow Connector 62"/>
            <p:cNvCxnSpPr>
              <a:stCxn id="22" idx="1"/>
              <a:endCxn id="51" idx="1"/>
            </p:cNvCxnSpPr>
            <p:nvPr/>
          </p:nvCxnSpPr>
          <p:spPr>
            <a:xfrm>
              <a:off x="1079973" y="2238661"/>
              <a:ext cx="2205301" cy="274485"/>
            </a:xfrm>
            <a:prstGeom prst="straightConnector1">
              <a:avLst/>
            </a:prstGeom>
            <a:ln w="19050">
              <a:solidFill>
                <a:srgbClr val="8C0A0D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23" idx="1"/>
              <a:endCxn id="51" idx="1"/>
            </p:cNvCxnSpPr>
            <p:nvPr/>
          </p:nvCxnSpPr>
          <p:spPr>
            <a:xfrm flipV="1">
              <a:off x="1079973" y="2513146"/>
              <a:ext cx="2205301" cy="4298"/>
            </a:xfrm>
            <a:prstGeom prst="straightConnector1">
              <a:avLst/>
            </a:prstGeom>
            <a:ln w="19050">
              <a:solidFill>
                <a:srgbClr val="8C0A0D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24" idx="5"/>
              <a:endCxn id="51" idx="1"/>
            </p:cNvCxnSpPr>
            <p:nvPr/>
          </p:nvCxnSpPr>
          <p:spPr>
            <a:xfrm flipV="1">
              <a:off x="1005644" y="2513146"/>
              <a:ext cx="2279630" cy="283082"/>
            </a:xfrm>
            <a:prstGeom prst="straightConnector1">
              <a:avLst/>
            </a:prstGeom>
            <a:ln w="19050">
              <a:solidFill>
                <a:srgbClr val="8C0A0D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MU-MIMO Transmission</a:t>
            </a:r>
            <a:endParaRPr lang="en-US" dirty="0"/>
          </a:p>
        </p:txBody>
      </p:sp>
      <p:sp>
        <p:nvSpPr>
          <p:cNvPr id="58" name="Content Placeholder 57"/>
          <p:cNvSpPr>
            <a:spLocks noGrp="1"/>
          </p:cNvSpPr>
          <p:nvPr>
            <p:ph idx="1"/>
          </p:nvPr>
        </p:nvSpPr>
        <p:spPr>
          <a:xfrm>
            <a:off x="4815916" y="1136299"/>
            <a:ext cx="4323899" cy="1585177"/>
          </a:xfrm>
        </p:spPr>
        <p:txBody>
          <a:bodyPr lIns="0" rIns="0">
            <a:normAutofit/>
          </a:bodyPr>
          <a:lstStyle/>
          <a:p>
            <a:pPr>
              <a:lnSpc>
                <a:spcPct val="60000"/>
              </a:lnSpc>
            </a:pPr>
            <a:r>
              <a:rPr lang="en-US" sz="1800" b="1" dirty="0" smtClean="0"/>
              <a:t>Group Selection</a:t>
            </a:r>
            <a:endParaRPr lang="en-US" sz="1800" dirty="0" smtClean="0"/>
          </a:p>
          <a:p>
            <a:pPr lvl="1">
              <a:lnSpc>
                <a:spcPct val="60000"/>
              </a:lnSpc>
            </a:pPr>
            <a:r>
              <a:rPr lang="en-US" sz="1600" dirty="0" smtClean="0"/>
              <a:t>#Rx </a:t>
            </a:r>
            <a:r>
              <a:rPr lang="en-US" sz="1600" dirty="0"/>
              <a:t>Ant. ≤ #</a:t>
            </a:r>
            <a:r>
              <a:rPr lang="en-US" sz="1600" dirty="0" err="1"/>
              <a:t>Tx</a:t>
            </a:r>
            <a:r>
              <a:rPr lang="en-US" sz="1600" dirty="0"/>
              <a:t> </a:t>
            </a:r>
            <a:r>
              <a:rPr lang="en-US" sz="1600" dirty="0" smtClean="0"/>
              <a:t>Ant</a:t>
            </a:r>
          </a:p>
          <a:p>
            <a:pPr>
              <a:lnSpc>
                <a:spcPct val="60000"/>
              </a:lnSpc>
            </a:pPr>
            <a:r>
              <a:rPr lang="en-US" sz="1800" dirty="0" smtClean="0"/>
              <a:t>“</a:t>
            </a:r>
            <a:r>
              <a:rPr lang="en-US" sz="1800" b="1" dirty="0" smtClean="0"/>
              <a:t>Sound</a:t>
            </a:r>
            <a:r>
              <a:rPr lang="en-US" sz="1800" dirty="0" smtClean="0"/>
              <a:t>” channel </a:t>
            </a:r>
          </a:p>
          <a:p>
            <a:pPr lvl="1">
              <a:lnSpc>
                <a:spcPct val="60000"/>
              </a:lnSpc>
            </a:pPr>
            <a:r>
              <a:rPr lang="en-US" sz="1600" dirty="0" smtClean="0"/>
              <a:t>Acquire measurements serially</a:t>
            </a:r>
          </a:p>
          <a:p>
            <a:pPr>
              <a:lnSpc>
                <a:spcPct val="60000"/>
              </a:lnSpc>
            </a:pPr>
            <a:r>
              <a:rPr lang="en-US" sz="1800" b="1" dirty="0" smtClean="0"/>
              <a:t>Transmit</a:t>
            </a:r>
            <a:r>
              <a:rPr lang="en-US" sz="1800" dirty="0" smtClean="0"/>
              <a:t> in parallel</a:t>
            </a:r>
          </a:p>
          <a:p>
            <a:pPr lvl="1">
              <a:lnSpc>
                <a:spcPct val="60000"/>
              </a:lnSpc>
            </a:pPr>
            <a:r>
              <a:rPr lang="en-US" sz="1600" dirty="0" smtClean="0"/>
              <a:t>TX based on channel sounding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98C9-6C86-4FA7-BAA4-296BA248A49A}" type="datetime1">
              <a:rPr lang="en-US" smtClean="0"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MU-MIMO WLANs in Diverse Bands and Environments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236" y="616889"/>
            <a:ext cx="8983529" cy="545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900" b="1" u="none">
                <a:solidFill>
                  <a:srgbClr val="02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800" dirty="0" smtClean="0"/>
              <a:t>Basic process for MU-MIMO transmission protocol:</a:t>
            </a:r>
            <a:endParaRPr lang="en-US" sz="2800" dirty="0"/>
          </a:p>
        </p:txBody>
      </p:sp>
      <p:sp>
        <p:nvSpPr>
          <p:cNvPr id="8" name="Freeform 7"/>
          <p:cNvSpPr>
            <a:spLocks/>
          </p:cNvSpPr>
          <p:nvPr/>
        </p:nvSpPr>
        <p:spPr>
          <a:xfrm>
            <a:off x="788513" y="1931127"/>
            <a:ext cx="2468880" cy="822960"/>
          </a:xfrm>
          <a:custGeom>
            <a:avLst/>
            <a:gdLst>
              <a:gd name="connsiteX0" fmla="*/ 1136447 w 3071060"/>
              <a:gd name="connsiteY0" fmla="*/ 75 h 772160"/>
              <a:gd name="connsiteX1" fmla="*/ 1211146 w 3071060"/>
              <a:gd name="connsiteY1" fmla="*/ 25012 h 772160"/>
              <a:gd name="connsiteX2" fmla="*/ 1190991 w 3071060"/>
              <a:gd name="connsiteY2" fmla="*/ 101141 h 772160"/>
              <a:gd name="connsiteX3" fmla="*/ 1163223 w 3071060"/>
              <a:gd name="connsiteY3" fmla="*/ 134203 h 772160"/>
              <a:gd name="connsiteX4" fmla="*/ 1165571 w 3071060"/>
              <a:gd name="connsiteY4" fmla="*/ 133948 h 772160"/>
              <a:gd name="connsiteX5" fmla="*/ 1699460 w 3071060"/>
              <a:gd name="connsiteY5" fmla="*/ 112391 h 772160"/>
              <a:gd name="connsiteX6" fmla="*/ 3071060 w 3071060"/>
              <a:gd name="connsiteY6" fmla="*/ 386711 h 772160"/>
              <a:gd name="connsiteX7" fmla="*/ 1699460 w 3071060"/>
              <a:gd name="connsiteY7" fmla="*/ 661031 h 772160"/>
              <a:gd name="connsiteX8" fmla="*/ 1165571 w 3071060"/>
              <a:gd name="connsiteY8" fmla="*/ 639474 h 772160"/>
              <a:gd name="connsiteX9" fmla="*/ 1164389 w 3071060"/>
              <a:gd name="connsiteY9" fmla="*/ 639345 h 772160"/>
              <a:gd name="connsiteX10" fmla="*/ 1190991 w 3071060"/>
              <a:gd name="connsiteY10" fmla="*/ 671019 h 772160"/>
              <a:gd name="connsiteX11" fmla="*/ 1211146 w 3071060"/>
              <a:gd name="connsiteY11" fmla="*/ 747148 h 772160"/>
              <a:gd name="connsiteX12" fmla="*/ 660618 w 3071060"/>
              <a:gd name="connsiteY12" fmla="*/ 614265 h 772160"/>
              <a:gd name="connsiteX13" fmla="*/ 537651 w 3071060"/>
              <a:gd name="connsiteY13" fmla="*/ 551305 h 772160"/>
              <a:gd name="connsiteX14" fmla="*/ 437270 w 3071060"/>
              <a:gd name="connsiteY14" fmla="*/ 597126 h 772160"/>
              <a:gd name="connsiteX15" fmla="*/ 4110 w 3071060"/>
              <a:gd name="connsiteY15" fmla="*/ 676434 h 772160"/>
              <a:gd name="connsiteX16" fmla="*/ 131333 w 3071060"/>
              <a:gd name="connsiteY16" fmla="*/ 489236 h 772160"/>
              <a:gd name="connsiteX17" fmla="*/ 269629 w 3071060"/>
              <a:gd name="connsiteY17" fmla="*/ 386502 h 772160"/>
              <a:gd name="connsiteX18" fmla="*/ 169670 w 3071060"/>
              <a:gd name="connsiteY18" fmla="*/ 314433 h 772160"/>
              <a:gd name="connsiteX19" fmla="*/ 4110 w 3071060"/>
              <a:gd name="connsiteY19" fmla="*/ 95726 h 772160"/>
              <a:gd name="connsiteX20" fmla="*/ 78809 w 3071060"/>
              <a:gd name="connsiteY20" fmla="*/ 70789 h 772160"/>
              <a:gd name="connsiteX21" fmla="*/ 409133 w 3071060"/>
              <a:gd name="connsiteY21" fmla="*/ 163207 h 772160"/>
              <a:gd name="connsiteX22" fmla="*/ 537531 w 3071060"/>
              <a:gd name="connsiteY22" fmla="*/ 220920 h 772160"/>
              <a:gd name="connsiteX23" fmla="*/ 537564 w 3071060"/>
              <a:gd name="connsiteY23" fmla="*/ 220900 h 772160"/>
              <a:gd name="connsiteX24" fmla="*/ 1136447 w 3071060"/>
              <a:gd name="connsiteY24" fmla="*/ 75 h 7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71060" h="772160">
                <a:moveTo>
                  <a:pt x="1136447" y="75"/>
                </a:moveTo>
                <a:cubicBezTo>
                  <a:pt x="1175369" y="-875"/>
                  <a:pt x="1201472" y="7087"/>
                  <a:pt x="1211146" y="25012"/>
                </a:cubicBezTo>
                <a:cubicBezTo>
                  <a:pt x="1220820" y="42937"/>
                  <a:pt x="1213148" y="69128"/>
                  <a:pt x="1190991" y="101141"/>
                </a:cubicBezTo>
                <a:lnTo>
                  <a:pt x="1163223" y="134203"/>
                </a:lnTo>
                <a:lnTo>
                  <a:pt x="1165571" y="133948"/>
                </a:lnTo>
                <a:cubicBezTo>
                  <a:pt x="1329667" y="120067"/>
                  <a:pt x="1510082" y="112391"/>
                  <a:pt x="1699460" y="112391"/>
                </a:cubicBezTo>
                <a:cubicBezTo>
                  <a:pt x="2456974" y="112391"/>
                  <a:pt x="3071060" y="235208"/>
                  <a:pt x="3071060" y="386711"/>
                </a:cubicBezTo>
                <a:cubicBezTo>
                  <a:pt x="3071060" y="538214"/>
                  <a:pt x="2456974" y="661031"/>
                  <a:pt x="1699460" y="661031"/>
                </a:cubicBezTo>
                <a:cubicBezTo>
                  <a:pt x="1510082" y="661031"/>
                  <a:pt x="1329667" y="653355"/>
                  <a:pt x="1165571" y="639474"/>
                </a:cubicBezTo>
                <a:lnTo>
                  <a:pt x="1164389" y="639345"/>
                </a:lnTo>
                <a:lnTo>
                  <a:pt x="1190991" y="671019"/>
                </a:lnTo>
                <a:cubicBezTo>
                  <a:pt x="1213148" y="703032"/>
                  <a:pt x="1220820" y="729223"/>
                  <a:pt x="1211146" y="747148"/>
                </a:cubicBezTo>
                <a:cubicBezTo>
                  <a:pt x="1177288" y="809885"/>
                  <a:pt x="942164" y="750580"/>
                  <a:pt x="660618" y="614265"/>
                </a:cubicBezTo>
                <a:lnTo>
                  <a:pt x="537651" y="551305"/>
                </a:lnTo>
                <a:lnTo>
                  <a:pt x="437270" y="597126"/>
                </a:lnTo>
                <a:cubicBezTo>
                  <a:pt x="210021" y="694320"/>
                  <a:pt x="33131" y="730209"/>
                  <a:pt x="4110" y="676434"/>
                </a:cubicBezTo>
                <a:cubicBezTo>
                  <a:pt x="-15238" y="640584"/>
                  <a:pt x="34797" y="571672"/>
                  <a:pt x="131333" y="489236"/>
                </a:cubicBezTo>
                <a:lnTo>
                  <a:pt x="269629" y="386502"/>
                </a:lnTo>
                <a:lnTo>
                  <a:pt x="169670" y="314433"/>
                </a:lnTo>
                <a:cubicBezTo>
                  <a:pt x="48390" y="218233"/>
                  <a:pt x="-17656" y="136057"/>
                  <a:pt x="4110" y="95726"/>
                </a:cubicBezTo>
                <a:cubicBezTo>
                  <a:pt x="13784" y="77801"/>
                  <a:pt x="39887" y="69839"/>
                  <a:pt x="78809" y="70789"/>
                </a:cubicBezTo>
                <a:cubicBezTo>
                  <a:pt x="151788" y="72570"/>
                  <a:pt x="269831" y="105684"/>
                  <a:pt x="409133" y="163207"/>
                </a:cubicBezTo>
                <a:lnTo>
                  <a:pt x="537531" y="220920"/>
                </a:lnTo>
                <a:lnTo>
                  <a:pt x="537564" y="220900"/>
                </a:lnTo>
                <a:cubicBezTo>
                  <a:pt x="787550" y="85986"/>
                  <a:pt x="1019681" y="2925"/>
                  <a:pt x="1136447" y="75"/>
                </a:cubicBezTo>
                <a:close/>
              </a:path>
            </a:pathLst>
          </a:custGeom>
          <a:solidFill>
            <a:srgbClr val="CB0F13">
              <a:alpha val="50000"/>
            </a:srgbClr>
          </a:solidFill>
          <a:ln>
            <a:solidFill>
              <a:srgbClr val="8C0A0D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>
          <a:xfrm rot="1380000">
            <a:off x="725866" y="2422187"/>
            <a:ext cx="2468880" cy="822960"/>
          </a:xfrm>
          <a:custGeom>
            <a:avLst/>
            <a:gdLst>
              <a:gd name="connsiteX0" fmla="*/ 1136447 w 3071060"/>
              <a:gd name="connsiteY0" fmla="*/ 75 h 772160"/>
              <a:gd name="connsiteX1" fmla="*/ 1211146 w 3071060"/>
              <a:gd name="connsiteY1" fmla="*/ 25012 h 772160"/>
              <a:gd name="connsiteX2" fmla="*/ 1190991 w 3071060"/>
              <a:gd name="connsiteY2" fmla="*/ 101141 h 772160"/>
              <a:gd name="connsiteX3" fmla="*/ 1163223 w 3071060"/>
              <a:gd name="connsiteY3" fmla="*/ 134203 h 772160"/>
              <a:gd name="connsiteX4" fmla="*/ 1165571 w 3071060"/>
              <a:gd name="connsiteY4" fmla="*/ 133948 h 772160"/>
              <a:gd name="connsiteX5" fmla="*/ 1699460 w 3071060"/>
              <a:gd name="connsiteY5" fmla="*/ 112391 h 772160"/>
              <a:gd name="connsiteX6" fmla="*/ 3071060 w 3071060"/>
              <a:gd name="connsiteY6" fmla="*/ 386711 h 772160"/>
              <a:gd name="connsiteX7" fmla="*/ 1699460 w 3071060"/>
              <a:gd name="connsiteY7" fmla="*/ 661031 h 772160"/>
              <a:gd name="connsiteX8" fmla="*/ 1165571 w 3071060"/>
              <a:gd name="connsiteY8" fmla="*/ 639474 h 772160"/>
              <a:gd name="connsiteX9" fmla="*/ 1164389 w 3071060"/>
              <a:gd name="connsiteY9" fmla="*/ 639345 h 772160"/>
              <a:gd name="connsiteX10" fmla="*/ 1190991 w 3071060"/>
              <a:gd name="connsiteY10" fmla="*/ 671019 h 772160"/>
              <a:gd name="connsiteX11" fmla="*/ 1211146 w 3071060"/>
              <a:gd name="connsiteY11" fmla="*/ 747148 h 772160"/>
              <a:gd name="connsiteX12" fmla="*/ 660618 w 3071060"/>
              <a:gd name="connsiteY12" fmla="*/ 614265 h 772160"/>
              <a:gd name="connsiteX13" fmla="*/ 537651 w 3071060"/>
              <a:gd name="connsiteY13" fmla="*/ 551305 h 772160"/>
              <a:gd name="connsiteX14" fmla="*/ 437270 w 3071060"/>
              <a:gd name="connsiteY14" fmla="*/ 597126 h 772160"/>
              <a:gd name="connsiteX15" fmla="*/ 4110 w 3071060"/>
              <a:gd name="connsiteY15" fmla="*/ 676434 h 772160"/>
              <a:gd name="connsiteX16" fmla="*/ 131333 w 3071060"/>
              <a:gd name="connsiteY16" fmla="*/ 489236 h 772160"/>
              <a:gd name="connsiteX17" fmla="*/ 269629 w 3071060"/>
              <a:gd name="connsiteY17" fmla="*/ 386502 h 772160"/>
              <a:gd name="connsiteX18" fmla="*/ 169670 w 3071060"/>
              <a:gd name="connsiteY18" fmla="*/ 314433 h 772160"/>
              <a:gd name="connsiteX19" fmla="*/ 4110 w 3071060"/>
              <a:gd name="connsiteY19" fmla="*/ 95726 h 772160"/>
              <a:gd name="connsiteX20" fmla="*/ 78809 w 3071060"/>
              <a:gd name="connsiteY20" fmla="*/ 70789 h 772160"/>
              <a:gd name="connsiteX21" fmla="*/ 409133 w 3071060"/>
              <a:gd name="connsiteY21" fmla="*/ 163207 h 772160"/>
              <a:gd name="connsiteX22" fmla="*/ 537531 w 3071060"/>
              <a:gd name="connsiteY22" fmla="*/ 220920 h 772160"/>
              <a:gd name="connsiteX23" fmla="*/ 537564 w 3071060"/>
              <a:gd name="connsiteY23" fmla="*/ 220900 h 772160"/>
              <a:gd name="connsiteX24" fmla="*/ 1136447 w 3071060"/>
              <a:gd name="connsiteY24" fmla="*/ 75 h 7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71060" h="772160">
                <a:moveTo>
                  <a:pt x="1136447" y="75"/>
                </a:moveTo>
                <a:cubicBezTo>
                  <a:pt x="1175369" y="-875"/>
                  <a:pt x="1201472" y="7087"/>
                  <a:pt x="1211146" y="25012"/>
                </a:cubicBezTo>
                <a:cubicBezTo>
                  <a:pt x="1220820" y="42937"/>
                  <a:pt x="1213148" y="69128"/>
                  <a:pt x="1190991" y="101141"/>
                </a:cubicBezTo>
                <a:lnTo>
                  <a:pt x="1163223" y="134203"/>
                </a:lnTo>
                <a:lnTo>
                  <a:pt x="1165571" y="133948"/>
                </a:lnTo>
                <a:cubicBezTo>
                  <a:pt x="1329667" y="120067"/>
                  <a:pt x="1510082" y="112391"/>
                  <a:pt x="1699460" y="112391"/>
                </a:cubicBezTo>
                <a:cubicBezTo>
                  <a:pt x="2456974" y="112391"/>
                  <a:pt x="3071060" y="235208"/>
                  <a:pt x="3071060" y="386711"/>
                </a:cubicBezTo>
                <a:cubicBezTo>
                  <a:pt x="3071060" y="538214"/>
                  <a:pt x="2456974" y="661031"/>
                  <a:pt x="1699460" y="661031"/>
                </a:cubicBezTo>
                <a:cubicBezTo>
                  <a:pt x="1510082" y="661031"/>
                  <a:pt x="1329667" y="653355"/>
                  <a:pt x="1165571" y="639474"/>
                </a:cubicBezTo>
                <a:lnTo>
                  <a:pt x="1164389" y="639345"/>
                </a:lnTo>
                <a:lnTo>
                  <a:pt x="1190991" y="671019"/>
                </a:lnTo>
                <a:cubicBezTo>
                  <a:pt x="1213148" y="703032"/>
                  <a:pt x="1220820" y="729223"/>
                  <a:pt x="1211146" y="747148"/>
                </a:cubicBezTo>
                <a:cubicBezTo>
                  <a:pt x="1177288" y="809885"/>
                  <a:pt x="942164" y="750580"/>
                  <a:pt x="660618" y="614265"/>
                </a:cubicBezTo>
                <a:lnTo>
                  <a:pt x="537651" y="551305"/>
                </a:lnTo>
                <a:lnTo>
                  <a:pt x="437270" y="597126"/>
                </a:lnTo>
                <a:cubicBezTo>
                  <a:pt x="210021" y="694320"/>
                  <a:pt x="33131" y="730209"/>
                  <a:pt x="4110" y="676434"/>
                </a:cubicBezTo>
                <a:cubicBezTo>
                  <a:pt x="-15238" y="640584"/>
                  <a:pt x="34797" y="571672"/>
                  <a:pt x="131333" y="489236"/>
                </a:cubicBezTo>
                <a:lnTo>
                  <a:pt x="269629" y="386502"/>
                </a:lnTo>
                <a:lnTo>
                  <a:pt x="169670" y="314433"/>
                </a:lnTo>
                <a:cubicBezTo>
                  <a:pt x="48390" y="218233"/>
                  <a:pt x="-17656" y="136057"/>
                  <a:pt x="4110" y="95726"/>
                </a:cubicBezTo>
                <a:cubicBezTo>
                  <a:pt x="13784" y="77801"/>
                  <a:pt x="39887" y="69839"/>
                  <a:pt x="78809" y="70789"/>
                </a:cubicBezTo>
                <a:cubicBezTo>
                  <a:pt x="151788" y="72570"/>
                  <a:pt x="269831" y="105684"/>
                  <a:pt x="409133" y="163207"/>
                </a:cubicBezTo>
                <a:lnTo>
                  <a:pt x="537531" y="220920"/>
                </a:lnTo>
                <a:lnTo>
                  <a:pt x="537564" y="220900"/>
                </a:lnTo>
                <a:cubicBezTo>
                  <a:pt x="787550" y="85986"/>
                  <a:pt x="1019681" y="2925"/>
                  <a:pt x="1136447" y="75"/>
                </a:cubicBezTo>
                <a:close/>
              </a:path>
            </a:pathLst>
          </a:cu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RxC"/>
          <p:cNvGrpSpPr/>
          <p:nvPr/>
        </p:nvGrpSpPr>
        <p:grpSpPr>
          <a:xfrm>
            <a:off x="2919803" y="3068407"/>
            <a:ext cx="868852" cy="378217"/>
            <a:chOff x="-2550952" y="3382483"/>
            <a:chExt cx="868852" cy="378217"/>
          </a:xfrm>
        </p:grpSpPr>
        <p:sp>
          <p:nvSpPr>
            <p:cNvPr id="11" name="Rectangle 10"/>
            <p:cNvSpPr/>
            <p:nvPr/>
          </p:nvSpPr>
          <p:spPr>
            <a:xfrm flipH="1">
              <a:off x="-2336378" y="3382483"/>
              <a:ext cx="654278" cy="3782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C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Snip Same Side Corner Rectangle 11"/>
            <p:cNvSpPr/>
            <p:nvPr/>
          </p:nvSpPr>
          <p:spPr>
            <a:xfrm rot="16200000" flipH="1">
              <a:off x="-2632774" y="3464305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AED39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10800000" flipH="1">
              <a:off x="-2521389" y="3493869"/>
              <a:ext cx="155448" cy="155448"/>
            </a:xfrm>
            <a:prstGeom prst="triangl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800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RxB"/>
          <p:cNvGrpSpPr/>
          <p:nvPr/>
        </p:nvGrpSpPr>
        <p:grpSpPr>
          <a:xfrm>
            <a:off x="3142552" y="2148328"/>
            <a:ext cx="868852" cy="378217"/>
            <a:chOff x="-3138303" y="2776680"/>
            <a:chExt cx="868852" cy="378217"/>
          </a:xfrm>
        </p:grpSpPr>
        <p:sp>
          <p:nvSpPr>
            <p:cNvPr id="15" name="Rectangle 14"/>
            <p:cNvSpPr/>
            <p:nvPr/>
          </p:nvSpPr>
          <p:spPr>
            <a:xfrm flipH="1">
              <a:off x="-2923729" y="2776680"/>
              <a:ext cx="654278" cy="378209"/>
            </a:xfrm>
            <a:prstGeom prst="rect">
              <a:avLst/>
            </a:prstGeom>
            <a:solidFill>
              <a:srgbClr val="CB0F13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B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Snip Same Side Corner Rectangle 15"/>
            <p:cNvSpPr/>
            <p:nvPr/>
          </p:nvSpPr>
          <p:spPr>
            <a:xfrm rot="16200000" flipH="1">
              <a:off x="-3220125" y="2858502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F5777A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>
                <a:solidFill>
                  <a:prstClr val="white"/>
                </a:solidFill>
              </a:endParaRPr>
            </a:p>
          </p:txBody>
        </p:sp>
        <p:sp>
          <p:nvSpPr>
            <p:cNvPr id="17" name="Isosceles Triangle 16"/>
            <p:cNvSpPr/>
            <p:nvPr/>
          </p:nvSpPr>
          <p:spPr>
            <a:xfrm rot="10800000" flipH="1">
              <a:off x="-3108740" y="2888066"/>
              <a:ext cx="155448" cy="155448"/>
            </a:xfrm>
            <a:prstGeom prst="triangl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Freeform 17"/>
          <p:cNvSpPr>
            <a:spLocks/>
          </p:cNvSpPr>
          <p:nvPr/>
        </p:nvSpPr>
        <p:spPr>
          <a:xfrm rot="20220557">
            <a:off x="725850" y="1440066"/>
            <a:ext cx="2468880" cy="822960"/>
          </a:xfrm>
          <a:custGeom>
            <a:avLst/>
            <a:gdLst>
              <a:gd name="connsiteX0" fmla="*/ 1136447 w 3071060"/>
              <a:gd name="connsiteY0" fmla="*/ 75 h 772160"/>
              <a:gd name="connsiteX1" fmla="*/ 1211146 w 3071060"/>
              <a:gd name="connsiteY1" fmla="*/ 25012 h 772160"/>
              <a:gd name="connsiteX2" fmla="*/ 1190991 w 3071060"/>
              <a:gd name="connsiteY2" fmla="*/ 101141 h 772160"/>
              <a:gd name="connsiteX3" fmla="*/ 1163223 w 3071060"/>
              <a:gd name="connsiteY3" fmla="*/ 134203 h 772160"/>
              <a:gd name="connsiteX4" fmla="*/ 1165571 w 3071060"/>
              <a:gd name="connsiteY4" fmla="*/ 133948 h 772160"/>
              <a:gd name="connsiteX5" fmla="*/ 1699460 w 3071060"/>
              <a:gd name="connsiteY5" fmla="*/ 112391 h 772160"/>
              <a:gd name="connsiteX6" fmla="*/ 3071060 w 3071060"/>
              <a:gd name="connsiteY6" fmla="*/ 386711 h 772160"/>
              <a:gd name="connsiteX7" fmla="*/ 1699460 w 3071060"/>
              <a:gd name="connsiteY7" fmla="*/ 661031 h 772160"/>
              <a:gd name="connsiteX8" fmla="*/ 1165571 w 3071060"/>
              <a:gd name="connsiteY8" fmla="*/ 639474 h 772160"/>
              <a:gd name="connsiteX9" fmla="*/ 1164389 w 3071060"/>
              <a:gd name="connsiteY9" fmla="*/ 639345 h 772160"/>
              <a:gd name="connsiteX10" fmla="*/ 1190991 w 3071060"/>
              <a:gd name="connsiteY10" fmla="*/ 671019 h 772160"/>
              <a:gd name="connsiteX11" fmla="*/ 1211146 w 3071060"/>
              <a:gd name="connsiteY11" fmla="*/ 747148 h 772160"/>
              <a:gd name="connsiteX12" fmla="*/ 660618 w 3071060"/>
              <a:gd name="connsiteY12" fmla="*/ 614265 h 772160"/>
              <a:gd name="connsiteX13" fmla="*/ 537651 w 3071060"/>
              <a:gd name="connsiteY13" fmla="*/ 551305 h 772160"/>
              <a:gd name="connsiteX14" fmla="*/ 437270 w 3071060"/>
              <a:gd name="connsiteY14" fmla="*/ 597126 h 772160"/>
              <a:gd name="connsiteX15" fmla="*/ 4110 w 3071060"/>
              <a:gd name="connsiteY15" fmla="*/ 676434 h 772160"/>
              <a:gd name="connsiteX16" fmla="*/ 131333 w 3071060"/>
              <a:gd name="connsiteY16" fmla="*/ 489236 h 772160"/>
              <a:gd name="connsiteX17" fmla="*/ 269629 w 3071060"/>
              <a:gd name="connsiteY17" fmla="*/ 386502 h 772160"/>
              <a:gd name="connsiteX18" fmla="*/ 169670 w 3071060"/>
              <a:gd name="connsiteY18" fmla="*/ 314433 h 772160"/>
              <a:gd name="connsiteX19" fmla="*/ 4110 w 3071060"/>
              <a:gd name="connsiteY19" fmla="*/ 95726 h 772160"/>
              <a:gd name="connsiteX20" fmla="*/ 78809 w 3071060"/>
              <a:gd name="connsiteY20" fmla="*/ 70789 h 772160"/>
              <a:gd name="connsiteX21" fmla="*/ 409133 w 3071060"/>
              <a:gd name="connsiteY21" fmla="*/ 163207 h 772160"/>
              <a:gd name="connsiteX22" fmla="*/ 537531 w 3071060"/>
              <a:gd name="connsiteY22" fmla="*/ 220920 h 772160"/>
              <a:gd name="connsiteX23" fmla="*/ 537564 w 3071060"/>
              <a:gd name="connsiteY23" fmla="*/ 220900 h 772160"/>
              <a:gd name="connsiteX24" fmla="*/ 1136447 w 3071060"/>
              <a:gd name="connsiteY24" fmla="*/ 75 h 7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71060" h="772160">
                <a:moveTo>
                  <a:pt x="1136447" y="75"/>
                </a:moveTo>
                <a:cubicBezTo>
                  <a:pt x="1175369" y="-875"/>
                  <a:pt x="1201472" y="7087"/>
                  <a:pt x="1211146" y="25012"/>
                </a:cubicBezTo>
                <a:cubicBezTo>
                  <a:pt x="1220820" y="42937"/>
                  <a:pt x="1213148" y="69128"/>
                  <a:pt x="1190991" y="101141"/>
                </a:cubicBezTo>
                <a:lnTo>
                  <a:pt x="1163223" y="134203"/>
                </a:lnTo>
                <a:lnTo>
                  <a:pt x="1165571" y="133948"/>
                </a:lnTo>
                <a:cubicBezTo>
                  <a:pt x="1329667" y="120067"/>
                  <a:pt x="1510082" y="112391"/>
                  <a:pt x="1699460" y="112391"/>
                </a:cubicBezTo>
                <a:cubicBezTo>
                  <a:pt x="2456974" y="112391"/>
                  <a:pt x="3071060" y="235208"/>
                  <a:pt x="3071060" y="386711"/>
                </a:cubicBezTo>
                <a:cubicBezTo>
                  <a:pt x="3071060" y="538214"/>
                  <a:pt x="2456974" y="661031"/>
                  <a:pt x="1699460" y="661031"/>
                </a:cubicBezTo>
                <a:cubicBezTo>
                  <a:pt x="1510082" y="661031"/>
                  <a:pt x="1329667" y="653355"/>
                  <a:pt x="1165571" y="639474"/>
                </a:cubicBezTo>
                <a:lnTo>
                  <a:pt x="1164389" y="639345"/>
                </a:lnTo>
                <a:lnTo>
                  <a:pt x="1190991" y="671019"/>
                </a:lnTo>
                <a:cubicBezTo>
                  <a:pt x="1213148" y="703032"/>
                  <a:pt x="1220820" y="729223"/>
                  <a:pt x="1211146" y="747148"/>
                </a:cubicBezTo>
                <a:cubicBezTo>
                  <a:pt x="1177288" y="809885"/>
                  <a:pt x="942164" y="750580"/>
                  <a:pt x="660618" y="614265"/>
                </a:cubicBezTo>
                <a:lnTo>
                  <a:pt x="537651" y="551305"/>
                </a:lnTo>
                <a:lnTo>
                  <a:pt x="437270" y="597126"/>
                </a:lnTo>
                <a:cubicBezTo>
                  <a:pt x="210021" y="694320"/>
                  <a:pt x="33131" y="730209"/>
                  <a:pt x="4110" y="676434"/>
                </a:cubicBezTo>
                <a:cubicBezTo>
                  <a:pt x="-15238" y="640584"/>
                  <a:pt x="34797" y="571672"/>
                  <a:pt x="131333" y="489236"/>
                </a:cubicBezTo>
                <a:lnTo>
                  <a:pt x="269629" y="386502"/>
                </a:lnTo>
                <a:lnTo>
                  <a:pt x="169670" y="314433"/>
                </a:lnTo>
                <a:cubicBezTo>
                  <a:pt x="48390" y="218233"/>
                  <a:pt x="-17656" y="136057"/>
                  <a:pt x="4110" y="95726"/>
                </a:cubicBezTo>
                <a:cubicBezTo>
                  <a:pt x="13784" y="77801"/>
                  <a:pt x="39887" y="69839"/>
                  <a:pt x="78809" y="70789"/>
                </a:cubicBezTo>
                <a:cubicBezTo>
                  <a:pt x="151788" y="72570"/>
                  <a:pt x="269831" y="105684"/>
                  <a:pt x="409133" y="163207"/>
                </a:cubicBezTo>
                <a:lnTo>
                  <a:pt x="537531" y="220920"/>
                </a:lnTo>
                <a:lnTo>
                  <a:pt x="537564" y="220900"/>
                </a:lnTo>
                <a:cubicBezTo>
                  <a:pt x="787550" y="85986"/>
                  <a:pt x="1019681" y="2925"/>
                  <a:pt x="1136447" y="75"/>
                </a:cubicBez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MUMIMO_TX"/>
          <p:cNvGrpSpPr/>
          <p:nvPr/>
        </p:nvGrpSpPr>
        <p:grpSpPr>
          <a:xfrm>
            <a:off x="190497" y="1927809"/>
            <a:ext cx="878206" cy="822960"/>
            <a:chOff x="1457774" y="4121948"/>
            <a:chExt cx="788206" cy="704533"/>
          </a:xfrm>
        </p:grpSpPr>
        <p:grpSp>
          <p:nvGrpSpPr>
            <p:cNvPr id="20" name="Group 19"/>
            <p:cNvGrpSpPr/>
            <p:nvPr/>
          </p:nvGrpSpPr>
          <p:grpSpPr>
            <a:xfrm>
              <a:off x="1457774" y="4121948"/>
              <a:ext cx="788206" cy="704533"/>
              <a:chOff x="2046405" y="4295968"/>
              <a:chExt cx="788206" cy="704533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046405" y="4295968"/>
                <a:ext cx="607311" cy="704525"/>
              </a:xfrm>
              <a:prstGeom prst="rect">
                <a:avLst/>
              </a:prstGeom>
              <a:ln w="19050"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Tx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Snip Same Side Corner Rectangle 25"/>
              <p:cNvSpPr/>
              <p:nvPr/>
            </p:nvSpPr>
            <p:spPr>
              <a:xfrm rot="5400000">
                <a:off x="2383865" y="4549755"/>
                <a:ext cx="704526" cy="196966"/>
              </a:xfrm>
              <a:prstGeom prst="snip2SameRect">
                <a:avLst>
                  <a:gd name="adj1" fmla="val 24586"/>
                  <a:gd name="adj2" fmla="val 2338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19050"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/>
              <a:lstStyle/>
              <a:p>
                <a:pPr algn="ctr"/>
                <a:endParaRPr lang="en-US" sz="500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089345" y="4171106"/>
              <a:ext cx="133423" cy="610409"/>
              <a:chOff x="930799" y="1017256"/>
              <a:chExt cx="71220" cy="325832"/>
            </a:xfrm>
          </p:grpSpPr>
          <p:sp>
            <p:nvSpPr>
              <p:cNvPr id="22" name="Isosceles Triangle 21"/>
              <p:cNvSpPr/>
              <p:nvPr/>
            </p:nvSpPr>
            <p:spPr>
              <a:xfrm rot="10800000">
                <a:off x="930799" y="1017256"/>
                <a:ext cx="71220" cy="71036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 rot="10800000">
                <a:off x="930799" y="1144654"/>
                <a:ext cx="71220" cy="71036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 rot="10800000">
                <a:off x="930799" y="1272052"/>
                <a:ext cx="71220" cy="71036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27" name="RxA"/>
          <p:cNvGrpSpPr/>
          <p:nvPr/>
        </p:nvGrpSpPr>
        <p:grpSpPr>
          <a:xfrm>
            <a:off x="2919015" y="1230873"/>
            <a:ext cx="868852" cy="378217"/>
            <a:chOff x="-2722438" y="2155212"/>
            <a:chExt cx="868852" cy="378217"/>
          </a:xfrm>
        </p:grpSpPr>
        <p:sp>
          <p:nvSpPr>
            <p:cNvPr id="28" name="Rectangle 27"/>
            <p:cNvSpPr/>
            <p:nvPr/>
          </p:nvSpPr>
          <p:spPr>
            <a:xfrm flipH="1">
              <a:off x="-2507864" y="2155212"/>
              <a:ext cx="654278" cy="3782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</a:t>
              </a:r>
              <a:r>
                <a:rPr lang="en-US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</p:txBody>
        </p:sp>
        <p:sp>
          <p:nvSpPr>
            <p:cNvPr id="29" name="Snip Same Side Corner Rectangle 28"/>
            <p:cNvSpPr/>
            <p:nvPr/>
          </p:nvSpPr>
          <p:spPr>
            <a:xfrm rot="16200000" flipH="1">
              <a:off x="-2804260" y="2237034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30" name="Isosceles Triangle 29"/>
            <p:cNvSpPr/>
            <p:nvPr/>
          </p:nvSpPr>
          <p:spPr>
            <a:xfrm rot="10800000" flipH="1">
              <a:off x="-2692875" y="2266598"/>
              <a:ext cx="155448" cy="155448"/>
            </a:xfrm>
            <a:prstGeom prst="triangl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800">
                <a:solidFill>
                  <a:prstClr val="white"/>
                </a:solidFill>
              </a:endParaRPr>
            </a:p>
          </p:txBody>
        </p:sp>
      </p:grpSp>
      <p:grpSp>
        <p:nvGrpSpPr>
          <p:cNvPr id="39" name="BadRx1"/>
          <p:cNvGrpSpPr/>
          <p:nvPr/>
        </p:nvGrpSpPr>
        <p:grpSpPr>
          <a:xfrm>
            <a:off x="3476451" y="1690280"/>
            <a:ext cx="868852" cy="378217"/>
            <a:chOff x="4267200" y="1840920"/>
            <a:chExt cx="868852" cy="378217"/>
          </a:xfrm>
        </p:grpSpPr>
        <p:sp>
          <p:nvSpPr>
            <p:cNvPr id="32" name="Rectangle 31"/>
            <p:cNvSpPr/>
            <p:nvPr/>
          </p:nvSpPr>
          <p:spPr>
            <a:xfrm flipH="1">
              <a:off x="4481774" y="1840920"/>
              <a:ext cx="654278" cy="378209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58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</a:t>
              </a:r>
              <a:r>
                <a:rPr lang="en-US" sz="2800" dirty="0" smtClean="0">
                  <a:solidFill>
                    <a:prstClr val="white">
                      <a:alpha val="0"/>
                    </a:prstClr>
                  </a:solidFill>
                </a:rPr>
                <a:t> A</a:t>
              </a:r>
              <a:r>
                <a:rPr lang="en-US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Snip Same Side Corner Rectangle 32"/>
            <p:cNvSpPr/>
            <p:nvPr/>
          </p:nvSpPr>
          <p:spPr>
            <a:xfrm rot="16200000" flipH="1">
              <a:off x="4185378" y="1922742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34" name="Isosceles Triangle 33"/>
            <p:cNvSpPr/>
            <p:nvPr/>
          </p:nvSpPr>
          <p:spPr>
            <a:xfrm rot="10800000" flipH="1">
              <a:off x="4296763" y="1952306"/>
              <a:ext cx="155448" cy="155448"/>
            </a:xfrm>
            <a:prstGeom prst="triangl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800">
                <a:solidFill>
                  <a:prstClr val="white"/>
                </a:solidFill>
              </a:endParaRPr>
            </a:p>
          </p:txBody>
        </p:sp>
      </p:grpSp>
      <p:grpSp>
        <p:nvGrpSpPr>
          <p:cNvPr id="40" name="BadRx2"/>
          <p:cNvGrpSpPr/>
          <p:nvPr/>
        </p:nvGrpSpPr>
        <p:grpSpPr>
          <a:xfrm>
            <a:off x="3476451" y="2610090"/>
            <a:ext cx="868852" cy="378217"/>
            <a:chOff x="4267200" y="1840920"/>
            <a:chExt cx="868852" cy="378217"/>
          </a:xfrm>
        </p:grpSpPr>
        <p:sp>
          <p:nvSpPr>
            <p:cNvPr id="41" name="Rectangle 40"/>
            <p:cNvSpPr/>
            <p:nvPr/>
          </p:nvSpPr>
          <p:spPr>
            <a:xfrm flipH="1">
              <a:off x="4481774" y="1840920"/>
              <a:ext cx="654278" cy="378209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58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</a:t>
              </a:r>
              <a:r>
                <a:rPr lang="en-US" sz="2800" dirty="0" smtClean="0">
                  <a:solidFill>
                    <a:prstClr val="white">
                      <a:alpha val="0"/>
                    </a:prstClr>
                  </a:solidFill>
                </a:rPr>
                <a:t> A</a:t>
              </a:r>
              <a:r>
                <a:rPr lang="en-US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Snip Same Side Corner Rectangle 41"/>
            <p:cNvSpPr/>
            <p:nvPr/>
          </p:nvSpPr>
          <p:spPr>
            <a:xfrm rot="16200000" flipH="1">
              <a:off x="4185378" y="1922742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10800000" flipH="1">
              <a:off x="4296763" y="1952306"/>
              <a:ext cx="155448" cy="155448"/>
            </a:xfrm>
            <a:prstGeom prst="triangl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800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PreRxA"/>
          <p:cNvGrpSpPr/>
          <p:nvPr/>
        </p:nvGrpSpPr>
        <p:grpSpPr>
          <a:xfrm>
            <a:off x="2919015" y="1230873"/>
            <a:ext cx="868852" cy="378217"/>
            <a:chOff x="4267200" y="1840920"/>
            <a:chExt cx="868852" cy="378217"/>
          </a:xfrm>
        </p:grpSpPr>
        <p:sp>
          <p:nvSpPr>
            <p:cNvPr id="45" name="Rectangle 44"/>
            <p:cNvSpPr/>
            <p:nvPr/>
          </p:nvSpPr>
          <p:spPr>
            <a:xfrm flipH="1">
              <a:off x="4481774" y="1840920"/>
              <a:ext cx="654278" cy="378209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58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</a:t>
              </a:r>
              <a:r>
                <a:rPr lang="en-US" sz="2800" dirty="0" smtClean="0">
                  <a:solidFill>
                    <a:srgbClr val="9C9C9C"/>
                  </a:solidFill>
                </a:rPr>
                <a:t> </a:t>
              </a:r>
              <a:r>
                <a:rPr lang="en-US" sz="2800" dirty="0" smtClean="0">
                  <a:solidFill>
                    <a:srgbClr val="9C9C9C">
                      <a:alpha val="0"/>
                    </a:srgbClr>
                  </a:solidFill>
                </a:rPr>
                <a:t>A</a:t>
              </a:r>
              <a:r>
                <a:rPr lang="en-US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Snip Same Side Corner Rectangle 45"/>
            <p:cNvSpPr/>
            <p:nvPr/>
          </p:nvSpPr>
          <p:spPr>
            <a:xfrm rot="16200000" flipH="1">
              <a:off x="4185378" y="1922742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47" name="Isosceles Triangle 46"/>
            <p:cNvSpPr/>
            <p:nvPr/>
          </p:nvSpPr>
          <p:spPr>
            <a:xfrm rot="10800000" flipH="1">
              <a:off x="4296763" y="1952306"/>
              <a:ext cx="155448" cy="155448"/>
            </a:xfrm>
            <a:prstGeom prst="triangl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800">
                <a:solidFill>
                  <a:prstClr val="white"/>
                </a:solidFill>
              </a:endParaRPr>
            </a:p>
          </p:txBody>
        </p:sp>
      </p:grpSp>
      <p:grpSp>
        <p:nvGrpSpPr>
          <p:cNvPr id="48" name="PreRxB"/>
          <p:cNvGrpSpPr/>
          <p:nvPr/>
        </p:nvGrpSpPr>
        <p:grpSpPr>
          <a:xfrm>
            <a:off x="3142552" y="2148328"/>
            <a:ext cx="868852" cy="378217"/>
            <a:chOff x="4267200" y="1840920"/>
            <a:chExt cx="868852" cy="378217"/>
          </a:xfrm>
        </p:grpSpPr>
        <p:sp>
          <p:nvSpPr>
            <p:cNvPr id="49" name="Rectangle 48"/>
            <p:cNvSpPr/>
            <p:nvPr/>
          </p:nvSpPr>
          <p:spPr>
            <a:xfrm flipH="1">
              <a:off x="4481774" y="1840920"/>
              <a:ext cx="654278" cy="378209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58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</a:t>
              </a:r>
              <a:r>
                <a:rPr lang="en-US" sz="2800" dirty="0" smtClean="0">
                  <a:solidFill>
                    <a:prstClr val="white">
                      <a:alpha val="0"/>
                    </a:prstClr>
                  </a:solidFill>
                </a:rPr>
                <a:t> B</a:t>
              </a:r>
              <a:r>
                <a:rPr lang="en-US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Snip Same Side Corner Rectangle 49"/>
            <p:cNvSpPr/>
            <p:nvPr/>
          </p:nvSpPr>
          <p:spPr>
            <a:xfrm rot="16200000" flipH="1">
              <a:off x="4185378" y="1922742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51" name="Isosceles Triangle 50"/>
            <p:cNvSpPr/>
            <p:nvPr/>
          </p:nvSpPr>
          <p:spPr>
            <a:xfrm rot="10800000" flipH="1">
              <a:off x="4296763" y="1952306"/>
              <a:ext cx="155448" cy="155448"/>
            </a:xfrm>
            <a:prstGeom prst="triangl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800">
                <a:solidFill>
                  <a:prstClr val="white"/>
                </a:solidFill>
              </a:endParaRPr>
            </a:p>
          </p:txBody>
        </p:sp>
      </p:grpSp>
      <p:grpSp>
        <p:nvGrpSpPr>
          <p:cNvPr id="52" name="PreRxC"/>
          <p:cNvGrpSpPr/>
          <p:nvPr/>
        </p:nvGrpSpPr>
        <p:grpSpPr>
          <a:xfrm>
            <a:off x="2919803" y="3068407"/>
            <a:ext cx="868852" cy="378217"/>
            <a:chOff x="4267200" y="1840920"/>
            <a:chExt cx="868852" cy="378217"/>
          </a:xfrm>
        </p:grpSpPr>
        <p:sp>
          <p:nvSpPr>
            <p:cNvPr id="53" name="Rectangle 52"/>
            <p:cNvSpPr/>
            <p:nvPr/>
          </p:nvSpPr>
          <p:spPr>
            <a:xfrm flipH="1">
              <a:off x="4481774" y="1840920"/>
              <a:ext cx="654278" cy="378209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58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</a:t>
              </a:r>
              <a:r>
                <a:rPr lang="en-US" sz="2800" dirty="0" smtClean="0">
                  <a:solidFill>
                    <a:prstClr val="white">
                      <a:alpha val="0"/>
                    </a:prstClr>
                  </a:solidFill>
                </a:rPr>
                <a:t> C</a:t>
              </a:r>
              <a:r>
                <a:rPr lang="en-US" sz="28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" name="Snip Same Side Corner Rectangle 53"/>
            <p:cNvSpPr/>
            <p:nvPr/>
          </p:nvSpPr>
          <p:spPr>
            <a:xfrm rot="16200000" flipH="1">
              <a:off x="4185378" y="1922742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55" name="Isosceles Triangle 54"/>
            <p:cNvSpPr/>
            <p:nvPr/>
          </p:nvSpPr>
          <p:spPr>
            <a:xfrm rot="10800000" flipH="1">
              <a:off x="4296763" y="1952306"/>
              <a:ext cx="155448" cy="155448"/>
            </a:xfrm>
            <a:prstGeom prst="triangl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800">
                <a:solidFill>
                  <a:prstClr val="white"/>
                </a:solidFill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3859982" y="-1039326"/>
            <a:ext cx="3015315" cy="83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900" b="1" u="none">
                <a:solidFill>
                  <a:srgbClr val="02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800" dirty="0" smtClean="0"/>
              <a:t>temp</a:t>
            </a:r>
            <a:endParaRPr lang="en-US" sz="2800" dirty="0"/>
          </a:p>
        </p:txBody>
      </p:sp>
      <p:sp>
        <p:nvSpPr>
          <p:cNvPr id="101" name="TL_Data_C"/>
          <p:cNvSpPr/>
          <p:nvPr/>
        </p:nvSpPr>
        <p:spPr>
          <a:xfrm>
            <a:off x="2208384" y="5652716"/>
            <a:ext cx="1828800" cy="182880"/>
          </a:xfrm>
          <a:prstGeom prst="trapezoid">
            <a:avLst/>
          </a:prstGeom>
          <a:solidFill>
            <a:srgbClr val="70AD4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55000" lnSpcReduction="20000"/>
          </a:bodyPr>
          <a:lstStyle/>
          <a:p>
            <a:pPr algn="ctr"/>
            <a:endParaRPr lang="en-US" sz="24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3" name="TL_PilotC"/>
          <p:cNvSpPr/>
          <p:nvPr/>
        </p:nvSpPr>
        <p:spPr>
          <a:xfrm>
            <a:off x="692714" y="5652716"/>
            <a:ext cx="228600" cy="182880"/>
          </a:xfrm>
          <a:prstGeom prst="trapezoid">
            <a:avLst/>
          </a:prstGeom>
          <a:solidFill>
            <a:srgbClr val="00C5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0000" lnSpcReduction="20000"/>
          </a:bodyPr>
          <a:lstStyle/>
          <a:p>
            <a:pPr algn="ctr"/>
            <a:endParaRPr lang="en-US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6" name="TL_PilotB"/>
          <p:cNvSpPr/>
          <p:nvPr/>
        </p:nvSpPr>
        <p:spPr>
          <a:xfrm>
            <a:off x="692714" y="5229813"/>
            <a:ext cx="228600" cy="185061"/>
          </a:xfrm>
          <a:prstGeom prst="trapezoid">
            <a:avLst/>
          </a:prstGeom>
          <a:solidFill>
            <a:srgbClr val="00C5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0000" lnSpcReduction="20000"/>
          </a:bodyPr>
          <a:lstStyle/>
          <a:p>
            <a:pPr algn="ctr"/>
            <a:endParaRPr lang="en-US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7" name="TL_Data_B"/>
          <p:cNvSpPr/>
          <p:nvPr/>
        </p:nvSpPr>
        <p:spPr>
          <a:xfrm>
            <a:off x="2208384" y="5229813"/>
            <a:ext cx="1828800" cy="185061"/>
          </a:xfrm>
          <a:prstGeom prst="trapezoid">
            <a:avLst/>
          </a:prstGeom>
          <a:solidFill>
            <a:srgbClr val="CB0F1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55000" lnSpcReduction="20000"/>
          </a:bodyPr>
          <a:lstStyle/>
          <a:p>
            <a:pPr algn="ctr"/>
            <a:endParaRPr lang="en-US" sz="24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8" name="TL_DataTx"/>
          <p:cNvSpPr/>
          <p:nvPr/>
        </p:nvSpPr>
        <p:spPr>
          <a:xfrm>
            <a:off x="2208385" y="4184333"/>
            <a:ext cx="1828800" cy="228600"/>
          </a:xfrm>
          <a:prstGeom prst="rect">
            <a:avLst/>
          </a:prstGeom>
          <a:gradFill flip="none" rotWithShape="1">
            <a:gsLst>
              <a:gs pos="34000">
                <a:srgbClr val="CB0F13"/>
              </a:gs>
              <a:gs pos="32000">
                <a:srgbClr val="C55A11"/>
              </a:gs>
              <a:gs pos="0">
                <a:srgbClr val="C55A11"/>
              </a:gs>
              <a:gs pos="67000">
                <a:srgbClr val="70AD47"/>
              </a:gs>
              <a:gs pos="65000">
                <a:srgbClr val="CB0F13"/>
              </a:gs>
              <a:gs pos="100000">
                <a:srgbClr val="70AD47"/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sz="16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Data</a:t>
            </a:r>
            <a:endParaRPr lang="en-US" sz="24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9" name="TL_CsitA"/>
          <p:cNvSpPr/>
          <p:nvPr/>
        </p:nvSpPr>
        <p:spPr>
          <a:xfrm>
            <a:off x="969972" y="4781677"/>
            <a:ext cx="365760" cy="182880"/>
          </a:xfrm>
          <a:prstGeom prst="trapezoid">
            <a:avLst/>
          </a:prstGeom>
          <a:solidFill>
            <a:srgbClr val="C55A11">
              <a:alpha val="5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32500" lnSpcReduction="20000"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CSIT A</a:t>
            </a:r>
            <a:endParaRPr lang="en-US" sz="2800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0" name="TL_CsitB"/>
          <p:cNvSpPr/>
          <p:nvPr/>
        </p:nvSpPr>
        <p:spPr>
          <a:xfrm>
            <a:off x="1387009" y="5209134"/>
            <a:ext cx="365760" cy="182880"/>
          </a:xfrm>
          <a:prstGeom prst="trapezoid">
            <a:avLst/>
          </a:prstGeom>
          <a:solidFill>
            <a:srgbClr val="CB0F13">
              <a:alpha val="5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32500" lnSpcReduction="20000"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CSIT B</a:t>
            </a:r>
            <a:endParaRPr lang="en-US" sz="2800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1" name="TL_CsitC"/>
          <p:cNvSpPr/>
          <p:nvPr/>
        </p:nvSpPr>
        <p:spPr>
          <a:xfrm>
            <a:off x="1798890" y="5629856"/>
            <a:ext cx="365760" cy="182880"/>
          </a:xfrm>
          <a:prstGeom prst="trapezoid">
            <a:avLst/>
          </a:prstGeom>
          <a:solidFill>
            <a:srgbClr val="70AD47">
              <a:alpha val="5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32500" lnSpcReduction="20000"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CSIT C</a:t>
            </a:r>
            <a:endParaRPr lang="en-US" sz="2800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2" name="TL_TxPilot"/>
          <p:cNvSpPr/>
          <p:nvPr/>
        </p:nvSpPr>
        <p:spPr>
          <a:xfrm>
            <a:off x="692714" y="4184333"/>
            <a:ext cx="228600" cy="228600"/>
          </a:xfrm>
          <a:prstGeom prst="rect">
            <a:avLst/>
          </a:prstGeom>
          <a:solidFill>
            <a:srgbClr val="00C5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/>
          </a:bodyPr>
          <a:lstStyle/>
          <a:p>
            <a:pPr algn="ctr"/>
            <a:r>
              <a:rPr lang="en-US" sz="9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Pilots</a:t>
            </a:r>
            <a:endParaRPr lang="en-US" sz="18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5" name="TL_AckRxC"/>
          <p:cNvSpPr/>
          <p:nvPr/>
        </p:nvSpPr>
        <p:spPr>
          <a:xfrm>
            <a:off x="4420931" y="5629856"/>
            <a:ext cx="137160" cy="182880"/>
          </a:xfrm>
          <a:prstGeom prst="trapezoid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62500" lnSpcReduction="20000"/>
          </a:bodyPr>
          <a:lstStyle/>
          <a:p>
            <a:pPr algn="ctr"/>
            <a:endParaRPr lang="en-US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4" name="TL_AckRxB"/>
          <p:cNvSpPr/>
          <p:nvPr/>
        </p:nvSpPr>
        <p:spPr>
          <a:xfrm>
            <a:off x="4247988" y="5209134"/>
            <a:ext cx="137160" cy="182880"/>
          </a:xfrm>
          <a:prstGeom prst="trapezoid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62500" lnSpcReduction="20000"/>
          </a:bodyPr>
          <a:lstStyle/>
          <a:p>
            <a:pPr algn="ctr"/>
            <a:endParaRPr lang="en-US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3" name="TL_AckRxA"/>
          <p:cNvSpPr/>
          <p:nvPr/>
        </p:nvSpPr>
        <p:spPr>
          <a:xfrm>
            <a:off x="4075045" y="4781677"/>
            <a:ext cx="137160" cy="182880"/>
          </a:xfrm>
          <a:prstGeom prst="trapezoid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62500" lnSpcReduction="20000"/>
          </a:bodyPr>
          <a:lstStyle/>
          <a:p>
            <a:pPr algn="ctr"/>
            <a:endParaRPr lang="en-US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0" name="TL_Ack_C"/>
          <p:cNvSpPr/>
          <p:nvPr/>
        </p:nvSpPr>
        <p:spPr>
          <a:xfrm>
            <a:off x="4420931" y="5606996"/>
            <a:ext cx="137160" cy="2286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6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ack</a:t>
            </a:r>
            <a:endParaRPr lang="en-US" sz="6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" name="TL_Ack_B"/>
          <p:cNvSpPr/>
          <p:nvPr/>
        </p:nvSpPr>
        <p:spPr>
          <a:xfrm>
            <a:off x="4247988" y="5186274"/>
            <a:ext cx="137160" cy="2286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6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ack</a:t>
            </a:r>
            <a:endParaRPr lang="en-US" sz="6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6" name="TL_Ack_A"/>
          <p:cNvSpPr/>
          <p:nvPr/>
        </p:nvSpPr>
        <p:spPr>
          <a:xfrm>
            <a:off x="4075045" y="4758817"/>
            <a:ext cx="137160" cy="2286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6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ack</a:t>
            </a:r>
            <a:endParaRPr lang="en-US" sz="6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7" name="TL_Data_A"/>
          <p:cNvSpPr/>
          <p:nvPr/>
        </p:nvSpPr>
        <p:spPr>
          <a:xfrm>
            <a:off x="2208384" y="4804537"/>
            <a:ext cx="1828800" cy="182880"/>
          </a:xfrm>
          <a:prstGeom prst="trapezoid">
            <a:avLst/>
          </a:prstGeom>
          <a:solidFill>
            <a:srgbClr val="C55A1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55000" lnSpcReduction="20000"/>
          </a:bodyPr>
          <a:lstStyle/>
          <a:p>
            <a:pPr algn="ctr"/>
            <a:endParaRPr lang="en-US" sz="24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64" name="TL_GrpSlide"/>
          <p:cNvGrpSpPr/>
          <p:nvPr/>
        </p:nvGrpSpPr>
        <p:grpSpPr>
          <a:xfrm>
            <a:off x="2208207" y="4184387"/>
            <a:ext cx="2349707" cy="1651263"/>
            <a:chOff x="3390900" y="904115"/>
            <a:chExt cx="2349707" cy="1651263"/>
          </a:xfrm>
        </p:grpSpPr>
        <p:sp>
          <p:nvSpPr>
            <p:cNvPr id="165" name="TL_Data_C"/>
            <p:cNvSpPr/>
            <p:nvPr/>
          </p:nvSpPr>
          <p:spPr>
            <a:xfrm>
              <a:off x="3390900" y="2372498"/>
              <a:ext cx="1828800" cy="182880"/>
            </a:xfrm>
            <a:prstGeom prst="trapezoid">
              <a:avLst/>
            </a:prstGeom>
            <a:solidFill>
              <a:srgbClr val="70AD47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5000" lnSpcReduction="20000"/>
            </a:bodyPr>
            <a:lstStyle/>
            <a:p>
              <a:pPr algn="ctr"/>
              <a:endParaRPr lang="en-US" sz="24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66" name="TL_Data_B"/>
            <p:cNvSpPr/>
            <p:nvPr/>
          </p:nvSpPr>
          <p:spPr>
            <a:xfrm>
              <a:off x="3390900" y="1949595"/>
              <a:ext cx="1828800" cy="185061"/>
            </a:xfrm>
            <a:prstGeom prst="trapezoid">
              <a:avLst/>
            </a:prstGeom>
            <a:solidFill>
              <a:srgbClr val="CB0F1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5000" lnSpcReduction="20000"/>
            </a:bodyPr>
            <a:lstStyle/>
            <a:p>
              <a:pPr algn="ctr"/>
              <a:endParaRPr lang="en-US" sz="24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67" name="TL_DataTx"/>
            <p:cNvSpPr/>
            <p:nvPr/>
          </p:nvSpPr>
          <p:spPr>
            <a:xfrm>
              <a:off x="3390901" y="904115"/>
              <a:ext cx="1828800" cy="228600"/>
            </a:xfrm>
            <a:prstGeom prst="rect">
              <a:avLst/>
            </a:prstGeom>
            <a:gradFill flip="none" rotWithShape="1">
              <a:gsLst>
                <a:gs pos="34000">
                  <a:srgbClr val="CB0F13"/>
                </a:gs>
                <a:gs pos="32000">
                  <a:srgbClr val="C55A11"/>
                </a:gs>
                <a:gs pos="0">
                  <a:srgbClr val="C55A11"/>
                </a:gs>
                <a:gs pos="67000">
                  <a:srgbClr val="70AD47"/>
                </a:gs>
                <a:gs pos="65000">
                  <a:srgbClr val="CB0F13"/>
                </a:gs>
                <a:gs pos="100000">
                  <a:srgbClr val="70AD47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lnSpcReduction="10000"/>
            </a:bodyPr>
            <a:lstStyle/>
            <a:p>
              <a:pPr algn="ctr"/>
              <a:r>
                <a:rPr lang="en-US" sz="1600" dirty="0" smtClean="0"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Data</a:t>
              </a:r>
              <a:endParaRPr lang="en-US" sz="24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68" name="TL_AckRxC" descr="Down:  TL_AckRxC"/>
            <p:cNvSpPr/>
            <p:nvPr/>
          </p:nvSpPr>
          <p:spPr>
            <a:xfrm>
              <a:off x="5603424" y="949440"/>
              <a:ext cx="137160" cy="182880"/>
            </a:xfrm>
            <a:prstGeom prst="trapezoid">
              <a:avLst/>
            </a:prstGeom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62500" lnSpcReduction="20000"/>
            </a:bodyPr>
            <a:lstStyle/>
            <a:p>
              <a:pPr algn="ctr"/>
              <a:endParaRPr lang="en-US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79" name="TL_AckRxB" descr="Down:  TL_AckRxB"/>
            <p:cNvSpPr/>
            <p:nvPr/>
          </p:nvSpPr>
          <p:spPr>
            <a:xfrm>
              <a:off x="5430514" y="949456"/>
              <a:ext cx="137160" cy="182880"/>
            </a:xfrm>
            <a:prstGeom prst="trapezoid">
              <a:avLst/>
            </a:prstGeom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62500" lnSpcReduction="20000"/>
            </a:bodyPr>
            <a:lstStyle/>
            <a:p>
              <a:pPr algn="ctr"/>
              <a:endParaRPr lang="en-US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83" name="TL_AckRxA" descr="Down:  TL_AckRxA"/>
            <p:cNvSpPr/>
            <p:nvPr/>
          </p:nvSpPr>
          <p:spPr>
            <a:xfrm>
              <a:off x="5257604" y="950556"/>
              <a:ext cx="137160" cy="182880"/>
            </a:xfrm>
            <a:prstGeom prst="trapezoid">
              <a:avLst/>
            </a:prstGeom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62500" lnSpcReduction="20000"/>
            </a:bodyPr>
            <a:lstStyle/>
            <a:p>
              <a:pPr algn="ctr"/>
              <a:endParaRPr lang="en-US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84" name="TL_Ack_C"/>
            <p:cNvSpPr/>
            <p:nvPr/>
          </p:nvSpPr>
          <p:spPr>
            <a:xfrm>
              <a:off x="5603447" y="2326778"/>
              <a:ext cx="137160" cy="228600"/>
            </a:xfrm>
            <a:prstGeom prst="rect">
              <a:avLst/>
            </a:prstGeom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600" dirty="0" err="1" smtClean="0"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ack</a:t>
              </a:r>
              <a:endParaRPr lang="en-US" sz="6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85" name="TL_Ack_B"/>
            <p:cNvSpPr/>
            <p:nvPr/>
          </p:nvSpPr>
          <p:spPr>
            <a:xfrm>
              <a:off x="5430504" y="1906056"/>
              <a:ext cx="137160" cy="228600"/>
            </a:xfrm>
            <a:prstGeom prst="rect">
              <a:avLst/>
            </a:prstGeom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600" dirty="0" err="1" smtClean="0"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ack</a:t>
              </a:r>
              <a:endParaRPr lang="en-US" sz="6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86" name="TL_Ack_A"/>
            <p:cNvSpPr/>
            <p:nvPr/>
          </p:nvSpPr>
          <p:spPr>
            <a:xfrm>
              <a:off x="5257561" y="1478599"/>
              <a:ext cx="137160" cy="228600"/>
            </a:xfrm>
            <a:prstGeom prst="rect">
              <a:avLst/>
            </a:prstGeom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600" dirty="0" err="1" smtClean="0"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ack</a:t>
              </a:r>
              <a:endParaRPr lang="en-US" sz="6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87" name="TL_Data_A"/>
            <p:cNvSpPr/>
            <p:nvPr/>
          </p:nvSpPr>
          <p:spPr>
            <a:xfrm>
              <a:off x="3390900" y="1524319"/>
              <a:ext cx="1828800" cy="182880"/>
            </a:xfrm>
            <a:prstGeom prst="trapezoid">
              <a:avLst/>
            </a:prstGeom>
            <a:solidFill>
              <a:srgbClr val="C55A1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5000" lnSpcReduction="20000"/>
            </a:bodyPr>
            <a:lstStyle/>
            <a:p>
              <a:pPr algn="ctr"/>
              <a:endParaRPr lang="en-US" sz="24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38" name="CoverBox"/>
          <p:cNvSpPr/>
          <p:nvPr/>
        </p:nvSpPr>
        <p:spPr>
          <a:xfrm>
            <a:off x="2186092" y="4171392"/>
            <a:ext cx="2437331" cy="165870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l_PilotA"/>
          <p:cNvSpPr/>
          <p:nvPr/>
        </p:nvSpPr>
        <p:spPr>
          <a:xfrm>
            <a:off x="692714" y="4801340"/>
            <a:ext cx="228600" cy="186077"/>
          </a:xfrm>
          <a:prstGeom prst="trapezoid">
            <a:avLst/>
          </a:prstGeom>
          <a:solidFill>
            <a:srgbClr val="00C5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0000" lnSpcReduction="20000"/>
          </a:bodyPr>
          <a:lstStyle/>
          <a:p>
            <a:pPr algn="ctr"/>
            <a:endParaRPr lang="en-US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24" name="TL_RxC"/>
          <p:cNvGrpSpPr/>
          <p:nvPr/>
        </p:nvGrpSpPr>
        <p:grpSpPr>
          <a:xfrm>
            <a:off x="98637" y="5715000"/>
            <a:ext cx="548640" cy="228600"/>
            <a:chOff x="2329260" y="5806043"/>
            <a:chExt cx="868853" cy="378217"/>
          </a:xfrm>
        </p:grpSpPr>
        <p:sp>
          <p:nvSpPr>
            <p:cNvPr id="125" name="Rectangle 124"/>
            <p:cNvSpPr/>
            <p:nvPr/>
          </p:nvSpPr>
          <p:spPr>
            <a:xfrm>
              <a:off x="2329260" y="5806043"/>
              <a:ext cx="654278" cy="37820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C</a:t>
              </a:r>
              <a:endPara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6" name="Snip Same Side Corner Rectangle 125"/>
            <p:cNvSpPr/>
            <p:nvPr/>
          </p:nvSpPr>
          <p:spPr>
            <a:xfrm rot="5400000">
              <a:off x="2901717" y="5887865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AED395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27" name="Isosceles Triangle 126"/>
            <p:cNvSpPr/>
            <p:nvPr/>
          </p:nvSpPr>
          <p:spPr>
            <a:xfrm rot="10800000">
              <a:off x="3013101" y="5917429"/>
              <a:ext cx="155448" cy="155448"/>
            </a:xfrm>
            <a:prstGeom prst="triangle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28" name="TL_RxB"/>
          <p:cNvGrpSpPr/>
          <p:nvPr/>
        </p:nvGrpSpPr>
        <p:grpSpPr>
          <a:xfrm>
            <a:off x="98637" y="5296055"/>
            <a:ext cx="548640" cy="228600"/>
            <a:chOff x="2555487" y="4886234"/>
            <a:chExt cx="868853" cy="378217"/>
          </a:xfrm>
        </p:grpSpPr>
        <p:sp>
          <p:nvSpPr>
            <p:cNvPr id="129" name="Rectangle 128"/>
            <p:cNvSpPr/>
            <p:nvPr/>
          </p:nvSpPr>
          <p:spPr>
            <a:xfrm>
              <a:off x="2555487" y="4886234"/>
              <a:ext cx="654278" cy="378209"/>
            </a:xfrm>
            <a:prstGeom prst="rect">
              <a:avLst/>
            </a:prstGeom>
            <a:solidFill>
              <a:srgbClr val="CB0F13"/>
            </a:solidFill>
            <a:ln>
              <a:solidFill>
                <a:srgbClr val="8C0A0D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B</a:t>
              </a:r>
              <a:endPara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0" name="Snip Same Side Corner Rectangle 129"/>
            <p:cNvSpPr/>
            <p:nvPr/>
          </p:nvSpPr>
          <p:spPr>
            <a:xfrm rot="5400000">
              <a:off x="3127944" y="4968056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F5777A"/>
            </a:solidFill>
            <a:ln>
              <a:solidFill>
                <a:srgbClr val="8C0A0D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31" name="Isosceles Triangle 130"/>
            <p:cNvSpPr/>
            <p:nvPr/>
          </p:nvSpPr>
          <p:spPr>
            <a:xfrm rot="10800000">
              <a:off x="3239328" y="4997620"/>
              <a:ext cx="155448" cy="155448"/>
            </a:xfrm>
            <a:prstGeom prst="triangle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32" name="TL_RxA"/>
          <p:cNvGrpSpPr/>
          <p:nvPr/>
        </p:nvGrpSpPr>
        <p:grpSpPr>
          <a:xfrm>
            <a:off x="98637" y="4877111"/>
            <a:ext cx="548640" cy="228600"/>
            <a:chOff x="2329260" y="3966424"/>
            <a:chExt cx="868853" cy="378217"/>
          </a:xfrm>
        </p:grpSpPr>
        <p:sp>
          <p:nvSpPr>
            <p:cNvPr id="133" name="Rectangle 132"/>
            <p:cNvSpPr/>
            <p:nvPr/>
          </p:nvSpPr>
          <p:spPr>
            <a:xfrm>
              <a:off x="2329260" y="3966424"/>
              <a:ext cx="654278" cy="3782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</a:t>
              </a:r>
              <a:r>
                <a:rPr lang="en-US" sz="1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</p:txBody>
        </p:sp>
        <p:sp>
          <p:nvSpPr>
            <p:cNvPr id="134" name="Snip Same Side Corner Rectangle 133"/>
            <p:cNvSpPr/>
            <p:nvPr/>
          </p:nvSpPr>
          <p:spPr>
            <a:xfrm rot="5400000">
              <a:off x="2901717" y="4048246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35" name="Isosceles Triangle 134"/>
            <p:cNvSpPr/>
            <p:nvPr/>
          </p:nvSpPr>
          <p:spPr>
            <a:xfrm rot="10800000">
              <a:off x="3013101" y="4077810"/>
              <a:ext cx="155448" cy="155448"/>
            </a:xfrm>
            <a:prstGeom prst="triangle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36" name="TL_MUMIMO_TX"/>
          <p:cNvGrpSpPr/>
          <p:nvPr/>
        </p:nvGrpSpPr>
        <p:grpSpPr>
          <a:xfrm>
            <a:off x="98637" y="4138127"/>
            <a:ext cx="548640" cy="548640"/>
            <a:chOff x="1457774" y="4121948"/>
            <a:chExt cx="788206" cy="704533"/>
          </a:xfrm>
        </p:grpSpPr>
        <p:grpSp>
          <p:nvGrpSpPr>
            <p:cNvPr id="137" name="Group 136"/>
            <p:cNvGrpSpPr/>
            <p:nvPr/>
          </p:nvGrpSpPr>
          <p:grpSpPr>
            <a:xfrm>
              <a:off x="1457774" y="4121948"/>
              <a:ext cx="788206" cy="704533"/>
              <a:chOff x="2046405" y="4295968"/>
              <a:chExt cx="788206" cy="704533"/>
            </a:xfrm>
          </p:grpSpPr>
          <p:sp>
            <p:nvSpPr>
              <p:cNvPr id="142" name="Rectangle 141"/>
              <p:cNvSpPr/>
              <p:nvPr/>
            </p:nvSpPr>
            <p:spPr>
              <a:xfrm>
                <a:off x="2046405" y="4295968"/>
                <a:ext cx="607311" cy="704525"/>
              </a:xfrm>
              <a:prstGeom prst="rect">
                <a:avLst/>
              </a:prstGeom>
              <a:ln w="19050"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Tx</a:t>
                </a:r>
                <a:endPara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3" name="Snip Same Side Corner Rectangle 142"/>
              <p:cNvSpPr/>
              <p:nvPr/>
            </p:nvSpPr>
            <p:spPr>
              <a:xfrm rot="5400000">
                <a:off x="2383865" y="4549755"/>
                <a:ext cx="704526" cy="196966"/>
              </a:xfrm>
              <a:prstGeom prst="snip2SameRect">
                <a:avLst>
                  <a:gd name="adj1" fmla="val 24586"/>
                  <a:gd name="adj2" fmla="val 2338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19050"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/>
              <a:lstStyle/>
              <a:p>
                <a:pPr algn="ctr"/>
                <a:endParaRPr lang="en-US" sz="1600" dirty="0"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2089345" y="4171106"/>
              <a:ext cx="133423" cy="610409"/>
              <a:chOff x="930799" y="1017256"/>
              <a:chExt cx="71220" cy="325832"/>
            </a:xfrm>
          </p:grpSpPr>
          <p:sp>
            <p:nvSpPr>
              <p:cNvPr id="139" name="Isosceles Triangle 138"/>
              <p:cNvSpPr/>
              <p:nvPr/>
            </p:nvSpPr>
            <p:spPr>
              <a:xfrm rot="10800000">
                <a:off x="930799" y="1017256"/>
                <a:ext cx="71220" cy="71036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40" name="Isosceles Triangle 139"/>
              <p:cNvSpPr/>
              <p:nvPr/>
            </p:nvSpPr>
            <p:spPr>
              <a:xfrm rot="10800000">
                <a:off x="930799" y="1144654"/>
                <a:ext cx="71220" cy="71036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41" name="Isosceles Triangle 140"/>
              <p:cNvSpPr/>
              <p:nvPr/>
            </p:nvSpPr>
            <p:spPr>
              <a:xfrm rot="10800000">
                <a:off x="930799" y="1272052"/>
                <a:ext cx="71220" cy="71036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144" name="TextBox 143"/>
          <p:cNvSpPr txBox="1"/>
          <p:nvPr/>
        </p:nvSpPr>
        <p:spPr>
          <a:xfrm>
            <a:off x="1455270" y="3733798"/>
            <a:ext cx="1870364" cy="428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900" b="1" u="none">
                <a:solidFill>
                  <a:srgbClr val="02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2400" dirty="0" smtClean="0"/>
              <a:t>TX Timeline</a:t>
            </a:r>
            <a:endParaRPr lang="en-US" sz="2400" dirty="0"/>
          </a:p>
        </p:txBody>
      </p:sp>
      <p:grpSp>
        <p:nvGrpSpPr>
          <p:cNvPr id="169" name="Group 168"/>
          <p:cNvGrpSpPr/>
          <p:nvPr/>
        </p:nvGrpSpPr>
        <p:grpSpPr>
          <a:xfrm>
            <a:off x="4099166" y="1327685"/>
            <a:ext cx="637826" cy="933226"/>
            <a:chOff x="4018057" y="1327685"/>
            <a:chExt cx="637826" cy="933226"/>
          </a:xfrm>
        </p:grpSpPr>
        <p:sp>
          <p:nvSpPr>
            <p:cNvPr id="159" name="Right Brace 158"/>
            <p:cNvSpPr/>
            <p:nvPr/>
          </p:nvSpPr>
          <p:spPr>
            <a:xfrm>
              <a:off x="4018057" y="1327685"/>
              <a:ext cx="133351" cy="933226"/>
            </a:xfrm>
            <a:prstGeom prst="rightBrac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2" name="Group 161"/>
            <p:cNvGrpSpPr/>
            <p:nvPr/>
          </p:nvGrpSpPr>
          <p:grpSpPr>
            <a:xfrm>
              <a:off x="4290123" y="1577757"/>
              <a:ext cx="365760" cy="402575"/>
              <a:chOff x="2890902" y="1724106"/>
              <a:chExt cx="365760" cy="402575"/>
            </a:xfrm>
          </p:grpSpPr>
          <p:sp>
            <p:nvSpPr>
              <p:cNvPr id="160" name="Oval 159"/>
              <p:cNvSpPr/>
              <p:nvPr/>
            </p:nvSpPr>
            <p:spPr>
              <a:xfrm>
                <a:off x="2890902" y="1760921"/>
                <a:ext cx="365760" cy="365760"/>
              </a:xfrm>
              <a:prstGeom prst="ellipse">
                <a:avLst/>
              </a:prstGeom>
              <a:noFill/>
              <a:ln w="25400"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2964842" y="1724106"/>
                <a:ext cx="2019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∠</a:t>
                </a:r>
                <a:endParaRPr lang="en-US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70" name="Group 169"/>
          <p:cNvGrpSpPr/>
          <p:nvPr/>
        </p:nvGrpSpPr>
        <p:grpSpPr>
          <a:xfrm>
            <a:off x="4075439" y="2452545"/>
            <a:ext cx="637826" cy="933226"/>
            <a:chOff x="4018057" y="1327685"/>
            <a:chExt cx="637826" cy="933226"/>
          </a:xfrm>
        </p:grpSpPr>
        <p:sp>
          <p:nvSpPr>
            <p:cNvPr id="171" name="Right Brace 170"/>
            <p:cNvSpPr/>
            <p:nvPr/>
          </p:nvSpPr>
          <p:spPr>
            <a:xfrm>
              <a:off x="4018057" y="1327685"/>
              <a:ext cx="133351" cy="933226"/>
            </a:xfrm>
            <a:prstGeom prst="rightBrac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2" name="Group 171"/>
            <p:cNvGrpSpPr/>
            <p:nvPr/>
          </p:nvGrpSpPr>
          <p:grpSpPr>
            <a:xfrm>
              <a:off x="4290123" y="1577757"/>
              <a:ext cx="365760" cy="402575"/>
              <a:chOff x="2890902" y="1724106"/>
              <a:chExt cx="365760" cy="402575"/>
            </a:xfrm>
          </p:grpSpPr>
          <p:sp>
            <p:nvSpPr>
              <p:cNvPr id="173" name="Oval 172"/>
              <p:cNvSpPr/>
              <p:nvPr/>
            </p:nvSpPr>
            <p:spPr>
              <a:xfrm>
                <a:off x="2890902" y="1760921"/>
                <a:ext cx="365760" cy="365760"/>
              </a:xfrm>
              <a:prstGeom prst="ellipse">
                <a:avLst/>
              </a:prstGeom>
              <a:noFill/>
              <a:ln w="25400"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2964842" y="1724106"/>
                <a:ext cx="2019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∠</a:t>
                </a:r>
                <a:endParaRPr lang="en-US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76" name="Right Brace 175"/>
          <p:cNvSpPr/>
          <p:nvPr/>
        </p:nvSpPr>
        <p:spPr>
          <a:xfrm rot="5400000">
            <a:off x="1400958" y="5368067"/>
            <a:ext cx="224438" cy="1231432"/>
          </a:xfrm>
          <a:prstGeom prst="rightBrace">
            <a:avLst>
              <a:gd name="adj1" fmla="val 18961"/>
              <a:gd name="adj2" fmla="val 53874"/>
            </a:avLst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ight Brace 176"/>
          <p:cNvSpPr/>
          <p:nvPr/>
        </p:nvSpPr>
        <p:spPr>
          <a:xfrm rot="5400000">
            <a:off x="3019748" y="5110371"/>
            <a:ext cx="224438" cy="1746825"/>
          </a:xfrm>
          <a:prstGeom prst="rightBrace">
            <a:avLst>
              <a:gd name="adj1" fmla="val 18961"/>
              <a:gd name="adj2" fmla="val 53874"/>
            </a:avLst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Arc 181"/>
          <p:cNvSpPr/>
          <p:nvPr/>
        </p:nvSpPr>
        <p:spPr>
          <a:xfrm rot="10800000">
            <a:off x="1513934" y="5958130"/>
            <a:ext cx="1525716" cy="677555"/>
          </a:xfrm>
          <a:prstGeom prst="arc">
            <a:avLst>
              <a:gd name="adj1" fmla="val 10819074"/>
              <a:gd name="adj2" fmla="val 0"/>
            </a:avLst>
          </a:prstGeom>
          <a:ln w="5715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69972" y="4758817"/>
            <a:ext cx="36576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L_CSI_A"/>
          <p:cNvSpPr/>
          <p:nvPr/>
        </p:nvSpPr>
        <p:spPr>
          <a:xfrm>
            <a:off x="969972" y="4758817"/>
            <a:ext cx="365760" cy="228600"/>
          </a:xfrm>
          <a:prstGeom prst="rect">
            <a:avLst/>
          </a:prstGeom>
          <a:solidFill>
            <a:srgbClr val="C55A11">
              <a:alpha val="5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8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CSI</a:t>
            </a:r>
            <a:endParaRPr lang="en-US" sz="28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1387009" y="5186274"/>
            <a:ext cx="36576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1798890" y="5606996"/>
            <a:ext cx="36576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L_CSI_C"/>
          <p:cNvSpPr/>
          <p:nvPr/>
        </p:nvSpPr>
        <p:spPr>
          <a:xfrm>
            <a:off x="1798890" y="5606996"/>
            <a:ext cx="365760" cy="228600"/>
          </a:xfrm>
          <a:prstGeom prst="rect">
            <a:avLst/>
          </a:prstGeom>
          <a:solidFill>
            <a:srgbClr val="70AD47">
              <a:alpha val="5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8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CSI</a:t>
            </a:r>
            <a:endParaRPr lang="en-US" sz="28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5" name="TL_CSI_B"/>
          <p:cNvSpPr/>
          <p:nvPr/>
        </p:nvSpPr>
        <p:spPr>
          <a:xfrm>
            <a:off x="1387009" y="5186274"/>
            <a:ext cx="365760" cy="228600"/>
          </a:xfrm>
          <a:prstGeom prst="rect">
            <a:avLst/>
          </a:prstGeom>
          <a:solidFill>
            <a:srgbClr val="CB0F13">
              <a:alpha val="5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8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CSI</a:t>
            </a:r>
            <a:endParaRPr lang="en-US" sz="28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9" name="TL_CsitX1" descr="Up:  TL_CsitA"/>
          <p:cNvSpPr/>
          <p:nvPr/>
        </p:nvSpPr>
        <p:spPr>
          <a:xfrm>
            <a:off x="3050055" y="4222345"/>
            <a:ext cx="365760" cy="182880"/>
          </a:xfrm>
          <a:prstGeom prst="trapezoid">
            <a:avLst/>
          </a:prstGeom>
          <a:solidFill>
            <a:srgbClr val="9C9C9C">
              <a:alpha val="85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32500" lnSpcReduction="20000"/>
          </a:bodyPr>
          <a:lstStyle/>
          <a:p>
            <a:pPr algn="ctr"/>
            <a:r>
              <a:rPr lang="en-US" sz="28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CSIT F</a:t>
            </a:r>
            <a:endParaRPr lang="en-US" sz="28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0" name="TL_CsitX1" descr="Up:  TL_CsitA"/>
          <p:cNvSpPr/>
          <p:nvPr/>
        </p:nvSpPr>
        <p:spPr>
          <a:xfrm>
            <a:off x="2211863" y="4222345"/>
            <a:ext cx="365760" cy="182880"/>
          </a:xfrm>
          <a:prstGeom prst="trapezoid">
            <a:avLst/>
          </a:prstGeom>
          <a:solidFill>
            <a:srgbClr val="9C9C9C">
              <a:alpha val="85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32500" lnSpcReduction="20000"/>
          </a:bodyPr>
          <a:lstStyle/>
          <a:p>
            <a:pPr algn="ctr"/>
            <a:r>
              <a:rPr lang="en-US" sz="28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CSIT D</a:t>
            </a:r>
            <a:endParaRPr lang="en-US" sz="28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1" name="TL_CsitX1" descr="Up:  TL_CsitA"/>
          <p:cNvSpPr/>
          <p:nvPr/>
        </p:nvSpPr>
        <p:spPr>
          <a:xfrm>
            <a:off x="2630959" y="4222345"/>
            <a:ext cx="365760" cy="182880"/>
          </a:xfrm>
          <a:prstGeom prst="trapezoid">
            <a:avLst/>
          </a:prstGeom>
          <a:solidFill>
            <a:srgbClr val="9C9C9C">
              <a:alpha val="85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32500" lnSpcReduction="20000"/>
          </a:bodyPr>
          <a:lstStyle/>
          <a:p>
            <a:pPr algn="ctr"/>
            <a:r>
              <a:rPr lang="en-US" sz="28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CSIT E</a:t>
            </a:r>
            <a:endParaRPr lang="en-US" sz="28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L_CsitX1" descr="Up:  TL_CsitA"/>
          <p:cNvSpPr/>
          <p:nvPr/>
        </p:nvSpPr>
        <p:spPr>
          <a:xfrm>
            <a:off x="4307343" y="4222345"/>
            <a:ext cx="365760" cy="182880"/>
          </a:xfrm>
          <a:prstGeom prst="trapezoid">
            <a:avLst/>
          </a:prstGeom>
          <a:solidFill>
            <a:srgbClr val="9C9C9C">
              <a:alpha val="85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32500" lnSpcReduction="20000"/>
          </a:bodyPr>
          <a:lstStyle/>
          <a:p>
            <a:pPr algn="ctr"/>
            <a:r>
              <a:rPr lang="en-US" sz="28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CSIT X</a:t>
            </a:r>
            <a:endParaRPr lang="en-US" sz="28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3" name="TL_CSIT..." descr="Up:  TL_CsitA"/>
          <p:cNvSpPr/>
          <p:nvPr/>
        </p:nvSpPr>
        <p:spPr>
          <a:xfrm>
            <a:off x="3498850" y="4222345"/>
            <a:ext cx="731520" cy="182880"/>
          </a:xfrm>
          <a:custGeom>
            <a:avLst/>
            <a:gdLst>
              <a:gd name="connsiteX0" fmla="*/ 367061 w 654720"/>
              <a:gd name="connsiteY0" fmla="*/ 0 h 182880"/>
              <a:gd name="connsiteX1" fmla="*/ 609000 w 654720"/>
              <a:gd name="connsiteY1" fmla="*/ 0 h 182880"/>
              <a:gd name="connsiteX2" fmla="*/ 654720 w 654720"/>
              <a:gd name="connsiteY2" fmla="*/ 182880 h 182880"/>
              <a:gd name="connsiteX3" fmla="*/ 433623 w 654720"/>
              <a:gd name="connsiteY3" fmla="*/ 182880 h 182880"/>
              <a:gd name="connsiteX4" fmla="*/ 326044 w 654720"/>
              <a:gd name="connsiteY4" fmla="*/ 0 h 182880"/>
              <a:gd name="connsiteX5" fmla="*/ 345824 w 654720"/>
              <a:gd name="connsiteY5" fmla="*/ 0 h 182880"/>
              <a:gd name="connsiteX6" fmla="*/ 412387 w 654720"/>
              <a:gd name="connsiteY6" fmla="*/ 182880 h 182880"/>
              <a:gd name="connsiteX7" fmla="*/ 392607 w 654720"/>
              <a:gd name="connsiteY7" fmla="*/ 182880 h 182880"/>
              <a:gd name="connsiteX8" fmla="*/ 284331 w 654720"/>
              <a:gd name="connsiteY8" fmla="*/ 0 h 182880"/>
              <a:gd name="connsiteX9" fmla="*/ 303828 w 654720"/>
              <a:gd name="connsiteY9" fmla="*/ 0 h 182880"/>
              <a:gd name="connsiteX10" fmla="*/ 370391 w 654720"/>
              <a:gd name="connsiteY10" fmla="*/ 182880 h 182880"/>
              <a:gd name="connsiteX11" fmla="*/ 350894 w 654720"/>
              <a:gd name="connsiteY11" fmla="*/ 182880 h 182880"/>
              <a:gd name="connsiteX12" fmla="*/ 242334 w 654720"/>
              <a:gd name="connsiteY12" fmla="*/ 0 h 182880"/>
              <a:gd name="connsiteX13" fmla="*/ 262115 w 654720"/>
              <a:gd name="connsiteY13" fmla="*/ 0 h 182880"/>
              <a:gd name="connsiteX14" fmla="*/ 328677 w 654720"/>
              <a:gd name="connsiteY14" fmla="*/ 182880 h 182880"/>
              <a:gd name="connsiteX15" fmla="*/ 308897 w 654720"/>
              <a:gd name="connsiteY15" fmla="*/ 182880 h 182880"/>
              <a:gd name="connsiteX16" fmla="*/ 45720 w 654720"/>
              <a:gd name="connsiteY16" fmla="*/ 0 h 182880"/>
              <a:gd name="connsiteX17" fmla="*/ 221098 w 654720"/>
              <a:gd name="connsiteY17" fmla="*/ 0 h 182880"/>
              <a:gd name="connsiteX18" fmla="*/ 287661 w 654720"/>
              <a:gd name="connsiteY18" fmla="*/ 182880 h 182880"/>
              <a:gd name="connsiteX19" fmla="*/ 0 w 654720"/>
              <a:gd name="connsiteY19" fmla="*/ 18288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54720" h="182880">
                <a:moveTo>
                  <a:pt x="367061" y="0"/>
                </a:moveTo>
                <a:lnTo>
                  <a:pt x="609000" y="0"/>
                </a:lnTo>
                <a:lnTo>
                  <a:pt x="654720" y="182880"/>
                </a:lnTo>
                <a:lnTo>
                  <a:pt x="433623" y="182880"/>
                </a:lnTo>
                <a:close/>
                <a:moveTo>
                  <a:pt x="326044" y="0"/>
                </a:moveTo>
                <a:lnTo>
                  <a:pt x="345824" y="0"/>
                </a:lnTo>
                <a:lnTo>
                  <a:pt x="412387" y="182880"/>
                </a:lnTo>
                <a:lnTo>
                  <a:pt x="392607" y="182880"/>
                </a:lnTo>
                <a:close/>
                <a:moveTo>
                  <a:pt x="284331" y="0"/>
                </a:moveTo>
                <a:lnTo>
                  <a:pt x="303828" y="0"/>
                </a:lnTo>
                <a:lnTo>
                  <a:pt x="370391" y="182880"/>
                </a:lnTo>
                <a:lnTo>
                  <a:pt x="350894" y="182880"/>
                </a:lnTo>
                <a:close/>
                <a:moveTo>
                  <a:pt x="242334" y="0"/>
                </a:moveTo>
                <a:lnTo>
                  <a:pt x="262115" y="0"/>
                </a:lnTo>
                <a:lnTo>
                  <a:pt x="328677" y="182880"/>
                </a:lnTo>
                <a:lnTo>
                  <a:pt x="308897" y="182880"/>
                </a:lnTo>
                <a:close/>
                <a:moveTo>
                  <a:pt x="45720" y="0"/>
                </a:moveTo>
                <a:lnTo>
                  <a:pt x="221098" y="0"/>
                </a:lnTo>
                <a:lnTo>
                  <a:pt x="287661" y="182880"/>
                </a:lnTo>
                <a:lnTo>
                  <a:pt x="0" y="182880"/>
                </a:lnTo>
                <a:close/>
              </a:path>
            </a:pathLst>
          </a:custGeom>
          <a:solidFill>
            <a:srgbClr val="9C9C9C">
              <a:alpha val="85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9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CSIT …</a:t>
            </a:r>
            <a:endParaRPr lang="en-US" sz="9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4806214" y="2739023"/>
            <a:ext cx="4362470" cy="2944396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>
              <a:lnSpc>
                <a:spcPts val="2000"/>
              </a:lnSpc>
              <a:spcBef>
                <a:spcPts val="600"/>
              </a:spcBef>
            </a:pP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Transmission Considerations</a:t>
            </a:r>
          </a:p>
          <a:p>
            <a:pPr algn="ctr">
              <a:lnSpc>
                <a:spcPts val="600"/>
              </a:lnSpc>
              <a:spcBef>
                <a:spcPts val="0"/>
              </a:spcBef>
            </a:pPr>
            <a:r>
              <a:rPr lang="en-US" sz="1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marL="230188" indent="-230188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Group Selection</a:t>
            </a:r>
          </a:p>
          <a:p>
            <a:pPr marL="684213" lvl="1" indent="-227013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Must occur </a:t>
            </a:r>
            <a:r>
              <a:rPr lang="en-US" sz="18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before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sounding</a:t>
            </a:r>
          </a:p>
          <a:p>
            <a:pPr marL="684213" lvl="1" indent="-227013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Ideally, select separable receivers</a:t>
            </a:r>
          </a:p>
          <a:p>
            <a:pPr marL="230188" indent="-230188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Sounding</a:t>
            </a:r>
          </a:p>
          <a:p>
            <a:pPr marL="684213" lvl="1" indent="-227013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Significant protocol overhead</a:t>
            </a:r>
            <a:endParaRPr lang="en-US" sz="1400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30188" indent="-230188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Transmit</a:t>
            </a:r>
          </a:p>
          <a:p>
            <a:pPr marL="684213" lvl="1" indent="-227013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Performance drops if channel varies between sounding and TX</a:t>
            </a:r>
          </a:p>
          <a:p>
            <a:pPr marL="684213" lvl="1" indent="-227013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Without enough aggregated data to transmit, </a:t>
            </a:r>
            <a:r>
              <a:rPr lang="en-US" sz="16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overhead may overwhelm gains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121" name="TL_RxA"/>
          <p:cNvCxnSpPr/>
          <p:nvPr/>
        </p:nvCxnSpPr>
        <p:spPr>
          <a:xfrm>
            <a:off x="641798" y="4987417"/>
            <a:ext cx="4114800" cy="0"/>
          </a:xfrm>
          <a:prstGeom prst="line">
            <a:avLst/>
          </a:prstGeom>
          <a:ln w="22225"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TL_RxB"/>
          <p:cNvCxnSpPr/>
          <p:nvPr/>
        </p:nvCxnSpPr>
        <p:spPr>
          <a:xfrm flipV="1">
            <a:off x="641798" y="5414874"/>
            <a:ext cx="4114800" cy="0"/>
          </a:xfrm>
          <a:prstGeom prst="line">
            <a:avLst/>
          </a:prstGeom>
          <a:ln w="22225"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TL_RxC"/>
          <p:cNvCxnSpPr/>
          <p:nvPr/>
        </p:nvCxnSpPr>
        <p:spPr>
          <a:xfrm>
            <a:off x="641798" y="5835596"/>
            <a:ext cx="4114800" cy="0"/>
          </a:xfrm>
          <a:prstGeom prst="line">
            <a:avLst/>
          </a:prstGeom>
          <a:ln w="22225"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TL_TX"/>
          <p:cNvCxnSpPr/>
          <p:nvPr/>
        </p:nvCxnSpPr>
        <p:spPr>
          <a:xfrm flipV="1">
            <a:off x="641798" y="4412933"/>
            <a:ext cx="4114800" cy="0"/>
          </a:xfrm>
          <a:prstGeom prst="line">
            <a:avLst/>
          </a:prstGeom>
          <a:ln w="22225"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5" name="Oval 174"/>
          <p:cNvSpPr/>
          <p:nvPr/>
        </p:nvSpPr>
        <p:spPr>
          <a:xfrm rot="3414428">
            <a:off x="405858" y="4219992"/>
            <a:ext cx="2094982" cy="1727089"/>
          </a:xfrm>
          <a:prstGeom prst="ellipse">
            <a:avLst/>
          </a:prstGeom>
          <a:noFill/>
          <a:ln w="57150"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Arc 177"/>
          <p:cNvSpPr/>
          <p:nvPr/>
        </p:nvSpPr>
        <p:spPr>
          <a:xfrm rot="11658472" flipV="1">
            <a:off x="1066563" y="4513872"/>
            <a:ext cx="1808034" cy="1007934"/>
          </a:xfrm>
          <a:prstGeom prst="arc">
            <a:avLst>
              <a:gd name="adj1" fmla="val 12644214"/>
              <a:gd name="adj2" fmla="val 21475407"/>
            </a:avLst>
          </a:prstGeom>
          <a:ln w="57150">
            <a:solidFill>
              <a:schemeClr val="accent1">
                <a:lumMod val="75000"/>
                <a:alpha val="73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Cross 154"/>
          <p:cNvSpPr/>
          <p:nvPr/>
        </p:nvSpPr>
        <p:spPr>
          <a:xfrm rot="2700000">
            <a:off x="2487235" y="4648767"/>
            <a:ext cx="1280160" cy="1280160"/>
          </a:xfrm>
          <a:prstGeom prst="plus">
            <a:avLst>
              <a:gd name="adj" fmla="val 4370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Arc 180"/>
          <p:cNvSpPr/>
          <p:nvPr/>
        </p:nvSpPr>
        <p:spPr>
          <a:xfrm rot="11658472" flipV="1">
            <a:off x="1894603" y="5369076"/>
            <a:ext cx="1808034" cy="1007934"/>
          </a:xfrm>
          <a:prstGeom prst="arc">
            <a:avLst>
              <a:gd name="adj1" fmla="val 12644214"/>
              <a:gd name="adj2" fmla="val 21475407"/>
            </a:avLst>
          </a:prstGeom>
          <a:ln w="57150">
            <a:solidFill>
              <a:schemeClr val="accent1">
                <a:lumMod val="75000"/>
                <a:alpha val="73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Arc 179"/>
          <p:cNvSpPr/>
          <p:nvPr/>
        </p:nvSpPr>
        <p:spPr>
          <a:xfrm rot="11658472" flipV="1">
            <a:off x="1499910" y="4941474"/>
            <a:ext cx="1808034" cy="1007934"/>
          </a:xfrm>
          <a:prstGeom prst="arc">
            <a:avLst>
              <a:gd name="adj1" fmla="val 12644214"/>
              <a:gd name="adj2" fmla="val 21475407"/>
            </a:avLst>
          </a:prstGeom>
          <a:ln w="57150">
            <a:solidFill>
              <a:schemeClr val="accent1">
                <a:lumMod val="75000"/>
                <a:alpha val="73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61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7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7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3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7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3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3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3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3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3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4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4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4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000000000 0.210778997" pathEditMode="relative" ptsTypes="">
                                      <p:cBhvr>
                                        <p:cTn id="130" dur="6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92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2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3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2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000000 -0.080435124" pathEditMode="relative" ptsTypes="">
                                      <p:cBhvr>
                                        <p:cTn id="148" dur="3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2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32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000000 -0.142764791" pathEditMode="relative" ptsTypes="">
                                      <p:cBhvr>
                                        <p:cTn id="157" dur="3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62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3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920"/>
                            </p:stCondLst>
                            <p:childTnLst>
                              <p:par>
                                <p:cTn id="16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000000 -0.204112413" pathEditMode="relative" ptsTypes="">
                                      <p:cBhvr>
                                        <p:cTn id="166" dur="3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8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4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-0.000000106 0.210779091" pathEditMode="relative" ptsTypes="">
                                      <p:cBhvr>
                                        <p:cTn id="202" dur="6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4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62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4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20"/>
                            </p:stCondLst>
                            <p:childTnLst>
                              <p:par>
                                <p:cTn id="2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27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270"/>
                            </p:stCondLst>
                            <p:childTnLst>
                              <p:par>
                                <p:cTn id="220" presetID="42" presetClass="path" presetSubtype="0" accel="52000" decel="4800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0 0 L 0.000000000 -0.080435124" pathEditMode="relative" ptsTypes="">
                                      <p:cBhvr>
                                        <p:cTn id="221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57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82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820"/>
                            </p:stCondLst>
                            <p:childTnLst>
                              <p:par>
                                <p:cTn id="230" presetID="42" presetClass="path" presetSubtype="0" accel="52000" decel="4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000000 -0.142764791" pathEditMode="relative" ptsTypes="">
                                      <p:cBhvr>
                                        <p:cTn id="231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070"/>
                            </p:stCondLst>
                            <p:childTnLst>
                              <p:par>
                                <p:cTn id="2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32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320"/>
                            </p:stCondLst>
                            <p:childTnLst>
                              <p:par>
                                <p:cTn id="240" presetID="42" presetClass="path" presetSubtype="0" accel="52000" decel="4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000000 -0.204112413" pathEditMode="relative" ptsTypes="">
                                      <p:cBhvr>
                                        <p:cTn id="241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500"/>
                            </p:stCondLst>
                            <p:childTnLst>
                              <p:par>
                                <p:cTn id="2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3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3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3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3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3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400"/>
                            </p:stCondLst>
                            <p:childTnLst>
                              <p:par>
                                <p:cTn id="2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3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700"/>
                            </p:stCondLst>
                            <p:childTnLst>
                              <p:par>
                                <p:cTn id="2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0023999 0.000000000" pathEditMode="relative" ptsTypes="">
                                      <p:cBhvr>
                                        <p:cTn id="289" dur="6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500"/>
                            </p:stCondLst>
                            <p:childTnLst>
                              <p:par>
                                <p:cTn id="3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21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3" dur="3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6" dur="3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9" dur="3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4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4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6" presetClass="entr" presetSubtype="2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2" dur="4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48" grpId="1" animBg="1"/>
      <p:bldP spid="145" grpId="0" animBg="1"/>
      <p:bldP spid="145" grpId="1" animBg="1"/>
      <p:bldP spid="158" grpId="0" animBg="1"/>
      <p:bldP spid="158" grpId="1" animBg="1"/>
      <p:bldP spid="7" grpId="0"/>
      <p:bldP spid="8" grpId="0" animBg="1"/>
      <p:bldP spid="9" grpId="0" animBg="1"/>
      <p:bldP spid="18" grpId="0" animBg="1"/>
      <p:bldP spid="101" grpId="0" animBg="1"/>
      <p:bldP spid="103" grpId="0" animBg="1"/>
      <p:bldP spid="106" grpId="0" animBg="1"/>
      <p:bldP spid="107" grpId="0" animBg="1"/>
      <p:bldP spid="108" grpId="0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5" grpId="0" animBg="1"/>
      <p:bldP spid="115" grpId="1" animBg="1"/>
      <p:bldP spid="114" grpId="0" animBg="1"/>
      <p:bldP spid="114" grpId="1" animBg="1"/>
      <p:bldP spid="113" grpId="0" animBg="1"/>
      <p:bldP spid="113" grpId="1" animBg="1"/>
      <p:bldP spid="100" grpId="0" animBg="1"/>
      <p:bldP spid="104" grpId="0" animBg="1"/>
      <p:bldP spid="116" grpId="0" animBg="1"/>
      <p:bldP spid="117" grpId="0" animBg="1"/>
      <p:bldP spid="38" grpId="0" animBg="1"/>
      <p:bldP spid="38" grpId="1" animBg="1"/>
      <p:bldP spid="118" grpId="0" animBg="1"/>
      <p:bldP spid="144" grpId="0"/>
      <p:bldP spid="176" grpId="0" animBg="1"/>
      <p:bldP spid="177" grpId="0" animBg="1"/>
      <p:bldP spid="182" grpId="0" animBg="1"/>
      <p:bldP spid="119" grpId="0" animBg="1"/>
      <p:bldP spid="102" grpId="0" animBg="1"/>
      <p:bldP spid="105" grpId="0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63" grpId="0" animBg="1"/>
      <p:bldP spid="163" grpId="1" animBg="1"/>
      <p:bldP spid="175" grpId="0" animBg="1"/>
      <p:bldP spid="175" grpId="1" animBg="1"/>
      <p:bldP spid="178" grpId="0" animBg="1"/>
      <p:bldP spid="178" grpId="1" animBg="1"/>
      <p:bldP spid="155" grpId="0" animBg="1"/>
      <p:bldP spid="155" grpId="1" animBg="1"/>
      <p:bldP spid="181" grpId="0" animBg="1"/>
      <p:bldP spid="181" grpId="1" animBg="1"/>
      <p:bldP spid="180" grpId="0" animBg="1"/>
      <p:bldP spid="180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755650">
              <a:spcAft>
                <a:spcPct val="35000"/>
              </a:spcAft>
            </a:pPr>
            <a:r>
              <a:rPr lang="en-US" dirty="0" smtClean="0"/>
              <a:t>Evaluation </a:t>
            </a:r>
            <a:r>
              <a:rPr lang="en-US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29" y="781174"/>
            <a:ext cx="5398771" cy="2362200"/>
          </a:xfrm>
        </p:spPr>
        <p:txBody>
          <a:bodyPr>
            <a:normAutofit fontScale="92500"/>
          </a:bodyPr>
          <a:lstStyle/>
          <a:p>
            <a:r>
              <a:rPr lang="en-US" sz="2000" dirty="0" smtClean="0">
                <a:solidFill>
                  <a:srgbClr val="013868"/>
                </a:solidFill>
              </a:rPr>
              <a:t>OTA Experimentation</a:t>
            </a:r>
          </a:p>
          <a:p>
            <a:pPr lvl="1"/>
            <a:r>
              <a:rPr lang="en-US" sz="1800" dirty="0" err="1" smtClean="0">
                <a:solidFill>
                  <a:srgbClr val="013868"/>
                </a:solidFill>
              </a:rPr>
              <a:t>WARPLab</a:t>
            </a:r>
            <a:r>
              <a:rPr lang="en-US" sz="1800" dirty="0" smtClean="0">
                <a:solidFill>
                  <a:srgbClr val="013868"/>
                </a:solidFill>
              </a:rPr>
              <a:t> MU-MIMO </a:t>
            </a:r>
            <a:r>
              <a:rPr lang="en-US" sz="1800" dirty="0" err="1" smtClean="0">
                <a:solidFill>
                  <a:srgbClr val="013868"/>
                </a:solidFill>
              </a:rPr>
              <a:t>Testbed</a:t>
            </a:r>
            <a:endParaRPr lang="en-US" sz="1800" dirty="0" smtClean="0">
              <a:solidFill>
                <a:srgbClr val="013868"/>
              </a:solidFill>
            </a:endParaRPr>
          </a:p>
          <a:p>
            <a:pPr lvl="1"/>
            <a:r>
              <a:rPr lang="en-US" sz="1800" dirty="0" smtClean="0">
                <a:solidFill>
                  <a:srgbClr val="013868"/>
                </a:solidFill>
              </a:rPr>
              <a:t>8 antenna transmitter, 8 single antenna receivers</a:t>
            </a:r>
          </a:p>
          <a:p>
            <a:pPr lvl="1"/>
            <a:r>
              <a:rPr lang="en-US" sz="1800" dirty="0" smtClean="0">
                <a:solidFill>
                  <a:srgbClr val="013868"/>
                </a:solidFill>
              </a:rPr>
              <a:t>Nodes placed in varying locations (LOS and NLOS)</a:t>
            </a:r>
          </a:p>
          <a:p>
            <a:pPr lvl="1">
              <a:tabLst>
                <a:tab pos="5318125" algn="l"/>
              </a:tabLst>
            </a:pPr>
            <a:r>
              <a:rPr lang="en-US" sz="1800" dirty="0" smtClean="0">
                <a:solidFill>
                  <a:srgbClr val="013868"/>
                </a:solidFill>
              </a:rPr>
              <a:t>Every combination of M=1:8 and K=1:8 transmission measured</a:t>
            </a:r>
          </a:p>
          <a:p>
            <a:pPr lvl="1"/>
            <a:r>
              <a:rPr lang="en-US" sz="1800" dirty="0" smtClean="0">
                <a:solidFill>
                  <a:srgbClr val="013868"/>
                </a:solidFill>
              </a:rPr>
              <a:t>Measurement database consisting of MU-MIMO SINRs and Omni SNRs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F94A-C1E8-4B93-90A2-E4E163E4FB70}" type="datetime1">
              <a:rPr lang="en-US" smtClean="0">
                <a:solidFill>
                  <a:srgbClr val="E7E6E6">
                    <a:lumMod val="25000"/>
                  </a:srgbClr>
                </a:solidFill>
              </a:rPr>
              <a:pPr/>
              <a:t>4/22/2015</a:t>
            </a:fld>
            <a:endParaRPr lang="en-US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MU-MIMO WLANs in Diverse Bands and Environments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>
                <a:solidFill>
                  <a:prstClr val="white"/>
                </a:solidFill>
              </a:rPr>
              <a:pPr/>
              <a:t>40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 descr="top.pdf - Sumatra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24792" r="48333" b="30099"/>
          <a:stretch/>
        </p:blipFill>
        <p:spPr>
          <a:xfrm>
            <a:off x="5715000" y="811654"/>
            <a:ext cx="3222969" cy="223634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618" y="3457065"/>
            <a:ext cx="8020450" cy="2899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srgbClr val="013868"/>
                </a:solidFill>
              </a:rPr>
              <a:t>Channel-Trace Driven Simulation</a:t>
            </a:r>
          </a:p>
          <a:p>
            <a:pPr lvl="1" fontAlgn="auto">
              <a:spcAft>
                <a:spcPts val="0"/>
              </a:spcAft>
            </a:pPr>
            <a:r>
              <a:rPr lang="en-US" sz="1800" dirty="0" smtClean="0">
                <a:solidFill>
                  <a:srgbClr val="013868"/>
                </a:solidFill>
              </a:rPr>
              <a:t>Model incoming packets as Poisson process</a:t>
            </a:r>
          </a:p>
          <a:p>
            <a:pPr lvl="1" fontAlgn="auto">
              <a:spcAft>
                <a:spcPts val="0"/>
              </a:spcAft>
            </a:pPr>
            <a:r>
              <a:rPr lang="en-US" sz="1800" dirty="0" smtClean="0">
                <a:solidFill>
                  <a:srgbClr val="013868"/>
                </a:solidFill>
              </a:rPr>
              <a:t>For simplicity with 11ac standard, M=4, K=1:4 subset of 8</a:t>
            </a:r>
          </a:p>
          <a:p>
            <a:pPr lvl="1" fontAlgn="auto">
              <a:spcAft>
                <a:spcPts val="0"/>
              </a:spcAft>
            </a:pPr>
            <a:r>
              <a:rPr lang="en-US" sz="1800" dirty="0" smtClean="0">
                <a:solidFill>
                  <a:srgbClr val="013868"/>
                </a:solidFill>
              </a:rPr>
              <a:t>Simultaneous channel traces for comparison</a:t>
            </a:r>
          </a:p>
          <a:p>
            <a:pPr lvl="2" fontAlgn="auto">
              <a:spcAft>
                <a:spcPts val="0"/>
              </a:spcAft>
            </a:pPr>
            <a:r>
              <a:rPr lang="en-US" sz="1600" i="1" dirty="0" smtClean="0">
                <a:solidFill>
                  <a:srgbClr val="013868"/>
                </a:solidFill>
              </a:rPr>
              <a:t>Post-sounding: </a:t>
            </a:r>
            <a:r>
              <a:rPr lang="en-US" sz="1600" dirty="0" smtClean="0">
                <a:solidFill>
                  <a:srgbClr val="013868"/>
                </a:solidFill>
              </a:rPr>
              <a:t>Measured MU-MIMO SINR</a:t>
            </a:r>
          </a:p>
          <a:p>
            <a:pPr lvl="2" fontAlgn="auto">
              <a:spcAft>
                <a:spcPts val="0"/>
              </a:spcAft>
            </a:pPr>
            <a:r>
              <a:rPr lang="en-US" sz="1600" i="1" dirty="0" smtClean="0">
                <a:solidFill>
                  <a:srgbClr val="013868"/>
                </a:solidFill>
              </a:rPr>
              <a:t>Pre-sounding: </a:t>
            </a:r>
            <a:r>
              <a:rPr lang="en-US" sz="1600" dirty="0" smtClean="0">
                <a:solidFill>
                  <a:srgbClr val="013868"/>
                </a:solidFill>
              </a:rPr>
              <a:t>Model with Omnidirectional SNR</a:t>
            </a:r>
            <a:endParaRPr lang="en-US" sz="1600" i="1" dirty="0">
              <a:solidFill>
                <a:srgbClr val="0138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31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PUMA vs. Fixed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4465637"/>
            <a:ext cx="8953500" cy="189071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13868"/>
                </a:solidFill>
              </a:rPr>
              <a:t>PUMA’s</a:t>
            </a:r>
            <a:r>
              <a:rPr lang="en-US" i="1" dirty="0" smtClean="0">
                <a:solidFill>
                  <a:srgbClr val="013868"/>
                </a:solidFill>
              </a:rPr>
              <a:t> dynamic</a:t>
            </a:r>
            <a:r>
              <a:rPr lang="en-US" dirty="0" smtClean="0">
                <a:solidFill>
                  <a:srgbClr val="013868"/>
                </a:solidFill>
              </a:rPr>
              <a:t> mode selection is key to throughput gain</a:t>
            </a:r>
          </a:p>
          <a:p>
            <a:pPr lvl="1"/>
            <a:r>
              <a:rPr lang="en-US" dirty="0" smtClean="0">
                <a:solidFill>
                  <a:srgbClr val="013868"/>
                </a:solidFill>
              </a:rPr>
              <a:t>In certain instances, selecting largest mode or user set will not always result in higher throughput</a:t>
            </a:r>
          </a:p>
          <a:p>
            <a:pPr lvl="1"/>
            <a:r>
              <a:rPr lang="en-US" dirty="0" smtClean="0">
                <a:solidFill>
                  <a:srgbClr val="013868"/>
                </a:solidFill>
              </a:rPr>
              <a:t>PUMA’s selection of the correct mode at the correct time results in throughput that surpasses the maximum of any fixed mode (30% at saturation)</a:t>
            </a:r>
            <a:endParaRPr lang="en-US" dirty="0">
              <a:solidFill>
                <a:srgbClr val="01386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6A5D-FEEA-41E9-A291-025CB661758F}" type="datetime1">
              <a:rPr lang="en-US" smtClean="0">
                <a:solidFill>
                  <a:srgbClr val="E7E6E6">
                    <a:lumMod val="25000"/>
                  </a:srgbClr>
                </a:solidFill>
              </a:rPr>
              <a:t>4/22/2015</a:t>
            </a:fld>
            <a:endParaRPr lang="en-US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MU-MIMO WLANs in Diverse Bands and Environments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>
                <a:solidFill>
                  <a:prstClr val="white"/>
                </a:solidFill>
              </a:rPr>
              <a:pPr/>
              <a:t>41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" name="max_k_compare_ax_0"/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52400" y="762000"/>
            <a:ext cx="5369035" cy="3581400"/>
          </a:xfrm>
          <a:prstGeom prst="rect">
            <a:avLst/>
          </a:prstGeom>
        </p:spPr>
      </p:pic>
      <p:pic>
        <p:nvPicPr>
          <p:cNvPr id="18" name="max_k_compare_mk2_1"/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52400" y="762000"/>
            <a:ext cx="5369035" cy="3581400"/>
          </a:xfrm>
          <a:prstGeom prst="rect">
            <a:avLst/>
          </a:prstGeom>
        </p:spPr>
      </p:pic>
      <p:pic>
        <p:nvPicPr>
          <p:cNvPr id="19" name="max_k_compare_mk3_2"/>
          <p:cNvPicPr>
            <a:picLocks noChangeAspect="1"/>
          </p:cNvPicPr>
          <p:nvPr/>
        </p:nvPicPr>
        <p:blipFill>
          <a:blip r:link="rId5"/>
          <a:stretch>
            <a:fillRect/>
          </a:stretch>
        </p:blipFill>
        <p:spPr>
          <a:xfrm>
            <a:off x="152400" y="762000"/>
            <a:ext cx="5369035" cy="3581400"/>
          </a:xfrm>
          <a:prstGeom prst="rect">
            <a:avLst/>
          </a:prstGeom>
        </p:spPr>
      </p:pic>
      <p:pic>
        <p:nvPicPr>
          <p:cNvPr id="20" name="max_k_compare_mk4_3"/>
          <p:cNvPicPr>
            <a:picLocks noChangeAspect="1"/>
          </p:cNvPicPr>
          <p:nvPr/>
        </p:nvPicPr>
        <p:blipFill>
          <a:blip r:link="rId6"/>
          <a:stretch>
            <a:fillRect/>
          </a:stretch>
        </p:blipFill>
        <p:spPr>
          <a:xfrm>
            <a:off x="152400" y="762000"/>
            <a:ext cx="5369035" cy="3581400"/>
          </a:xfrm>
          <a:prstGeom prst="rect">
            <a:avLst/>
          </a:prstGeom>
        </p:spPr>
      </p:pic>
      <p:pic>
        <p:nvPicPr>
          <p:cNvPr id="21" name="max_k_compare_mkp_4"/>
          <p:cNvPicPr>
            <a:picLocks noChangeAspect="1"/>
          </p:cNvPicPr>
          <p:nvPr/>
        </p:nvPicPr>
        <p:blipFill>
          <a:blip r:link="rId7"/>
          <a:stretch>
            <a:fillRect/>
          </a:stretch>
        </p:blipFill>
        <p:spPr>
          <a:xfrm>
            <a:off x="152400" y="762000"/>
            <a:ext cx="5369035" cy="358140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105400" y="1189037"/>
            <a:ext cx="3886200" cy="315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Comparison of PUMA (dynamic mode selection) and fixed modes.</a:t>
            </a:r>
          </a:p>
          <a:p>
            <a:pPr fontAlgn="auto">
              <a:spcAft>
                <a:spcPts val="0"/>
              </a:spcAft>
            </a:pPr>
            <a:r>
              <a:rPr lang="en-US" dirty="0" smtClean="0"/>
              <a:t>Does larger MK result in higher throughput?</a:t>
            </a:r>
          </a:p>
          <a:p>
            <a:pPr fontAlgn="auto">
              <a:spcAft>
                <a:spcPts val="0"/>
              </a:spcAft>
            </a:pPr>
            <a:r>
              <a:rPr lang="en-US" dirty="0" smtClean="0"/>
              <a:t>For this scenario, 3 </a:t>
            </a:r>
            <a:r>
              <a:rPr lang="en-US" dirty="0" err="1" smtClean="0"/>
              <a:t>tx</a:t>
            </a:r>
            <a:r>
              <a:rPr lang="en-US" dirty="0" smtClean="0"/>
              <a:t> antennas achieves highest throughput—fix the mode?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657350" y="1510239"/>
            <a:ext cx="5943600" cy="2084922"/>
            <a:chOff x="152400" y="-1072673"/>
            <a:chExt cx="8778240" cy="3079273"/>
          </a:xfrm>
        </p:grpSpPr>
        <p:pic>
          <p:nvPicPr>
            <p:cNvPr id="13" name="Content Placeholder 3" descr="top.pdf - SumatraPDF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7" t="16366" r="22183" b="61693"/>
            <a:stretch/>
          </p:blipFill>
          <p:spPr>
            <a:xfrm>
              <a:off x="152400" y="-1072673"/>
              <a:ext cx="8778240" cy="1529272"/>
            </a:xfrm>
            <a:prstGeom prst="rect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</p:pic>
        <p:pic>
          <p:nvPicPr>
            <p:cNvPr id="14" name="Content Placeholder 3" descr="top.pdf - SumatraPDF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7" t="39536" r="22181" b="38476"/>
            <a:stretch/>
          </p:blipFill>
          <p:spPr>
            <a:xfrm>
              <a:off x="152400" y="474002"/>
              <a:ext cx="8778240" cy="1532598"/>
            </a:xfrm>
            <a:prstGeom prst="rect">
              <a:avLst/>
            </a:prstGeom>
            <a:ln w="31750">
              <a:solidFill>
                <a:schemeClr val="accent5">
                  <a:lumMod val="7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246946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and Analysis 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36A5D-FEEA-41E9-A291-025CB661758F}" type="datetime1">
              <a:rPr lang="en-US" smtClean="0">
                <a:solidFill>
                  <a:srgbClr val="E7E6E6">
                    <a:lumMod val="25000"/>
                  </a:srgbClr>
                </a:solidFill>
              </a:rPr>
              <a:t>4/22/2015</a:t>
            </a:fld>
            <a:endParaRPr lang="en-US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MU-MIMO WLANs in Diverse Bands and Environments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>
                <a:solidFill>
                  <a:prstClr val="white"/>
                </a:solidFill>
              </a:rPr>
              <a:pPr/>
              <a:t>42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91440" y="851838"/>
          <a:ext cx="8961120" cy="448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3009900"/>
            <a:ext cx="91440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60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KER2"/>
          <p:cNvSpPr/>
          <p:nvPr/>
        </p:nvSpPr>
        <p:spPr>
          <a:xfrm>
            <a:off x="5943600" y="5608318"/>
            <a:ext cx="1188720" cy="548640"/>
          </a:xfrm>
          <a:prstGeom prst="rect">
            <a:avLst/>
          </a:prstGeom>
          <a:gradFill flip="none" rotWithShape="1">
            <a:gsLst>
              <a:gs pos="0">
                <a:srgbClr val="A568D2">
                  <a:alpha val="32000"/>
                </a:srgbClr>
              </a:gs>
              <a:gs pos="22000">
                <a:srgbClr val="7030A0">
                  <a:alpha val="32000"/>
                </a:srgbClr>
              </a:gs>
              <a:gs pos="100000">
                <a:srgbClr val="C9A6E4">
                  <a:alpha val="32000"/>
                </a:srgbClr>
              </a:gs>
            </a:gsLst>
            <a:lin ang="162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866-F023-4980-B667-DCC6ADF33029}" type="datetime1">
              <a:rPr lang="en-US" smtClean="0"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MU-MIMO WLANs in Diverse Bands and Environments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/>
              <a:pPr/>
              <a:t>43</a:t>
            </a:fld>
            <a:endParaRPr lang="en-US" dirty="0"/>
          </a:p>
        </p:txBody>
      </p:sp>
      <p:cxnSp>
        <p:nvCxnSpPr>
          <p:cNvPr id="90" name="Straight Arrow Connector 89"/>
          <p:cNvCxnSpPr/>
          <p:nvPr/>
        </p:nvCxnSpPr>
        <p:spPr>
          <a:xfrm rot="16200000">
            <a:off x="-999936" y="3284524"/>
            <a:ext cx="4206240" cy="0"/>
          </a:xfrm>
          <a:prstGeom prst="straightConnector1">
            <a:avLst/>
          </a:prstGeom>
          <a:ln w="69850" cap="rnd">
            <a:solidFill>
              <a:schemeClr val="accent2">
                <a:lumMod val="75000"/>
              </a:schemeClr>
            </a:solidFill>
            <a:round/>
            <a:headEnd type="none" w="med" len="lg"/>
            <a:tailEnd type="triangle" w="med" len="lg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ontent Placeholder 7"/>
          <p:cNvSpPr txBox="1">
            <a:spLocks/>
          </p:cNvSpPr>
          <p:nvPr/>
        </p:nvSpPr>
        <p:spPr>
          <a:xfrm>
            <a:off x="-142875" y="1229800"/>
            <a:ext cx="118872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High Variability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</a:rPr>
              <a:t>(fast fading)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3" name="Content Placeholder 7"/>
          <p:cNvSpPr txBox="1">
            <a:spLocks/>
          </p:cNvSpPr>
          <p:nvPr/>
        </p:nvSpPr>
        <p:spPr>
          <a:xfrm>
            <a:off x="-142875" y="4746613"/>
            <a:ext cx="118872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Low Variability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</a:rPr>
              <a:t>(slow fading)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5" name="Content Placeholder 7"/>
          <p:cNvSpPr txBox="1">
            <a:spLocks/>
          </p:cNvSpPr>
          <p:nvPr/>
        </p:nvSpPr>
        <p:spPr>
          <a:xfrm>
            <a:off x="874395" y="5522595"/>
            <a:ext cx="109728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rgbClr val="7030A0"/>
                </a:solidFill>
              </a:rPr>
              <a:t>Easy to Separate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 smtClean="0">
                <a:solidFill>
                  <a:srgbClr val="7030A0"/>
                </a:solidFill>
              </a:rPr>
              <a:t>(uncorrelated)</a:t>
            </a:r>
            <a:endParaRPr lang="en-US" sz="1600" dirty="0" smtClean="0">
              <a:solidFill>
                <a:srgbClr val="7030A0"/>
              </a:solidFill>
            </a:endParaRPr>
          </a:p>
        </p:txBody>
      </p:sp>
      <p:sp>
        <p:nvSpPr>
          <p:cNvPr id="96" name="Content Placeholder 7"/>
          <p:cNvSpPr txBox="1">
            <a:spLocks/>
          </p:cNvSpPr>
          <p:nvPr/>
        </p:nvSpPr>
        <p:spPr>
          <a:xfrm>
            <a:off x="4150995" y="5522595"/>
            <a:ext cx="109728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rgbClr val="7030A0"/>
                </a:solidFill>
              </a:rPr>
              <a:t>Difficult to Separate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 smtClean="0">
                <a:solidFill>
                  <a:srgbClr val="7030A0"/>
                </a:solidFill>
              </a:rPr>
              <a:t>(correlated)</a:t>
            </a:r>
            <a:endParaRPr lang="en-US" sz="1600" dirty="0" smtClean="0">
              <a:solidFill>
                <a:srgbClr val="7030A0"/>
              </a:solidFill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 flipH="1">
            <a:off x="1126019" y="5387644"/>
            <a:ext cx="4206240" cy="0"/>
          </a:xfrm>
          <a:prstGeom prst="straightConnector1">
            <a:avLst/>
          </a:prstGeom>
          <a:ln w="69850" cap="rnd">
            <a:solidFill>
              <a:srgbClr val="7030A0"/>
            </a:solidFill>
            <a:headEnd type="triangle" w="med" len="lg"/>
            <a:tailEnd type="none" w="med" len="lg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ounded Rectangle 96"/>
          <p:cNvSpPr/>
          <p:nvPr/>
        </p:nvSpPr>
        <p:spPr>
          <a:xfrm>
            <a:off x="1360515" y="1676400"/>
            <a:ext cx="1737360" cy="685800"/>
          </a:xfrm>
          <a:prstGeom prst="roundRect">
            <a:avLst>
              <a:gd name="adj" fmla="val 11950"/>
            </a:avLst>
          </a:prstGeom>
          <a:gradFill>
            <a:gsLst>
              <a:gs pos="0">
                <a:srgbClr val="FF6D6D"/>
              </a:gs>
              <a:gs pos="50000">
                <a:srgbClr val="FF0000"/>
              </a:gs>
              <a:gs pos="100000">
                <a:srgbClr val="C00000"/>
              </a:gs>
            </a:gsLst>
          </a:gradFill>
          <a:effectLst>
            <a:softEdge rad="127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PUMA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360515" y="4655146"/>
            <a:ext cx="3474720" cy="685800"/>
          </a:xfrm>
          <a:prstGeom prst="roundRect">
            <a:avLst>
              <a:gd name="adj" fmla="val 11950"/>
            </a:avLst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</a:gradFill>
          <a:effectLst>
            <a:softEdge rad="127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 anchorCtr="1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FROZEN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9378" y="2443730"/>
            <a:ext cx="151676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Bands</a:t>
            </a:r>
          </a:p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(2.4/5.8 GHz)</a:t>
            </a:r>
            <a:endParaRPr lang="en-US" sz="1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5933" y="2448559"/>
            <a:ext cx="2926080" cy="2011680"/>
            <a:chOff x="3614038" y="2077004"/>
            <a:chExt cx="2194560" cy="2194560"/>
          </a:xfrm>
        </p:grpSpPr>
        <p:cxnSp>
          <p:nvCxnSpPr>
            <p:cNvPr id="99" name="Straight Arrow Connector 98"/>
            <p:cNvCxnSpPr/>
            <p:nvPr/>
          </p:nvCxnSpPr>
          <p:spPr>
            <a:xfrm rot="16200000">
              <a:off x="4711318" y="2077005"/>
              <a:ext cx="0" cy="2194560"/>
            </a:xfrm>
            <a:prstGeom prst="straightConnector1">
              <a:avLst/>
            </a:prstGeom>
            <a:ln w="47625" cap="rnd">
              <a:solidFill>
                <a:schemeClr val="accent6">
                  <a:lumMod val="75000"/>
                </a:schemeClr>
              </a:solidFill>
              <a:round/>
              <a:headEnd type="triangle" w="lg" len="lg"/>
              <a:tailEnd type="triangle" w="lg" len="lg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H="1">
              <a:off x="4711318" y="2077004"/>
              <a:ext cx="0" cy="2194560"/>
            </a:xfrm>
            <a:prstGeom prst="straightConnector1">
              <a:avLst/>
            </a:prstGeom>
            <a:ln w="47625" cap="rnd">
              <a:solidFill>
                <a:schemeClr val="accent6">
                  <a:lumMod val="75000"/>
                </a:schemeClr>
              </a:solidFill>
              <a:headEnd type="triangle" w="lg" len="lg"/>
              <a:tailEnd type="triangle" w="lg" len="lg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Rounded Rectangle 100"/>
          <p:cNvSpPr/>
          <p:nvPr/>
        </p:nvSpPr>
        <p:spPr>
          <a:xfrm>
            <a:off x="2133133" y="2905759"/>
            <a:ext cx="2011680" cy="1097280"/>
          </a:xfrm>
          <a:prstGeom prst="roundRect">
            <a:avLst>
              <a:gd name="adj" fmla="val 11950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</a:gradFill>
          <a:effectLst>
            <a:softEdge rad="127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Study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1486142" y="3941802"/>
            <a:ext cx="147187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Bands</a:t>
            </a:r>
          </a:p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(UHF)</a:t>
            </a:r>
            <a:endParaRPr lang="en-US" sz="1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349988" y="3012501"/>
            <a:ext cx="8226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Indoor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4055493" y="3570506"/>
            <a:ext cx="9941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Outdoor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3097875" y="1683609"/>
            <a:ext cx="1737360" cy="685800"/>
          </a:xfrm>
          <a:prstGeom prst="roundRect">
            <a:avLst>
              <a:gd name="adj" fmla="val 11950"/>
            </a:avLst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50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</a:gradFill>
          <a:effectLst>
            <a:softEdge rad="127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802.11ac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774634" y="772180"/>
            <a:ext cx="5500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138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MU-MIMO Operating Regimes</a:t>
            </a:r>
          </a:p>
        </p:txBody>
      </p:sp>
      <p:graphicFrame>
        <p:nvGraphicFramePr>
          <p:cNvPr id="113" name="Diagram 112"/>
          <p:cNvGraphicFramePr/>
          <p:nvPr>
            <p:extLst/>
          </p:nvPr>
        </p:nvGraphicFramePr>
        <p:xfrm>
          <a:off x="5465144" y="1431610"/>
          <a:ext cx="3581400" cy="4740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7" name="MARKER"/>
          <p:cNvSpPr/>
          <p:nvPr/>
        </p:nvSpPr>
        <p:spPr>
          <a:xfrm flipH="1">
            <a:off x="8253046" y="4474586"/>
            <a:ext cx="890984" cy="454968"/>
          </a:xfrm>
          <a:prstGeom prst="rightArrow">
            <a:avLst/>
          </a:prstGeom>
          <a:gradFill flip="none" rotWithShape="1">
            <a:gsLst>
              <a:gs pos="0">
                <a:srgbClr val="A568D2"/>
              </a:gs>
              <a:gs pos="22000">
                <a:srgbClr val="7030A0"/>
              </a:gs>
              <a:gs pos="100000">
                <a:srgbClr val="C9A6E4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08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FROZEN Summary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97171"/>
            <a:ext cx="9144000" cy="1793629"/>
          </a:xfrm>
        </p:spPr>
        <p:txBody>
          <a:bodyPr lIns="91440" rIns="0">
            <a:normAutofit/>
          </a:bodyPr>
          <a:lstStyle/>
          <a:p>
            <a:r>
              <a:rPr lang="en-US" sz="2300" b="1" dirty="0" smtClean="0">
                <a:solidFill>
                  <a:srgbClr val="013868"/>
                </a:solidFill>
              </a:rPr>
              <a:t>Protocol for </a:t>
            </a:r>
            <a:r>
              <a:rPr lang="en-US" sz="2300" dirty="0" smtClean="0">
                <a:solidFill>
                  <a:schemeClr val="accent2">
                    <a:lumMod val="75000"/>
                  </a:schemeClr>
                </a:solidFill>
              </a:rPr>
              <a:t>low variability </a:t>
            </a:r>
            <a:r>
              <a:rPr lang="en-US" sz="2300" b="1" dirty="0" smtClean="0">
                <a:solidFill>
                  <a:srgbClr val="013868"/>
                </a:solidFill>
              </a:rPr>
              <a:t>regimes, regardless of </a:t>
            </a:r>
            <a:r>
              <a:rPr lang="en-US" sz="2300" dirty="0" smtClean="0">
                <a:solidFill>
                  <a:srgbClr val="7030A0"/>
                </a:solidFill>
              </a:rPr>
              <a:t>user </a:t>
            </a:r>
            <a:r>
              <a:rPr lang="en-US" sz="2300" dirty="0" err="1" smtClean="0">
                <a:solidFill>
                  <a:srgbClr val="7030A0"/>
                </a:solidFill>
              </a:rPr>
              <a:t>separability</a:t>
            </a:r>
            <a:endParaRPr lang="en-US" sz="2300" b="1" dirty="0" smtClean="0">
              <a:solidFill>
                <a:srgbClr val="013868"/>
              </a:solidFill>
            </a:endParaRPr>
          </a:p>
          <a:p>
            <a:pPr lvl="1"/>
            <a:r>
              <a:rPr lang="en-US" dirty="0" smtClean="0">
                <a:solidFill>
                  <a:srgbClr val="013868"/>
                </a:solidFill>
              </a:rPr>
              <a:t>Utilizes implicit, previously collected CSI for MU-MIMO transmissions.  Stored channel state allows for “offline” MAC decisions</a:t>
            </a:r>
            <a:endParaRPr lang="en-US" dirty="0">
              <a:solidFill>
                <a:srgbClr val="013868"/>
              </a:solidFill>
            </a:endParaRPr>
          </a:p>
          <a:p>
            <a:r>
              <a:rPr lang="en-US" dirty="0" smtClean="0">
                <a:solidFill>
                  <a:srgbClr val="013868"/>
                </a:solidFill>
              </a:rPr>
              <a:t>Opportunistically refreshes CSI using passive implicit MU-MIMO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2AEC-4F8E-4022-A4FA-C69EC4A985B1}" type="datetime1">
              <a:rPr lang="en-US" smtClean="0">
                <a:solidFill>
                  <a:srgbClr val="E7E6E6">
                    <a:lumMod val="25000"/>
                  </a:srgbClr>
                </a:solidFill>
              </a:rPr>
              <a:t>4/22/2015</a:t>
            </a:fld>
            <a:endParaRPr lang="en-US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MU-MIMO WLANs in Diverse Bands and Environments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>
                <a:solidFill>
                  <a:prstClr val="white"/>
                </a:solidFill>
              </a:rPr>
              <a:pPr/>
              <a:t>44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67222" y="1466237"/>
            <a:ext cx="246888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S PGothic" panose="020B0600070205080204" pitchFamily="34" charset="-128"/>
              </a:rPr>
              <a:t>“offline” MAC decisions</a:t>
            </a:r>
            <a:endParaRPr lang="en-US" sz="2000" dirty="0">
              <a:solidFill>
                <a:prstClr val="black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67708" y="1198476"/>
            <a:ext cx="246888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en-US" sz="2000" dirty="0" smtClean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previously </a:t>
            </a:r>
            <a:r>
              <a:rPr lang="en-US" sz="2000" dirty="0"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collected CSI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20896" y="2398455"/>
            <a:ext cx="66040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0138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Leverage uplink transmissions to refresh CSI (force single-user transmission if necessary)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0138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Determine validity of CSI with ICSIQLE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138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Relative angle-based metric (</a:t>
            </a:r>
            <a:r>
              <a:rPr lang="en-US" sz="2000" dirty="0" err="1" smtClean="0">
                <a:solidFill>
                  <a:srgbClr val="013868"/>
                </a:solidFill>
                <a:latin typeface="+mn-lt"/>
              </a:rPr>
              <a:t>h</a:t>
            </a:r>
            <a:r>
              <a:rPr lang="en-US" sz="2000" baseline="30000" dirty="0" err="1" smtClean="0">
                <a:solidFill>
                  <a:srgbClr val="013868"/>
                </a:solidFill>
                <a:latin typeface="+mn-lt"/>
              </a:rPr>
              <a:t>H</a:t>
            </a:r>
            <a:r>
              <a:rPr lang="en-US" sz="2000" dirty="0" err="1" smtClean="0">
                <a:solidFill>
                  <a:srgbClr val="013868"/>
                </a:solidFill>
                <a:latin typeface="+mn-lt"/>
              </a:rPr>
              <a:t>h</a:t>
            </a:r>
            <a:r>
              <a:rPr lang="en-US" sz="2000" dirty="0" smtClean="0">
                <a:solidFill>
                  <a:srgbClr val="013868"/>
                </a:solidFill>
                <a:latin typeface="+mn-lt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138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Compute between subsequent measured h vectors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138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Generate </a:t>
            </a:r>
            <a:r>
              <a:rPr lang="en-US" sz="2000" dirty="0" smtClean="0">
                <a:solidFill>
                  <a:srgbClr val="013868"/>
                </a:solidFill>
                <a:latin typeface="+mn-lt"/>
              </a:rPr>
              <a:t>T</a:t>
            </a:r>
            <a:r>
              <a:rPr lang="en-US" sz="2000" baseline="-25000" dirty="0" smtClean="0">
                <a:solidFill>
                  <a:srgbClr val="013868"/>
                </a:solidFill>
                <a:latin typeface="+mn-lt"/>
              </a:rPr>
              <a:t>VALID </a:t>
            </a:r>
            <a:r>
              <a:rPr lang="en-US" sz="2000" dirty="0" smtClean="0">
                <a:solidFill>
                  <a:srgbClr val="0138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from </a:t>
            </a:r>
            <a:r>
              <a:rPr lang="en-US" sz="2000" dirty="0" err="1" smtClean="0">
                <a:solidFill>
                  <a:srgbClr val="013868"/>
                </a:solidFill>
                <a:latin typeface="+mn-lt"/>
              </a:rPr>
              <a:t>I</a:t>
            </a:r>
            <a:r>
              <a:rPr lang="en-US" sz="2000" baseline="-25000" dirty="0" err="1" smtClean="0">
                <a:solidFill>
                  <a:srgbClr val="013868"/>
                </a:solidFill>
                <a:latin typeface="+mn-lt"/>
              </a:rPr>
              <a:t>th</a:t>
            </a:r>
            <a:r>
              <a:rPr lang="en-US" sz="2000" baseline="-25000" dirty="0" smtClean="0">
                <a:solidFill>
                  <a:srgbClr val="013868"/>
                </a:solidFill>
                <a:latin typeface="+mn-lt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013868"/>
                </a:solidFill>
                <a:latin typeface="+mn-lt"/>
              </a:rPr>
              <a:t>Δ</a:t>
            </a:r>
            <a:r>
              <a:rPr lang="en-US" sz="2000" dirty="0">
                <a:solidFill>
                  <a:srgbClr val="013868"/>
                </a:solidFill>
                <a:latin typeface="+mn-lt"/>
              </a:rPr>
              <a:t>t &gt; T</a:t>
            </a:r>
            <a:r>
              <a:rPr lang="en-US" sz="2000" baseline="-25000" dirty="0">
                <a:solidFill>
                  <a:srgbClr val="013868"/>
                </a:solidFill>
                <a:latin typeface="+mn-lt"/>
              </a:rPr>
              <a:t>VALID </a:t>
            </a:r>
            <a:r>
              <a:rPr lang="en-US" sz="2000" dirty="0">
                <a:solidFill>
                  <a:srgbClr val="013868"/>
                </a:solidFill>
                <a:latin typeface="+mn-lt"/>
              </a:rPr>
              <a:t> force passive </a:t>
            </a:r>
            <a:r>
              <a:rPr lang="en-US" sz="2000" dirty="0" smtClean="0">
                <a:solidFill>
                  <a:srgbClr val="013868"/>
                </a:solidFill>
                <a:latin typeface="+mn-lt"/>
              </a:rPr>
              <a:t>update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13868"/>
              </a:solidFill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138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PImpTBOX"/>
          <p:cNvSpPr txBox="1"/>
          <p:nvPr/>
        </p:nvSpPr>
        <p:spPr>
          <a:xfrm>
            <a:off x="-97934" y="2286000"/>
            <a:ext cx="2120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Passive </a:t>
            </a:r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Implicit MU-MIMO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assiveImplici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75" y="2864450"/>
            <a:ext cx="1814878" cy="1555150"/>
          </a:xfrm>
          <a:prstGeom prst="rect">
            <a:avLst/>
          </a:prstGeom>
        </p:spPr>
      </p:pic>
      <p:pic>
        <p:nvPicPr>
          <p:cNvPr id="14" name="Content Placeholder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870939"/>
            <a:ext cx="3773382" cy="542485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837" y="5673914"/>
            <a:ext cx="3524250" cy="43743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  <a:effectLst/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342" y="4916717"/>
            <a:ext cx="2845458" cy="49670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  <a:effectLst/>
        </p:spPr>
      </p:pic>
      <p:sp>
        <p:nvSpPr>
          <p:cNvPr id="33" name="Bent-Up Arrow 32"/>
          <p:cNvSpPr/>
          <p:nvPr/>
        </p:nvSpPr>
        <p:spPr>
          <a:xfrm rot="5400000">
            <a:off x="2358838" y="5408430"/>
            <a:ext cx="574553" cy="756870"/>
          </a:xfrm>
          <a:prstGeom prst="bentUpArrow">
            <a:avLst>
              <a:gd name="adj1" fmla="val 20205"/>
              <a:gd name="adj2" fmla="val 30994"/>
              <a:gd name="adj3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34" name="Bent-Up Arrow 33"/>
          <p:cNvSpPr/>
          <p:nvPr/>
        </p:nvSpPr>
        <p:spPr>
          <a:xfrm rot="16200000" flipV="1">
            <a:off x="5213730" y="4890869"/>
            <a:ext cx="574553" cy="756870"/>
          </a:xfrm>
          <a:prstGeom prst="bentUpArrow">
            <a:avLst>
              <a:gd name="adj1" fmla="val 20205"/>
              <a:gd name="adj2" fmla="val 30994"/>
              <a:gd name="adj3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891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62000"/>
            <a:ext cx="7886700" cy="3200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13868"/>
                </a:solidFill>
              </a:rPr>
              <a:t>Wideband EVM based method</a:t>
            </a:r>
          </a:p>
          <a:p>
            <a:pPr lvl="1"/>
            <a:r>
              <a:rPr lang="en-US" dirty="0" smtClean="0">
                <a:solidFill>
                  <a:srgbClr val="013868"/>
                </a:solidFill>
              </a:rPr>
              <a:t>Non-</a:t>
            </a:r>
            <a:r>
              <a:rPr lang="en-US" dirty="0" err="1" smtClean="0">
                <a:solidFill>
                  <a:srgbClr val="013868"/>
                </a:solidFill>
              </a:rPr>
              <a:t>beamformed</a:t>
            </a:r>
            <a:r>
              <a:rPr lang="en-US" dirty="0" smtClean="0">
                <a:solidFill>
                  <a:srgbClr val="013868"/>
                </a:solidFill>
              </a:rPr>
              <a:t> training sequence inserted into preamble for channel re-measurement during </a:t>
            </a:r>
            <a:r>
              <a:rPr lang="en-US" dirty="0" err="1" smtClean="0">
                <a:solidFill>
                  <a:srgbClr val="013868"/>
                </a:solidFill>
              </a:rPr>
              <a:t>beamformed</a:t>
            </a:r>
            <a:r>
              <a:rPr lang="en-US" dirty="0" smtClean="0">
                <a:solidFill>
                  <a:srgbClr val="013868"/>
                </a:solidFill>
              </a:rPr>
              <a:t> transition</a:t>
            </a:r>
          </a:p>
          <a:p>
            <a:pPr lvl="1"/>
            <a:r>
              <a:rPr lang="en-US" dirty="0" smtClean="0">
                <a:solidFill>
                  <a:srgbClr val="013868"/>
                </a:solidFill>
              </a:rPr>
              <a:t>Process: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 smtClean="0">
                <a:solidFill>
                  <a:srgbClr val="01386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Sound    -&gt; H</a:t>
            </a:r>
            <a:r>
              <a:rPr lang="en-US" baseline="-25000" dirty="0" smtClean="0">
                <a:solidFill>
                  <a:srgbClr val="01386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(t)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 err="1" smtClean="0">
                <a:solidFill>
                  <a:srgbClr val="01386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Beamform</a:t>
            </a:r>
            <a:r>
              <a:rPr lang="en-US" dirty="0" smtClean="0">
                <a:solidFill>
                  <a:srgbClr val="01386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-&gt; H</a:t>
            </a:r>
            <a:r>
              <a:rPr lang="en-US" baseline="-25000" dirty="0" smtClean="0">
                <a:solidFill>
                  <a:srgbClr val="01386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(t+</a:t>
            </a:r>
            <a:r>
              <a:rPr lang="el-GR" baseline="-25000" dirty="0" smtClean="0">
                <a:solidFill>
                  <a:srgbClr val="01386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Δ</a:t>
            </a:r>
            <a:r>
              <a:rPr lang="en-US" baseline="-25000" dirty="0" smtClean="0">
                <a:solidFill>
                  <a:srgbClr val="01386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baseline="-40000" dirty="0" smtClean="0">
                <a:solidFill>
                  <a:srgbClr val="01386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baseline="-25000" dirty="0" smtClean="0">
                <a:solidFill>
                  <a:srgbClr val="01386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dirty="0" smtClean="0">
                <a:solidFill>
                  <a:srgbClr val="01386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EVM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 err="1" smtClean="0">
                <a:solidFill>
                  <a:srgbClr val="01386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Beamform</a:t>
            </a:r>
            <a:r>
              <a:rPr lang="en-US" dirty="0" smtClean="0">
                <a:solidFill>
                  <a:srgbClr val="01386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-&gt; </a:t>
            </a:r>
            <a:r>
              <a:rPr lang="en-US" dirty="0">
                <a:solidFill>
                  <a:srgbClr val="01386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</a:t>
            </a:r>
            <a:r>
              <a:rPr lang="en-US" baseline="-25000" dirty="0">
                <a:solidFill>
                  <a:srgbClr val="01386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(t+</a:t>
            </a:r>
            <a:r>
              <a:rPr lang="el-GR" baseline="-25000" dirty="0">
                <a:solidFill>
                  <a:srgbClr val="01386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Δ</a:t>
            </a:r>
            <a:r>
              <a:rPr lang="en-US" baseline="-25000" dirty="0" smtClean="0">
                <a:solidFill>
                  <a:srgbClr val="01386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baseline="-40000" dirty="0" smtClean="0">
                <a:solidFill>
                  <a:srgbClr val="01386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baseline="-25000" dirty="0" smtClean="0">
                <a:solidFill>
                  <a:srgbClr val="01386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dirty="0" smtClean="0">
                <a:solidFill>
                  <a:srgbClr val="01386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EVM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 smtClean="0">
                <a:solidFill>
                  <a:srgbClr val="01386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 smtClean="0">
                <a:solidFill>
                  <a:srgbClr val="01386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GOTO 1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866-F023-4980-B667-DCC6ADF33029}" type="datetime1">
              <a:rPr lang="en-US" smtClean="0"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MU-MIMO WLANs in Diverse Bands and Environments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7" name="Picture 6" descr="anand_phdthesis_top.pdf - [MU-MIMO in Diverse Bands and Environments] - Sumatra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30098" r="10000" b="38059"/>
          <a:stretch/>
        </p:blipFill>
        <p:spPr>
          <a:xfrm>
            <a:off x="1066800" y="3810000"/>
            <a:ext cx="7212540" cy="216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50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ICSIQLE – Tracking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4724400"/>
            <a:ext cx="8877300" cy="1223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13868"/>
                </a:solidFill>
              </a:rPr>
              <a:t>4x1 SUBF transmissions to test EVM tracking performance of CSI metrics</a:t>
            </a:r>
          </a:p>
          <a:p>
            <a:pPr lvl="1"/>
            <a:r>
              <a:rPr lang="en-US" dirty="0" smtClean="0">
                <a:solidFill>
                  <a:srgbClr val="013868"/>
                </a:solidFill>
              </a:rPr>
              <a:t>** Relative angle </a:t>
            </a:r>
            <a:r>
              <a:rPr lang="en-US" i="1" dirty="0" smtClean="0">
                <a:solidFill>
                  <a:srgbClr val="013868"/>
                </a:solidFill>
              </a:rPr>
              <a:t>required</a:t>
            </a:r>
            <a:r>
              <a:rPr lang="en-US" dirty="0" smtClean="0">
                <a:solidFill>
                  <a:srgbClr val="013868"/>
                </a:solidFill>
              </a:rPr>
              <a:t> to track performance</a:t>
            </a:r>
          </a:p>
          <a:p>
            <a:pPr lvl="1"/>
            <a:r>
              <a:rPr lang="en-US" dirty="0" smtClean="0">
                <a:solidFill>
                  <a:srgbClr val="013868"/>
                </a:solidFill>
              </a:rPr>
              <a:t>** ICSIQLE tracks performance </a:t>
            </a:r>
            <a:r>
              <a:rPr lang="en-US" i="1" dirty="0" smtClean="0">
                <a:solidFill>
                  <a:srgbClr val="013868"/>
                </a:solidFill>
              </a:rPr>
              <a:t>and</a:t>
            </a:r>
            <a:r>
              <a:rPr lang="en-US" dirty="0" smtClean="0">
                <a:solidFill>
                  <a:srgbClr val="013868"/>
                </a:solidFill>
              </a:rPr>
              <a:t> performance variance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866-F023-4980-B667-DCC6ADF33029}" type="datetime1">
              <a:rPr lang="en-US" smtClean="0"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MU-MIMO WLANs in Diverse Bands and Environments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15" name="afc_val_ax_0"/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0" y="1354655"/>
            <a:ext cx="4480560" cy="2988745"/>
          </a:xfrm>
          <a:prstGeom prst="rect">
            <a:avLst/>
          </a:prstGeom>
        </p:spPr>
      </p:pic>
      <p:pic>
        <p:nvPicPr>
          <p:cNvPr id="16" name="afc_val_leg_1"/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0" y="1354655"/>
            <a:ext cx="4480560" cy="2988745"/>
          </a:xfrm>
          <a:prstGeom prst="rect">
            <a:avLst/>
          </a:prstGeom>
        </p:spPr>
      </p:pic>
      <p:pic>
        <p:nvPicPr>
          <p:cNvPr id="17" name="afc_val_fin_2"/>
          <p:cNvPicPr>
            <a:picLocks noChangeAspect="1"/>
          </p:cNvPicPr>
          <p:nvPr/>
        </p:nvPicPr>
        <p:blipFill>
          <a:blip r:link="rId5"/>
          <a:stretch>
            <a:fillRect/>
          </a:stretch>
        </p:blipFill>
        <p:spPr>
          <a:xfrm>
            <a:off x="0" y="1354655"/>
            <a:ext cx="4480560" cy="2988745"/>
          </a:xfrm>
          <a:prstGeom prst="rect">
            <a:avLst/>
          </a:prstGeom>
        </p:spPr>
      </p:pic>
      <p:pic>
        <p:nvPicPr>
          <p:cNvPr id="18" name="afc_val_fin2_3"/>
          <p:cNvPicPr>
            <a:picLocks noChangeAspect="1"/>
          </p:cNvPicPr>
          <p:nvPr/>
        </p:nvPicPr>
        <p:blipFill>
          <a:blip r:link="rId6"/>
          <a:stretch>
            <a:fillRect/>
          </a:stretch>
        </p:blipFill>
        <p:spPr>
          <a:xfrm>
            <a:off x="0" y="1354655"/>
            <a:ext cx="4480560" cy="2988745"/>
          </a:xfrm>
          <a:prstGeom prst="rect">
            <a:avLst/>
          </a:prstGeom>
        </p:spPr>
      </p:pic>
      <p:pic>
        <p:nvPicPr>
          <p:cNvPr id="19" name="ice_val_ax_0"/>
          <p:cNvPicPr>
            <a:picLocks noChangeAspect="1"/>
          </p:cNvPicPr>
          <p:nvPr/>
        </p:nvPicPr>
        <p:blipFill>
          <a:blip r:link="rId7"/>
          <a:stretch>
            <a:fillRect/>
          </a:stretch>
        </p:blipFill>
        <p:spPr>
          <a:xfrm>
            <a:off x="4663440" y="1354655"/>
            <a:ext cx="4480560" cy="2988745"/>
          </a:xfrm>
          <a:prstGeom prst="rect">
            <a:avLst/>
          </a:prstGeom>
        </p:spPr>
      </p:pic>
      <p:pic>
        <p:nvPicPr>
          <p:cNvPr id="20" name="ice_val_leg_1"/>
          <p:cNvPicPr>
            <a:picLocks noChangeAspect="1"/>
          </p:cNvPicPr>
          <p:nvPr/>
        </p:nvPicPr>
        <p:blipFill>
          <a:blip r:link="rId8"/>
          <a:stretch>
            <a:fillRect/>
          </a:stretch>
        </p:blipFill>
        <p:spPr>
          <a:xfrm>
            <a:off x="4663440" y="1354655"/>
            <a:ext cx="4480560" cy="2988745"/>
          </a:xfrm>
          <a:prstGeom prst="rect">
            <a:avLst/>
          </a:prstGeom>
        </p:spPr>
      </p:pic>
      <p:pic>
        <p:nvPicPr>
          <p:cNvPr id="21" name="ice_val_fin_2"/>
          <p:cNvPicPr>
            <a:picLocks noChangeAspect="1"/>
          </p:cNvPicPr>
          <p:nvPr/>
        </p:nvPicPr>
        <p:blipFill>
          <a:blip r:link="rId9"/>
          <a:stretch>
            <a:fillRect/>
          </a:stretch>
        </p:blipFill>
        <p:spPr>
          <a:xfrm>
            <a:off x="4663440" y="1354655"/>
            <a:ext cx="4480560" cy="2988745"/>
          </a:xfrm>
          <a:prstGeom prst="rect">
            <a:avLst/>
          </a:prstGeom>
        </p:spPr>
      </p:pic>
      <p:pic>
        <p:nvPicPr>
          <p:cNvPr id="22" name="ice_val_fin2_3"/>
          <p:cNvPicPr>
            <a:picLocks noChangeAspect="1"/>
          </p:cNvPicPr>
          <p:nvPr/>
        </p:nvPicPr>
        <p:blipFill>
          <a:blip r:link="rId10"/>
          <a:stretch>
            <a:fillRect/>
          </a:stretch>
        </p:blipFill>
        <p:spPr>
          <a:xfrm>
            <a:off x="4663440" y="1354655"/>
            <a:ext cx="4480560" cy="29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42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ICSIQLE Tracking Channel 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066801"/>
            <a:ext cx="3810000" cy="4946878"/>
          </a:xfrm>
        </p:spPr>
        <p:txBody>
          <a:bodyPr/>
          <a:lstStyle/>
          <a:p>
            <a:r>
              <a:rPr lang="en-US" dirty="0" smtClean="0">
                <a:solidFill>
                  <a:srgbClr val="013868"/>
                </a:solidFill>
              </a:rPr>
              <a:t>Static -&gt; Mobile -&gt; Static 4x2 Experiment </a:t>
            </a:r>
          </a:p>
          <a:p>
            <a:r>
              <a:rPr lang="en-US" dirty="0" smtClean="0">
                <a:solidFill>
                  <a:srgbClr val="013868"/>
                </a:solidFill>
              </a:rPr>
              <a:t>Can ICSIQLE track differences between static and mobile environments?</a:t>
            </a:r>
          </a:p>
          <a:p>
            <a:endParaRPr lang="en-US" dirty="0">
              <a:solidFill>
                <a:srgbClr val="013868"/>
              </a:solidFill>
            </a:endParaRPr>
          </a:p>
          <a:p>
            <a:r>
              <a:rPr lang="en-US" dirty="0" smtClean="0">
                <a:solidFill>
                  <a:srgbClr val="013868"/>
                </a:solidFill>
              </a:rPr>
              <a:t>** Relative Angle is required to track channel variability</a:t>
            </a:r>
          </a:p>
          <a:p>
            <a:endParaRPr lang="en-US" dirty="0" smtClean="0">
              <a:solidFill>
                <a:srgbClr val="013868"/>
              </a:solidFill>
            </a:endParaRPr>
          </a:p>
          <a:p>
            <a:r>
              <a:rPr lang="en-US" dirty="0">
                <a:solidFill>
                  <a:srgbClr val="013868"/>
                </a:solidFill>
              </a:rPr>
              <a:t>Corresponding</a:t>
            </a:r>
            <a:r>
              <a:rPr lang="en-US" dirty="0" smtClean="0"/>
              <a:t> </a:t>
            </a:r>
            <a:r>
              <a:rPr lang="en-US" dirty="0">
                <a:solidFill>
                  <a:srgbClr val="013868"/>
                </a:solidFill>
              </a:rPr>
              <a:t>T</a:t>
            </a:r>
            <a:r>
              <a:rPr lang="en-US" baseline="-25000" dirty="0">
                <a:solidFill>
                  <a:srgbClr val="013868"/>
                </a:solidFill>
              </a:rPr>
              <a:t>VALID </a:t>
            </a:r>
            <a:r>
              <a:rPr lang="en-US" dirty="0" smtClean="0">
                <a:solidFill>
                  <a:srgbClr val="013868"/>
                </a:solidFill>
              </a:rPr>
              <a:t>for threshold of 0.25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866-F023-4980-B667-DCC6ADF33029}" type="datetime1">
              <a:rPr lang="en-US" smtClean="0"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MU-MIMO WLANs in Diverse Bands and Environments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75" name="AFCsucks_dt_ax_0"/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-1089" y="674915"/>
            <a:ext cx="5480894" cy="2743200"/>
          </a:xfrm>
          <a:prstGeom prst="rect">
            <a:avLst/>
          </a:prstGeom>
        </p:spPr>
      </p:pic>
      <p:pic>
        <p:nvPicPr>
          <p:cNvPr id="76" name="AFCsucks_dt_statL_1"/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-1089" y="674915"/>
            <a:ext cx="5480894" cy="2743200"/>
          </a:xfrm>
          <a:prstGeom prst="rect">
            <a:avLst/>
          </a:prstGeom>
        </p:spPr>
      </p:pic>
      <p:pic>
        <p:nvPicPr>
          <p:cNvPr id="77" name="AFCsucks_dt_mob_2"/>
          <p:cNvPicPr>
            <a:picLocks noChangeAspect="1"/>
          </p:cNvPicPr>
          <p:nvPr/>
        </p:nvPicPr>
        <p:blipFill>
          <a:blip r:link="rId5"/>
          <a:stretch>
            <a:fillRect/>
          </a:stretch>
        </p:blipFill>
        <p:spPr>
          <a:xfrm>
            <a:off x="-1089" y="674915"/>
            <a:ext cx="5480894" cy="2743200"/>
          </a:xfrm>
          <a:prstGeom prst="rect">
            <a:avLst/>
          </a:prstGeom>
        </p:spPr>
      </p:pic>
      <p:pic>
        <p:nvPicPr>
          <p:cNvPr id="78" name="AFCsucks_dt_statR_3"/>
          <p:cNvPicPr>
            <a:picLocks noChangeAspect="1"/>
          </p:cNvPicPr>
          <p:nvPr/>
        </p:nvPicPr>
        <p:blipFill>
          <a:blip r:link="rId6"/>
          <a:stretch>
            <a:fillRect/>
          </a:stretch>
        </p:blipFill>
        <p:spPr>
          <a:xfrm>
            <a:off x="-1089" y="674915"/>
            <a:ext cx="5480894" cy="2743200"/>
          </a:xfrm>
          <a:prstGeom prst="rect">
            <a:avLst/>
          </a:prstGeom>
        </p:spPr>
      </p:pic>
      <p:pic>
        <p:nvPicPr>
          <p:cNvPr id="79" name="AFCsucks_dt_rx1_4"/>
          <p:cNvPicPr>
            <a:picLocks noChangeAspect="1"/>
          </p:cNvPicPr>
          <p:nvPr/>
        </p:nvPicPr>
        <p:blipFill>
          <a:blip r:link="rId7"/>
          <a:stretch>
            <a:fillRect/>
          </a:stretch>
        </p:blipFill>
        <p:spPr>
          <a:xfrm>
            <a:off x="-1089" y="674915"/>
            <a:ext cx="5480894" cy="2743200"/>
          </a:xfrm>
          <a:prstGeom prst="rect">
            <a:avLst/>
          </a:prstGeom>
        </p:spPr>
      </p:pic>
      <p:pic>
        <p:nvPicPr>
          <p:cNvPr id="80" name="AFCsucks_dt_rx2_5"/>
          <p:cNvPicPr>
            <a:picLocks noChangeAspect="1"/>
          </p:cNvPicPr>
          <p:nvPr/>
        </p:nvPicPr>
        <p:blipFill>
          <a:blip r:link="rId8"/>
          <a:stretch>
            <a:fillRect/>
          </a:stretch>
        </p:blipFill>
        <p:spPr>
          <a:xfrm>
            <a:off x="-1089" y="674915"/>
            <a:ext cx="5480894" cy="2743200"/>
          </a:xfrm>
          <a:prstGeom prst="rect">
            <a:avLst/>
          </a:prstGeom>
        </p:spPr>
      </p:pic>
      <p:pic>
        <p:nvPicPr>
          <p:cNvPr id="81" name="dICE_by_t_ax_0"/>
          <p:cNvPicPr>
            <a:picLocks noChangeAspect="1"/>
          </p:cNvPicPr>
          <p:nvPr/>
        </p:nvPicPr>
        <p:blipFill>
          <a:blip r:link="rId9"/>
          <a:stretch>
            <a:fillRect/>
          </a:stretch>
        </p:blipFill>
        <p:spPr>
          <a:xfrm>
            <a:off x="-1089" y="3431178"/>
            <a:ext cx="5480894" cy="2743200"/>
          </a:xfrm>
          <a:prstGeom prst="rect">
            <a:avLst/>
          </a:prstGeom>
        </p:spPr>
      </p:pic>
      <p:pic>
        <p:nvPicPr>
          <p:cNvPr id="82" name="dICE_by_t_statL_1"/>
          <p:cNvPicPr>
            <a:picLocks noChangeAspect="1"/>
          </p:cNvPicPr>
          <p:nvPr/>
        </p:nvPicPr>
        <p:blipFill>
          <a:blip r:link="rId10"/>
          <a:stretch>
            <a:fillRect/>
          </a:stretch>
        </p:blipFill>
        <p:spPr>
          <a:xfrm>
            <a:off x="-1089" y="3431178"/>
            <a:ext cx="5480894" cy="2743200"/>
          </a:xfrm>
          <a:prstGeom prst="rect">
            <a:avLst/>
          </a:prstGeom>
        </p:spPr>
      </p:pic>
      <p:pic>
        <p:nvPicPr>
          <p:cNvPr id="83" name="dICE_by_t_mob_2"/>
          <p:cNvPicPr>
            <a:picLocks noChangeAspect="1"/>
          </p:cNvPicPr>
          <p:nvPr/>
        </p:nvPicPr>
        <p:blipFill>
          <a:blip r:link="rId11"/>
          <a:stretch>
            <a:fillRect/>
          </a:stretch>
        </p:blipFill>
        <p:spPr>
          <a:xfrm>
            <a:off x="-1089" y="3431178"/>
            <a:ext cx="5480894" cy="2743200"/>
          </a:xfrm>
          <a:prstGeom prst="rect">
            <a:avLst/>
          </a:prstGeom>
        </p:spPr>
      </p:pic>
      <p:pic>
        <p:nvPicPr>
          <p:cNvPr id="84" name="dICE_by_t_statR_3"/>
          <p:cNvPicPr>
            <a:picLocks noChangeAspect="1"/>
          </p:cNvPicPr>
          <p:nvPr/>
        </p:nvPicPr>
        <p:blipFill>
          <a:blip r:link="rId12"/>
          <a:stretch>
            <a:fillRect/>
          </a:stretch>
        </p:blipFill>
        <p:spPr>
          <a:xfrm>
            <a:off x="-1089" y="3431178"/>
            <a:ext cx="5480894" cy="2743200"/>
          </a:xfrm>
          <a:prstGeom prst="rect">
            <a:avLst/>
          </a:prstGeom>
        </p:spPr>
      </p:pic>
      <p:pic>
        <p:nvPicPr>
          <p:cNvPr id="85" name="dICE_by_t_rx1_4"/>
          <p:cNvPicPr>
            <a:picLocks noChangeAspect="1"/>
          </p:cNvPicPr>
          <p:nvPr/>
        </p:nvPicPr>
        <p:blipFill>
          <a:blip r:link="rId13"/>
          <a:stretch>
            <a:fillRect/>
          </a:stretch>
        </p:blipFill>
        <p:spPr>
          <a:xfrm>
            <a:off x="-1089" y="3431178"/>
            <a:ext cx="5480894" cy="2743200"/>
          </a:xfrm>
          <a:prstGeom prst="rect">
            <a:avLst/>
          </a:prstGeom>
        </p:spPr>
      </p:pic>
      <p:pic>
        <p:nvPicPr>
          <p:cNvPr id="86" name="dICE_by_t_rx2_5"/>
          <p:cNvPicPr>
            <a:picLocks noChangeAspect="1"/>
          </p:cNvPicPr>
          <p:nvPr/>
        </p:nvPicPr>
        <p:blipFill>
          <a:blip r:link="rId14"/>
          <a:stretch>
            <a:fillRect/>
          </a:stretch>
        </p:blipFill>
        <p:spPr>
          <a:xfrm>
            <a:off x="-1089" y="3431178"/>
            <a:ext cx="5480894" cy="27432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3500" y="674915"/>
            <a:ext cx="4991100" cy="5499463"/>
            <a:chOff x="63500" y="674915"/>
            <a:chExt cx="4991100" cy="5499463"/>
          </a:xfrm>
        </p:grpSpPr>
        <p:sp>
          <p:nvSpPr>
            <p:cNvPr id="7" name="Rectangle 6"/>
            <p:cNvSpPr/>
            <p:nvPr/>
          </p:nvSpPr>
          <p:spPr>
            <a:xfrm>
              <a:off x="63500" y="674915"/>
              <a:ext cx="4991100" cy="5499463"/>
            </a:xfrm>
            <a:prstGeom prst="rect">
              <a:avLst/>
            </a:prstGeom>
            <a:solidFill>
              <a:schemeClr val="bg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3" t="68956" r="9230"/>
            <a:stretch/>
          </p:blipFill>
          <p:spPr>
            <a:xfrm>
              <a:off x="339603" y="1983287"/>
              <a:ext cx="4572000" cy="30516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5528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Analysis of FROZEN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868363"/>
            <a:ext cx="8877300" cy="530383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13868"/>
                </a:solidFill>
              </a:rPr>
              <a:t>Comparison between 802.11ac Explicit and FROZEN </a:t>
            </a:r>
            <a:r>
              <a:rPr lang="en-US" sz="1400" dirty="0" smtClean="0">
                <a:solidFill>
                  <a:srgbClr val="013868"/>
                </a:solidFill>
              </a:rPr>
              <a:t>(Passive Implicit sounding)</a:t>
            </a:r>
          </a:p>
          <a:p>
            <a:pPr lvl="1"/>
            <a:r>
              <a:rPr lang="en-US" sz="2400" dirty="0" smtClean="0">
                <a:solidFill>
                  <a:srgbClr val="013868"/>
                </a:solidFill>
              </a:rPr>
              <a:t>Example modulation rates: QPSK ¾ and 64 QAM ¾ for 4x4 MU-MIMO Transmission</a:t>
            </a:r>
          </a:p>
          <a:p>
            <a:pPr lvl="1"/>
            <a:r>
              <a:rPr lang="en-US" sz="2400" dirty="0" smtClean="0">
                <a:solidFill>
                  <a:srgbClr val="013868"/>
                </a:solidFill>
              </a:rPr>
              <a:t>Will show operating regions for each:</a:t>
            </a:r>
          </a:p>
          <a:p>
            <a:pPr lvl="2"/>
            <a:r>
              <a:rPr lang="en-US" sz="2200" dirty="0" smtClean="0">
                <a:solidFill>
                  <a:srgbClr val="013868"/>
                </a:solidFill>
              </a:rPr>
              <a:t>Explicit: Dependent on size of </a:t>
            </a:r>
            <a:r>
              <a:rPr lang="en-US" sz="2200" dirty="0" err="1" smtClean="0">
                <a:solidFill>
                  <a:srgbClr val="013868"/>
                </a:solidFill>
              </a:rPr>
              <a:t>fedback</a:t>
            </a:r>
            <a:r>
              <a:rPr lang="en-US" sz="2200" dirty="0" smtClean="0">
                <a:solidFill>
                  <a:srgbClr val="013868"/>
                </a:solidFill>
              </a:rPr>
              <a:t> beamforming report </a:t>
            </a:r>
          </a:p>
          <a:p>
            <a:pPr lvl="2"/>
            <a:r>
              <a:rPr lang="en-US" sz="2200" dirty="0" smtClean="0">
                <a:solidFill>
                  <a:srgbClr val="013868"/>
                </a:solidFill>
              </a:rPr>
              <a:t>FROZEN: Dependent on rate of CSI passive implicit sounding</a:t>
            </a:r>
          </a:p>
          <a:p>
            <a:pPr lvl="1"/>
            <a:r>
              <a:rPr lang="en-US" sz="2400" dirty="0" smtClean="0">
                <a:solidFill>
                  <a:srgbClr val="013868"/>
                </a:solidFill>
              </a:rPr>
              <a:t>Lower Bound</a:t>
            </a:r>
          </a:p>
          <a:p>
            <a:pPr lvl="2"/>
            <a:r>
              <a:rPr lang="en-US" sz="2200" dirty="0" smtClean="0">
                <a:solidFill>
                  <a:srgbClr val="013868"/>
                </a:solidFill>
              </a:rPr>
              <a:t>Explicit: Lowest SC grouping, Highest # Feedback Bits per SC</a:t>
            </a:r>
          </a:p>
          <a:p>
            <a:pPr lvl="2"/>
            <a:r>
              <a:rPr lang="en-US" sz="2200" dirty="0" smtClean="0">
                <a:solidFill>
                  <a:srgbClr val="013868"/>
                </a:solidFill>
              </a:rPr>
              <a:t>FROZEN: Indirectly sound each user with a single-user packet (assume equivalent MCS to MU-MIMO)</a:t>
            </a:r>
          </a:p>
          <a:p>
            <a:pPr lvl="1"/>
            <a:r>
              <a:rPr lang="en-US" sz="2400" dirty="0" smtClean="0">
                <a:solidFill>
                  <a:srgbClr val="013868"/>
                </a:solidFill>
              </a:rPr>
              <a:t>Upper Bound</a:t>
            </a:r>
          </a:p>
          <a:p>
            <a:pPr lvl="2"/>
            <a:r>
              <a:rPr lang="en-US" sz="2200" dirty="0" smtClean="0">
                <a:solidFill>
                  <a:srgbClr val="013868"/>
                </a:solidFill>
              </a:rPr>
              <a:t>Explicit: Highest SC grouping, Lowest # Feedback Bits per SC</a:t>
            </a:r>
          </a:p>
          <a:p>
            <a:pPr lvl="2"/>
            <a:r>
              <a:rPr lang="en-US" sz="2200" dirty="0" smtClean="0">
                <a:solidFill>
                  <a:srgbClr val="013868"/>
                </a:solidFill>
              </a:rPr>
              <a:t>FROZEN: CSI always up to date from previous ACK</a:t>
            </a:r>
          </a:p>
          <a:p>
            <a:pPr lvl="1"/>
            <a:endParaRPr lang="en-US" dirty="0" smtClean="0">
              <a:solidFill>
                <a:srgbClr val="01386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866-F023-4980-B667-DCC6ADF33029}" type="datetime1">
              <a:rPr lang="en-US" smtClean="0"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MU-MIMO WLANs in Diverse Bands and Environments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84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Analysis of FROZEN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733801"/>
            <a:ext cx="9144000" cy="2438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13868"/>
                </a:solidFill>
              </a:rPr>
              <a:t>The effect of FROZEN’s opportunistic overhead reduction results in increased throughput compared to explicit </a:t>
            </a:r>
            <a:r>
              <a:rPr lang="en-US" i="1" dirty="0" smtClean="0">
                <a:solidFill>
                  <a:srgbClr val="013868"/>
                </a:solidFill>
              </a:rPr>
              <a:t>especially at lower aggregation rates</a:t>
            </a:r>
            <a:endParaRPr lang="en-US" dirty="0" smtClean="0">
              <a:solidFill>
                <a:srgbClr val="013868"/>
              </a:solidFill>
            </a:endParaRPr>
          </a:p>
          <a:p>
            <a:pPr lvl="1"/>
            <a:r>
              <a:rPr lang="en-US" sz="2100" dirty="0" smtClean="0">
                <a:solidFill>
                  <a:srgbClr val="013868"/>
                </a:solidFill>
              </a:rPr>
              <a:t>Users are </a:t>
            </a:r>
            <a:r>
              <a:rPr lang="en-US" sz="2100" i="1" dirty="0" smtClean="0">
                <a:solidFill>
                  <a:srgbClr val="013868"/>
                </a:solidFill>
              </a:rPr>
              <a:t>not</a:t>
            </a:r>
            <a:r>
              <a:rPr lang="en-US" sz="2100" dirty="0" smtClean="0">
                <a:solidFill>
                  <a:srgbClr val="013868"/>
                </a:solidFill>
              </a:rPr>
              <a:t> fully backlogged and MU-MIMO can be overwhelmed by overhead</a:t>
            </a:r>
          </a:p>
          <a:p>
            <a:pPr lvl="1"/>
            <a:r>
              <a:rPr lang="en-US" sz="2100" dirty="0" smtClean="0">
                <a:solidFill>
                  <a:srgbClr val="013868"/>
                </a:solidFill>
              </a:rPr>
              <a:t>Lower aggregation rates have less data to amortize the sounding overhead, thus the increase in FROZEN’s performance over 802.11ac Explicit</a:t>
            </a:r>
          </a:p>
          <a:p>
            <a:r>
              <a:rPr lang="en-US" dirty="0" smtClean="0">
                <a:solidFill>
                  <a:srgbClr val="013868"/>
                </a:solidFill>
              </a:rPr>
              <a:t>Higher modulation rates also result in higher FROZEN throughput gains</a:t>
            </a:r>
          </a:p>
          <a:p>
            <a:pPr lvl="1"/>
            <a:r>
              <a:rPr lang="en-US" dirty="0" smtClean="0">
                <a:solidFill>
                  <a:srgbClr val="013868"/>
                </a:solidFill>
              </a:rPr>
              <a:t>Higher MCS -&gt; less airtime spent sending data -&gt; effect of sounding overhead is more pronounced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866-F023-4980-B667-DCC6ADF33029}" type="datetime1">
              <a:rPr lang="en-US" smtClean="0"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MU-MIMO WLANs in Diverse Bands and Environments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914400"/>
            <a:ext cx="4572000" cy="27470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14400"/>
            <a:ext cx="4572000" cy="274700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3500" y="674915"/>
            <a:ext cx="9004300" cy="3011887"/>
            <a:chOff x="63500" y="674915"/>
            <a:chExt cx="9004300" cy="3011887"/>
          </a:xfrm>
        </p:grpSpPr>
        <p:sp>
          <p:nvSpPr>
            <p:cNvPr id="12" name="Rectangle 11"/>
            <p:cNvSpPr/>
            <p:nvPr/>
          </p:nvSpPr>
          <p:spPr>
            <a:xfrm>
              <a:off x="63500" y="674915"/>
              <a:ext cx="9004300" cy="3011887"/>
            </a:xfrm>
            <a:prstGeom prst="rect">
              <a:avLst/>
            </a:prstGeom>
            <a:solidFill>
              <a:schemeClr val="bg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8840" y="764904"/>
              <a:ext cx="4846320" cy="2921898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3670497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Moveit"/>
          <p:cNvGrpSpPr/>
          <p:nvPr/>
        </p:nvGrpSpPr>
        <p:grpSpPr>
          <a:xfrm>
            <a:off x="5616561" y="787066"/>
            <a:ext cx="1568339" cy="1102138"/>
            <a:chOff x="6553199" y="1066800"/>
            <a:chExt cx="2349745" cy="1651263"/>
          </a:xfrm>
        </p:grpSpPr>
        <p:sp>
          <p:nvSpPr>
            <p:cNvPr id="227" name="TL_Data_C"/>
            <p:cNvSpPr/>
            <p:nvPr/>
          </p:nvSpPr>
          <p:spPr>
            <a:xfrm>
              <a:off x="6553199" y="2535183"/>
              <a:ext cx="1828800" cy="182880"/>
            </a:xfrm>
            <a:prstGeom prst="trapezoid">
              <a:avLst/>
            </a:prstGeom>
            <a:solidFill>
              <a:srgbClr val="70AD47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32500" lnSpcReduction="20000"/>
            </a:bodyPr>
            <a:lstStyle/>
            <a:p>
              <a:pPr algn="ctr"/>
              <a:endParaRPr lang="en-US" sz="24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28" name="TL_Data_B"/>
            <p:cNvSpPr/>
            <p:nvPr/>
          </p:nvSpPr>
          <p:spPr>
            <a:xfrm>
              <a:off x="6553199" y="2112280"/>
              <a:ext cx="1828800" cy="185061"/>
            </a:xfrm>
            <a:prstGeom prst="trapezoid">
              <a:avLst/>
            </a:prstGeom>
            <a:solidFill>
              <a:srgbClr val="CB0F1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32500" lnSpcReduction="20000"/>
            </a:bodyPr>
            <a:lstStyle/>
            <a:p>
              <a:pPr algn="ctr"/>
              <a:endParaRPr lang="en-US" sz="24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29" name="TL_DataTx"/>
            <p:cNvSpPr/>
            <p:nvPr/>
          </p:nvSpPr>
          <p:spPr>
            <a:xfrm>
              <a:off x="6553200" y="1066800"/>
              <a:ext cx="1828800" cy="228600"/>
            </a:xfrm>
            <a:prstGeom prst="rect">
              <a:avLst/>
            </a:prstGeom>
            <a:gradFill flip="none" rotWithShape="1">
              <a:gsLst>
                <a:gs pos="34000">
                  <a:srgbClr val="CB0F13"/>
                </a:gs>
                <a:gs pos="32000">
                  <a:srgbClr val="C55A11"/>
                </a:gs>
                <a:gs pos="0">
                  <a:srgbClr val="C55A11"/>
                </a:gs>
                <a:gs pos="67000">
                  <a:srgbClr val="70AD47"/>
                </a:gs>
                <a:gs pos="65000">
                  <a:srgbClr val="CB0F13"/>
                </a:gs>
                <a:gs pos="100000">
                  <a:srgbClr val="70AD47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47500" lnSpcReduction="20000"/>
            </a:bodyPr>
            <a:lstStyle/>
            <a:p>
              <a:pPr algn="ctr"/>
              <a:endParaRPr lang="en-US" sz="24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30" name="TL_AckRxC" descr="Down:  TL_AckRxC"/>
            <p:cNvSpPr/>
            <p:nvPr/>
          </p:nvSpPr>
          <p:spPr>
            <a:xfrm>
              <a:off x="8765784" y="1112125"/>
              <a:ext cx="137160" cy="182880"/>
            </a:xfrm>
            <a:prstGeom prst="trapezoid">
              <a:avLst/>
            </a:prstGeom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40000" lnSpcReduction="20000"/>
            </a:bodyPr>
            <a:lstStyle/>
            <a:p>
              <a:pPr algn="ctr"/>
              <a:endParaRPr lang="en-US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31" name="TL_AckRxB" descr="Down:  TL_AckRxB"/>
            <p:cNvSpPr/>
            <p:nvPr/>
          </p:nvSpPr>
          <p:spPr>
            <a:xfrm>
              <a:off x="8592782" y="1112073"/>
              <a:ext cx="137160" cy="182880"/>
            </a:xfrm>
            <a:prstGeom prst="trapezoid">
              <a:avLst/>
            </a:prstGeom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40000" lnSpcReduction="20000"/>
            </a:bodyPr>
            <a:lstStyle/>
            <a:p>
              <a:pPr algn="ctr"/>
              <a:endParaRPr lang="en-US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32" name="TL_AckRxA" descr="Down:  TL_AckRxA"/>
            <p:cNvSpPr/>
            <p:nvPr/>
          </p:nvSpPr>
          <p:spPr>
            <a:xfrm>
              <a:off x="8419872" y="1113241"/>
              <a:ext cx="137160" cy="182880"/>
            </a:xfrm>
            <a:prstGeom prst="trapezoid">
              <a:avLst/>
            </a:prstGeom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40000" lnSpcReduction="20000"/>
            </a:bodyPr>
            <a:lstStyle/>
            <a:p>
              <a:pPr algn="ctr"/>
              <a:endParaRPr lang="en-US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33" name="TL_Ack_C"/>
            <p:cNvSpPr/>
            <p:nvPr/>
          </p:nvSpPr>
          <p:spPr>
            <a:xfrm>
              <a:off x="8765746" y="2489463"/>
              <a:ext cx="137160" cy="228600"/>
            </a:xfrm>
            <a:prstGeom prst="rect">
              <a:avLst/>
            </a:prstGeom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endParaRPr lang="en-US" sz="6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34" name="TL_Ack_B"/>
            <p:cNvSpPr/>
            <p:nvPr/>
          </p:nvSpPr>
          <p:spPr>
            <a:xfrm>
              <a:off x="8592803" y="2068741"/>
              <a:ext cx="137160" cy="228600"/>
            </a:xfrm>
            <a:prstGeom prst="rect">
              <a:avLst/>
            </a:prstGeom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endParaRPr lang="en-US" sz="6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35" name="TL_Ack_A"/>
            <p:cNvSpPr/>
            <p:nvPr/>
          </p:nvSpPr>
          <p:spPr>
            <a:xfrm>
              <a:off x="8419860" y="1641284"/>
              <a:ext cx="137160" cy="228600"/>
            </a:xfrm>
            <a:prstGeom prst="rect">
              <a:avLst/>
            </a:prstGeom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endParaRPr lang="en-US" sz="6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36" name="TL_Data_A"/>
            <p:cNvSpPr/>
            <p:nvPr/>
          </p:nvSpPr>
          <p:spPr>
            <a:xfrm>
              <a:off x="6553199" y="1687004"/>
              <a:ext cx="1828800" cy="182880"/>
            </a:xfrm>
            <a:prstGeom prst="trapezoid">
              <a:avLst/>
            </a:prstGeom>
            <a:solidFill>
              <a:srgbClr val="C55A1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32500" lnSpcReduction="20000"/>
            </a:bodyPr>
            <a:lstStyle/>
            <a:p>
              <a:pPr algn="ctr"/>
              <a:endParaRPr lang="en-US" sz="24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Performance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1BB1-2FB0-4D0D-BF22-BE78E3DD2CC4}" type="datetime1">
              <a:rPr lang="en-US" smtClean="0"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MU-MIMO WLANs in Diverse Bands and Environments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570" y="819438"/>
            <a:ext cx="4362470" cy="29669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Considerations</a:t>
            </a:r>
            <a:r>
              <a:rPr lang="en-US" sz="6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marL="230188" indent="-23018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Group Selection</a:t>
            </a:r>
          </a:p>
          <a:p>
            <a:pPr marL="684213" lvl="1" indent="-2270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Must occur </a:t>
            </a:r>
            <a:r>
              <a:rPr lang="en-US" sz="16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before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sounding</a:t>
            </a:r>
          </a:p>
          <a:p>
            <a:pPr marL="684213" lvl="1" indent="-2270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Ideally, select receivers with near orthogonal (furthest apart) channels</a:t>
            </a:r>
          </a:p>
          <a:p>
            <a:pPr marL="230188" indent="-23018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Sounding</a:t>
            </a:r>
          </a:p>
          <a:p>
            <a:pPr marL="684213" lvl="1" indent="-2270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Significant protocol overhead</a:t>
            </a:r>
            <a:endParaRPr lang="en-US" sz="1200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30188" indent="-230188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Transmit</a:t>
            </a:r>
          </a:p>
          <a:p>
            <a:pPr marL="684213" lvl="1" indent="-2270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Performance drops if channel varies between sounding and TX</a:t>
            </a:r>
          </a:p>
          <a:p>
            <a:pPr marL="684213" lvl="1" indent="-2270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Without enough aggregated data to transmit, 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overhead may overwhelm gains</a:t>
            </a:r>
            <a:endParaRPr lang="en-US" sz="1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22" name="Group 221"/>
          <p:cNvGrpSpPr/>
          <p:nvPr/>
        </p:nvGrpSpPr>
        <p:grpSpPr>
          <a:xfrm>
            <a:off x="5616561" y="787066"/>
            <a:ext cx="1568339" cy="1102138"/>
            <a:chOff x="6553199" y="1066800"/>
            <a:chExt cx="2349745" cy="1651263"/>
          </a:xfrm>
        </p:grpSpPr>
        <p:sp>
          <p:nvSpPr>
            <p:cNvPr id="153" name="TL_Data_C"/>
            <p:cNvSpPr/>
            <p:nvPr/>
          </p:nvSpPr>
          <p:spPr>
            <a:xfrm>
              <a:off x="6553199" y="2535183"/>
              <a:ext cx="1828800" cy="182880"/>
            </a:xfrm>
            <a:prstGeom prst="trapezoid">
              <a:avLst/>
            </a:prstGeom>
            <a:solidFill>
              <a:srgbClr val="70AD47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32500" lnSpcReduction="20000"/>
            </a:bodyPr>
            <a:lstStyle/>
            <a:p>
              <a:pPr algn="ctr"/>
              <a:endParaRPr lang="en-US" sz="24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6" name="TL_Data_B"/>
            <p:cNvSpPr/>
            <p:nvPr/>
          </p:nvSpPr>
          <p:spPr>
            <a:xfrm>
              <a:off x="6553199" y="2112280"/>
              <a:ext cx="1828800" cy="185061"/>
            </a:xfrm>
            <a:prstGeom prst="trapezoid">
              <a:avLst/>
            </a:prstGeom>
            <a:solidFill>
              <a:srgbClr val="CB0F1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32500" lnSpcReduction="20000"/>
            </a:bodyPr>
            <a:lstStyle/>
            <a:p>
              <a:pPr algn="ctr"/>
              <a:endParaRPr lang="en-US" sz="24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7" name="TL_DataTx"/>
            <p:cNvSpPr/>
            <p:nvPr/>
          </p:nvSpPr>
          <p:spPr>
            <a:xfrm>
              <a:off x="6553200" y="1066800"/>
              <a:ext cx="1828800" cy="228600"/>
            </a:xfrm>
            <a:prstGeom prst="rect">
              <a:avLst/>
            </a:prstGeom>
            <a:gradFill flip="none" rotWithShape="1">
              <a:gsLst>
                <a:gs pos="34000">
                  <a:srgbClr val="CB0F13"/>
                </a:gs>
                <a:gs pos="32000">
                  <a:srgbClr val="C55A11"/>
                </a:gs>
                <a:gs pos="0">
                  <a:srgbClr val="C55A11"/>
                </a:gs>
                <a:gs pos="67000">
                  <a:srgbClr val="70AD47"/>
                </a:gs>
                <a:gs pos="65000">
                  <a:srgbClr val="CB0F13"/>
                </a:gs>
                <a:gs pos="100000">
                  <a:srgbClr val="70AD47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47500" lnSpcReduction="20000"/>
            </a:bodyPr>
            <a:lstStyle/>
            <a:p>
              <a:pPr algn="ctr"/>
              <a:endParaRPr lang="en-US" sz="24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15" name="TL_AckRxC" descr="Down:  TL_AckRxC"/>
            <p:cNvSpPr/>
            <p:nvPr/>
          </p:nvSpPr>
          <p:spPr>
            <a:xfrm>
              <a:off x="8765784" y="1112125"/>
              <a:ext cx="137160" cy="182880"/>
            </a:xfrm>
            <a:prstGeom prst="trapezoid">
              <a:avLst/>
            </a:prstGeom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40000" lnSpcReduction="20000"/>
            </a:bodyPr>
            <a:lstStyle/>
            <a:p>
              <a:pPr algn="ctr"/>
              <a:endParaRPr lang="en-US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14" name="TL_AckRxB" descr="Down:  TL_AckRxB"/>
            <p:cNvSpPr/>
            <p:nvPr/>
          </p:nvSpPr>
          <p:spPr>
            <a:xfrm>
              <a:off x="8592782" y="1112073"/>
              <a:ext cx="137160" cy="182880"/>
            </a:xfrm>
            <a:prstGeom prst="trapezoid">
              <a:avLst/>
            </a:prstGeom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40000" lnSpcReduction="20000"/>
            </a:bodyPr>
            <a:lstStyle/>
            <a:p>
              <a:pPr algn="ctr"/>
              <a:endParaRPr lang="en-US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13" name="TL_AckRxA" descr="Down:  TL_AckRxA"/>
            <p:cNvSpPr/>
            <p:nvPr/>
          </p:nvSpPr>
          <p:spPr>
            <a:xfrm>
              <a:off x="8419872" y="1113241"/>
              <a:ext cx="137160" cy="182880"/>
            </a:xfrm>
            <a:prstGeom prst="trapezoid">
              <a:avLst/>
            </a:prstGeom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40000" lnSpcReduction="20000"/>
            </a:bodyPr>
            <a:lstStyle/>
            <a:p>
              <a:pPr algn="ctr"/>
              <a:endParaRPr lang="en-US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65" name="TL_Ack_C"/>
            <p:cNvSpPr/>
            <p:nvPr/>
          </p:nvSpPr>
          <p:spPr>
            <a:xfrm>
              <a:off x="8765746" y="2489463"/>
              <a:ext cx="137160" cy="228600"/>
            </a:xfrm>
            <a:prstGeom prst="rect">
              <a:avLst/>
            </a:prstGeom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endParaRPr lang="en-US" sz="6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66" name="TL_Ack_B"/>
            <p:cNvSpPr/>
            <p:nvPr/>
          </p:nvSpPr>
          <p:spPr>
            <a:xfrm>
              <a:off x="8592803" y="2068741"/>
              <a:ext cx="137160" cy="228600"/>
            </a:xfrm>
            <a:prstGeom prst="rect">
              <a:avLst/>
            </a:prstGeom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endParaRPr lang="en-US" sz="6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67" name="TL_Ack_A"/>
            <p:cNvSpPr/>
            <p:nvPr/>
          </p:nvSpPr>
          <p:spPr>
            <a:xfrm>
              <a:off x="8419860" y="1641284"/>
              <a:ext cx="137160" cy="228600"/>
            </a:xfrm>
            <a:prstGeom prst="rect">
              <a:avLst/>
            </a:prstGeom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endParaRPr lang="en-US" sz="6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68" name="TL_Data_A"/>
            <p:cNvSpPr/>
            <p:nvPr/>
          </p:nvSpPr>
          <p:spPr>
            <a:xfrm>
              <a:off x="6553199" y="1687004"/>
              <a:ext cx="1828800" cy="182880"/>
            </a:xfrm>
            <a:prstGeom prst="trapezoid">
              <a:avLst/>
            </a:prstGeom>
            <a:solidFill>
              <a:srgbClr val="C55A1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32500" lnSpcReduction="20000"/>
            </a:bodyPr>
            <a:lstStyle/>
            <a:p>
              <a:pPr algn="ctr"/>
              <a:endParaRPr lang="en-US" sz="24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225" name="CoverBox"/>
          <p:cNvSpPr/>
          <p:nvPr/>
        </p:nvSpPr>
        <p:spPr>
          <a:xfrm>
            <a:off x="5601131" y="784573"/>
            <a:ext cx="1600200" cy="1143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TL_CsitX1" descr="Up:  TL_CsitA"/>
          <p:cNvSpPr/>
          <p:nvPr/>
        </p:nvSpPr>
        <p:spPr>
          <a:xfrm>
            <a:off x="6172571" y="813037"/>
            <a:ext cx="244127" cy="122064"/>
          </a:xfrm>
          <a:prstGeom prst="trapezoid">
            <a:avLst/>
          </a:prstGeom>
          <a:solidFill>
            <a:srgbClr val="9C9C9C">
              <a:alpha val="85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32500" lnSpcReduction="20000"/>
          </a:bodyPr>
          <a:lstStyle/>
          <a:p>
            <a:pPr algn="ctr"/>
            <a:endParaRPr lang="en-US" sz="28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7" name="TL_CsitX1" descr="Up:  TL_CsitA"/>
          <p:cNvSpPr/>
          <p:nvPr/>
        </p:nvSpPr>
        <p:spPr>
          <a:xfrm>
            <a:off x="5613119" y="813037"/>
            <a:ext cx="244127" cy="122064"/>
          </a:xfrm>
          <a:prstGeom prst="trapezoid">
            <a:avLst/>
          </a:prstGeom>
          <a:solidFill>
            <a:srgbClr val="9C9C9C">
              <a:alpha val="85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32500" lnSpcReduction="20000"/>
          </a:bodyPr>
          <a:lstStyle/>
          <a:p>
            <a:pPr algn="ctr"/>
            <a:endParaRPr lang="en-US" sz="28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8" name="TL_CsitX1" descr="Up:  TL_CsitA"/>
          <p:cNvSpPr/>
          <p:nvPr/>
        </p:nvSpPr>
        <p:spPr>
          <a:xfrm>
            <a:off x="5892845" y="813037"/>
            <a:ext cx="244127" cy="122064"/>
          </a:xfrm>
          <a:prstGeom prst="trapezoid">
            <a:avLst/>
          </a:prstGeom>
          <a:solidFill>
            <a:srgbClr val="9C9C9C">
              <a:alpha val="85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32500" lnSpcReduction="20000"/>
          </a:bodyPr>
          <a:lstStyle/>
          <a:p>
            <a:pPr algn="ctr"/>
            <a:endParaRPr lang="en-US" sz="28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9" name="TL_CsitX1" descr="Up:  TL_CsitA"/>
          <p:cNvSpPr/>
          <p:nvPr/>
        </p:nvSpPr>
        <p:spPr>
          <a:xfrm>
            <a:off x="7011749" y="813037"/>
            <a:ext cx="244127" cy="122064"/>
          </a:xfrm>
          <a:prstGeom prst="trapezoid">
            <a:avLst/>
          </a:prstGeom>
          <a:solidFill>
            <a:srgbClr val="9C9C9C">
              <a:alpha val="85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32500" lnSpcReduction="20000"/>
          </a:bodyPr>
          <a:lstStyle/>
          <a:p>
            <a:pPr algn="ctr"/>
            <a:endParaRPr lang="en-US" sz="28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0" name="TL_CSIT..." descr="Up:  TL_CsitA"/>
          <p:cNvSpPr/>
          <p:nvPr/>
        </p:nvSpPr>
        <p:spPr>
          <a:xfrm>
            <a:off x="6472120" y="813037"/>
            <a:ext cx="488254" cy="122064"/>
          </a:xfrm>
          <a:custGeom>
            <a:avLst/>
            <a:gdLst>
              <a:gd name="connsiteX0" fmla="*/ 367061 w 654720"/>
              <a:gd name="connsiteY0" fmla="*/ 0 h 182880"/>
              <a:gd name="connsiteX1" fmla="*/ 609000 w 654720"/>
              <a:gd name="connsiteY1" fmla="*/ 0 h 182880"/>
              <a:gd name="connsiteX2" fmla="*/ 654720 w 654720"/>
              <a:gd name="connsiteY2" fmla="*/ 182880 h 182880"/>
              <a:gd name="connsiteX3" fmla="*/ 433623 w 654720"/>
              <a:gd name="connsiteY3" fmla="*/ 182880 h 182880"/>
              <a:gd name="connsiteX4" fmla="*/ 326044 w 654720"/>
              <a:gd name="connsiteY4" fmla="*/ 0 h 182880"/>
              <a:gd name="connsiteX5" fmla="*/ 345824 w 654720"/>
              <a:gd name="connsiteY5" fmla="*/ 0 h 182880"/>
              <a:gd name="connsiteX6" fmla="*/ 412387 w 654720"/>
              <a:gd name="connsiteY6" fmla="*/ 182880 h 182880"/>
              <a:gd name="connsiteX7" fmla="*/ 392607 w 654720"/>
              <a:gd name="connsiteY7" fmla="*/ 182880 h 182880"/>
              <a:gd name="connsiteX8" fmla="*/ 284331 w 654720"/>
              <a:gd name="connsiteY8" fmla="*/ 0 h 182880"/>
              <a:gd name="connsiteX9" fmla="*/ 303828 w 654720"/>
              <a:gd name="connsiteY9" fmla="*/ 0 h 182880"/>
              <a:gd name="connsiteX10" fmla="*/ 370391 w 654720"/>
              <a:gd name="connsiteY10" fmla="*/ 182880 h 182880"/>
              <a:gd name="connsiteX11" fmla="*/ 350894 w 654720"/>
              <a:gd name="connsiteY11" fmla="*/ 182880 h 182880"/>
              <a:gd name="connsiteX12" fmla="*/ 242334 w 654720"/>
              <a:gd name="connsiteY12" fmla="*/ 0 h 182880"/>
              <a:gd name="connsiteX13" fmla="*/ 262115 w 654720"/>
              <a:gd name="connsiteY13" fmla="*/ 0 h 182880"/>
              <a:gd name="connsiteX14" fmla="*/ 328677 w 654720"/>
              <a:gd name="connsiteY14" fmla="*/ 182880 h 182880"/>
              <a:gd name="connsiteX15" fmla="*/ 308897 w 654720"/>
              <a:gd name="connsiteY15" fmla="*/ 182880 h 182880"/>
              <a:gd name="connsiteX16" fmla="*/ 45720 w 654720"/>
              <a:gd name="connsiteY16" fmla="*/ 0 h 182880"/>
              <a:gd name="connsiteX17" fmla="*/ 221098 w 654720"/>
              <a:gd name="connsiteY17" fmla="*/ 0 h 182880"/>
              <a:gd name="connsiteX18" fmla="*/ 287661 w 654720"/>
              <a:gd name="connsiteY18" fmla="*/ 182880 h 182880"/>
              <a:gd name="connsiteX19" fmla="*/ 0 w 654720"/>
              <a:gd name="connsiteY19" fmla="*/ 18288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54720" h="182880">
                <a:moveTo>
                  <a:pt x="367061" y="0"/>
                </a:moveTo>
                <a:lnTo>
                  <a:pt x="609000" y="0"/>
                </a:lnTo>
                <a:lnTo>
                  <a:pt x="654720" y="182880"/>
                </a:lnTo>
                <a:lnTo>
                  <a:pt x="433623" y="182880"/>
                </a:lnTo>
                <a:close/>
                <a:moveTo>
                  <a:pt x="326044" y="0"/>
                </a:moveTo>
                <a:lnTo>
                  <a:pt x="345824" y="0"/>
                </a:lnTo>
                <a:lnTo>
                  <a:pt x="412387" y="182880"/>
                </a:lnTo>
                <a:lnTo>
                  <a:pt x="392607" y="182880"/>
                </a:lnTo>
                <a:close/>
                <a:moveTo>
                  <a:pt x="284331" y="0"/>
                </a:moveTo>
                <a:lnTo>
                  <a:pt x="303828" y="0"/>
                </a:lnTo>
                <a:lnTo>
                  <a:pt x="370391" y="182880"/>
                </a:lnTo>
                <a:lnTo>
                  <a:pt x="350894" y="182880"/>
                </a:lnTo>
                <a:close/>
                <a:moveTo>
                  <a:pt x="242334" y="0"/>
                </a:moveTo>
                <a:lnTo>
                  <a:pt x="262115" y="0"/>
                </a:lnTo>
                <a:lnTo>
                  <a:pt x="328677" y="182880"/>
                </a:lnTo>
                <a:lnTo>
                  <a:pt x="308897" y="182880"/>
                </a:lnTo>
                <a:close/>
                <a:moveTo>
                  <a:pt x="45720" y="0"/>
                </a:moveTo>
                <a:lnTo>
                  <a:pt x="221098" y="0"/>
                </a:lnTo>
                <a:lnTo>
                  <a:pt x="287661" y="182880"/>
                </a:lnTo>
                <a:lnTo>
                  <a:pt x="0" y="182880"/>
                </a:lnTo>
                <a:close/>
              </a:path>
            </a:pathLst>
          </a:custGeom>
          <a:solidFill>
            <a:srgbClr val="9C9C9C">
              <a:alpha val="85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9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21" name="Group 220"/>
          <p:cNvGrpSpPr/>
          <p:nvPr/>
        </p:nvGrpSpPr>
        <p:grpSpPr>
          <a:xfrm>
            <a:off x="4208409" y="756226"/>
            <a:ext cx="3108960" cy="1205066"/>
            <a:chOff x="4443452" y="1020594"/>
            <a:chExt cx="4657961" cy="1805473"/>
          </a:xfrm>
        </p:grpSpPr>
        <p:sp>
          <p:nvSpPr>
            <p:cNvPr id="154" name="TL_PilotC"/>
            <p:cNvSpPr/>
            <p:nvPr/>
          </p:nvSpPr>
          <p:spPr>
            <a:xfrm>
              <a:off x="5037529" y="2535183"/>
              <a:ext cx="228600" cy="182880"/>
            </a:xfrm>
            <a:prstGeom prst="trapezoid">
              <a:avLst/>
            </a:prstGeom>
            <a:solidFill>
              <a:srgbClr val="00C5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40000" lnSpcReduction="20000"/>
            </a:bodyPr>
            <a:lstStyle/>
            <a:p>
              <a:pPr algn="ctr"/>
              <a:endParaRPr lang="en-US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5" name="TL_PilotB"/>
            <p:cNvSpPr/>
            <p:nvPr/>
          </p:nvSpPr>
          <p:spPr>
            <a:xfrm>
              <a:off x="5037529" y="2112280"/>
              <a:ext cx="228600" cy="185061"/>
            </a:xfrm>
            <a:prstGeom prst="trapezoid">
              <a:avLst/>
            </a:prstGeom>
            <a:solidFill>
              <a:srgbClr val="00C5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40000" lnSpcReduction="20000"/>
            </a:bodyPr>
            <a:lstStyle/>
            <a:p>
              <a:pPr algn="ctr"/>
              <a:endParaRPr lang="en-US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10" name="TL_CsitA" descr="Up:  TL_CsitA"/>
            <p:cNvSpPr/>
            <p:nvPr/>
          </p:nvSpPr>
          <p:spPr>
            <a:xfrm>
              <a:off x="5314830" y="1113241"/>
              <a:ext cx="365760" cy="182880"/>
            </a:xfrm>
            <a:prstGeom prst="trapezoid">
              <a:avLst/>
            </a:prstGeom>
            <a:solidFill>
              <a:srgbClr val="C55A11">
                <a:alpha val="5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32500" lnSpcReduction="20000"/>
            </a:bodyPr>
            <a:lstStyle/>
            <a:p>
              <a:pPr algn="ctr"/>
              <a:endParaRPr lang="en-US" sz="28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11" name="TL_CsitB" descr="Down:  TL_CsitB"/>
            <p:cNvSpPr/>
            <p:nvPr/>
          </p:nvSpPr>
          <p:spPr>
            <a:xfrm>
              <a:off x="5731870" y="1112073"/>
              <a:ext cx="365760" cy="182880"/>
            </a:xfrm>
            <a:prstGeom prst="trapezoid">
              <a:avLst/>
            </a:prstGeom>
            <a:solidFill>
              <a:srgbClr val="CB0F13">
                <a:alpha val="5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32500" lnSpcReduction="20000"/>
            </a:bodyPr>
            <a:lstStyle/>
            <a:p>
              <a:pPr algn="ctr"/>
              <a:endParaRPr lang="en-US" sz="28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12" name="TL_CsitC" descr="Down:  TL_CsitC"/>
            <p:cNvSpPr/>
            <p:nvPr/>
          </p:nvSpPr>
          <p:spPr>
            <a:xfrm>
              <a:off x="6143702" y="1112125"/>
              <a:ext cx="365760" cy="182880"/>
            </a:xfrm>
            <a:prstGeom prst="trapezoid">
              <a:avLst/>
            </a:prstGeom>
            <a:solidFill>
              <a:srgbClr val="70AD47">
                <a:alpha val="5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32500" lnSpcReduction="20000"/>
            </a:bodyPr>
            <a:lstStyle/>
            <a:p>
              <a:pPr algn="ctr"/>
              <a:endParaRPr lang="en-US" sz="28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61" name="TL_TxPilot"/>
            <p:cNvSpPr/>
            <p:nvPr/>
          </p:nvSpPr>
          <p:spPr>
            <a:xfrm>
              <a:off x="5037529" y="1066800"/>
              <a:ext cx="228600" cy="228600"/>
            </a:xfrm>
            <a:prstGeom prst="rect">
              <a:avLst/>
            </a:prstGeom>
            <a:solidFill>
              <a:srgbClr val="00C5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62500" lnSpcReduction="20000"/>
            </a:bodyPr>
            <a:lstStyle/>
            <a:p>
              <a:pPr algn="ctr"/>
              <a:endParaRPr lang="en-US" sz="18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69" name="Tl_PilotA"/>
            <p:cNvSpPr/>
            <p:nvPr/>
          </p:nvSpPr>
          <p:spPr>
            <a:xfrm>
              <a:off x="5037529" y="1683807"/>
              <a:ext cx="228600" cy="186077"/>
            </a:xfrm>
            <a:prstGeom prst="trapezoid">
              <a:avLst/>
            </a:prstGeom>
            <a:solidFill>
              <a:srgbClr val="00C5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40000" lnSpcReduction="20000"/>
            </a:bodyPr>
            <a:lstStyle/>
            <a:p>
              <a:pPr algn="ctr"/>
              <a:endParaRPr lang="en-US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grpSp>
          <p:nvGrpSpPr>
            <p:cNvPr id="170" name="TL_RxC"/>
            <p:cNvGrpSpPr/>
            <p:nvPr/>
          </p:nvGrpSpPr>
          <p:grpSpPr>
            <a:xfrm>
              <a:off x="4443452" y="2597467"/>
              <a:ext cx="548640" cy="228600"/>
              <a:chOff x="2329260" y="5806043"/>
              <a:chExt cx="868853" cy="378217"/>
            </a:xfrm>
          </p:grpSpPr>
          <p:sp>
            <p:nvSpPr>
              <p:cNvPr id="171" name="Rectangle 170"/>
              <p:cNvSpPr/>
              <p:nvPr/>
            </p:nvSpPr>
            <p:spPr>
              <a:xfrm>
                <a:off x="2329260" y="5806043"/>
                <a:ext cx="654278" cy="378209"/>
              </a:xfrm>
              <a:prstGeom prst="rect">
                <a:avLst/>
              </a:prstGeom>
              <a:ln w="12700"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/>
                <a:endParaRPr lang="en-US" sz="1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2" name="Snip Same Side Corner Rectangle 171"/>
              <p:cNvSpPr/>
              <p:nvPr/>
            </p:nvSpPr>
            <p:spPr>
              <a:xfrm rot="5400000">
                <a:off x="2901717" y="5887865"/>
                <a:ext cx="378217" cy="214574"/>
              </a:xfrm>
              <a:prstGeom prst="snip2SameRect">
                <a:avLst>
                  <a:gd name="adj1" fmla="val 24586"/>
                  <a:gd name="adj2" fmla="val 2338"/>
                </a:avLst>
              </a:prstGeom>
              <a:solidFill>
                <a:srgbClr val="AED395"/>
              </a:solidFill>
              <a:ln w="12700"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/>
              <a:lstStyle/>
              <a:p>
                <a:pPr algn="ctr"/>
                <a:endParaRPr lang="en-US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3" name="Isosceles Triangle 172"/>
              <p:cNvSpPr/>
              <p:nvPr/>
            </p:nvSpPr>
            <p:spPr>
              <a:xfrm rot="10800000">
                <a:off x="3013101" y="5917429"/>
                <a:ext cx="155448" cy="15544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74" name="TL_RxB"/>
            <p:cNvGrpSpPr/>
            <p:nvPr/>
          </p:nvGrpSpPr>
          <p:grpSpPr>
            <a:xfrm>
              <a:off x="4443452" y="2178522"/>
              <a:ext cx="548640" cy="228600"/>
              <a:chOff x="2555487" y="4886234"/>
              <a:chExt cx="868853" cy="378217"/>
            </a:xfrm>
          </p:grpSpPr>
          <p:sp>
            <p:nvSpPr>
              <p:cNvPr id="175" name="Rectangle 174"/>
              <p:cNvSpPr/>
              <p:nvPr/>
            </p:nvSpPr>
            <p:spPr>
              <a:xfrm>
                <a:off x="2555487" y="4886234"/>
                <a:ext cx="654278" cy="378209"/>
              </a:xfrm>
              <a:prstGeom prst="rect">
                <a:avLst/>
              </a:prstGeom>
              <a:solidFill>
                <a:srgbClr val="CB0F13"/>
              </a:solidFill>
              <a:ln w="12700">
                <a:solidFill>
                  <a:srgbClr val="8C0A0D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/>
                <a:endParaRPr lang="en-US" sz="1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6" name="Snip Same Side Corner Rectangle 175"/>
              <p:cNvSpPr/>
              <p:nvPr/>
            </p:nvSpPr>
            <p:spPr>
              <a:xfrm rot="5400000">
                <a:off x="3127944" y="4968056"/>
                <a:ext cx="378217" cy="214574"/>
              </a:xfrm>
              <a:prstGeom prst="snip2SameRect">
                <a:avLst>
                  <a:gd name="adj1" fmla="val 24586"/>
                  <a:gd name="adj2" fmla="val 2338"/>
                </a:avLst>
              </a:prstGeom>
              <a:solidFill>
                <a:srgbClr val="F5777A"/>
              </a:solidFill>
              <a:ln w="12700">
                <a:solidFill>
                  <a:srgbClr val="8C0A0D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/>
              <a:lstStyle/>
              <a:p>
                <a:pPr algn="ctr"/>
                <a:endParaRPr lang="en-US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7" name="Isosceles Triangle 176"/>
              <p:cNvSpPr/>
              <p:nvPr/>
            </p:nvSpPr>
            <p:spPr>
              <a:xfrm rot="10800000">
                <a:off x="3239328" y="4997620"/>
                <a:ext cx="155448" cy="15544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78" name="TL_RxA"/>
            <p:cNvGrpSpPr/>
            <p:nvPr/>
          </p:nvGrpSpPr>
          <p:grpSpPr>
            <a:xfrm>
              <a:off x="4443452" y="1759578"/>
              <a:ext cx="548640" cy="228600"/>
              <a:chOff x="2329260" y="3966424"/>
              <a:chExt cx="868853" cy="378217"/>
            </a:xfrm>
          </p:grpSpPr>
          <p:sp>
            <p:nvSpPr>
              <p:cNvPr id="179" name="Rectangle 178"/>
              <p:cNvSpPr/>
              <p:nvPr/>
            </p:nvSpPr>
            <p:spPr>
              <a:xfrm>
                <a:off x="2329260" y="3966424"/>
                <a:ext cx="654278" cy="37820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12700">
                <a:solidFill>
                  <a:schemeClr val="accent2">
                    <a:lumMod val="5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/>
                <a:endParaRPr lang="en-US" sz="1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0" name="Snip Same Side Corner Rectangle 179"/>
              <p:cNvSpPr/>
              <p:nvPr/>
            </p:nvSpPr>
            <p:spPr>
              <a:xfrm rot="5400000">
                <a:off x="2901717" y="4048246"/>
                <a:ext cx="378217" cy="214574"/>
              </a:xfrm>
              <a:prstGeom prst="snip2SameRect">
                <a:avLst>
                  <a:gd name="adj1" fmla="val 24586"/>
                  <a:gd name="adj2" fmla="val 233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accent2">
                    <a:lumMod val="50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/>
              <a:lstStyle/>
              <a:p>
                <a:pPr algn="ctr"/>
                <a:endParaRPr lang="en-US" sz="1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1" name="Isosceles Triangle 180"/>
              <p:cNvSpPr/>
              <p:nvPr/>
            </p:nvSpPr>
            <p:spPr>
              <a:xfrm rot="10800000">
                <a:off x="3013101" y="4077810"/>
                <a:ext cx="155448" cy="15544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82" name="TL_MUMIMO_TX"/>
            <p:cNvGrpSpPr/>
            <p:nvPr/>
          </p:nvGrpSpPr>
          <p:grpSpPr>
            <a:xfrm>
              <a:off x="4443452" y="1020594"/>
              <a:ext cx="548640" cy="548640"/>
              <a:chOff x="1457774" y="4121948"/>
              <a:chExt cx="788206" cy="704533"/>
            </a:xfrm>
          </p:grpSpPr>
          <p:grpSp>
            <p:nvGrpSpPr>
              <p:cNvPr id="183" name="Group 182"/>
              <p:cNvGrpSpPr/>
              <p:nvPr/>
            </p:nvGrpSpPr>
            <p:grpSpPr>
              <a:xfrm>
                <a:off x="1457774" y="4121948"/>
                <a:ext cx="788206" cy="704533"/>
                <a:chOff x="2046405" y="4295968"/>
                <a:chExt cx="788206" cy="704533"/>
              </a:xfrm>
            </p:grpSpPr>
            <p:sp>
              <p:nvSpPr>
                <p:cNvPr id="188" name="Rectangle 187"/>
                <p:cNvSpPr/>
                <p:nvPr/>
              </p:nvSpPr>
              <p:spPr>
                <a:xfrm>
                  <a:off x="2046405" y="4295968"/>
                  <a:ext cx="607311" cy="704525"/>
                </a:xfrm>
                <a:prstGeom prst="rect">
                  <a:avLst/>
                </a:prstGeom>
                <a:ln w="12700"/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9" name="Snip Same Side Corner Rectangle 188"/>
                <p:cNvSpPr/>
                <p:nvPr/>
              </p:nvSpPr>
              <p:spPr>
                <a:xfrm rot="5400000">
                  <a:off x="2383865" y="4549755"/>
                  <a:ext cx="704526" cy="196966"/>
                </a:xfrm>
                <a:prstGeom prst="snip2SameRect">
                  <a:avLst>
                    <a:gd name="adj1" fmla="val 24586"/>
                    <a:gd name="adj2" fmla="val 2338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/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/>
                <a:lstStyle/>
                <a:p>
                  <a:pPr algn="ctr"/>
                  <a:endParaRPr lang="en-US" sz="1600" dirty="0"/>
                </a:p>
              </p:txBody>
            </p:sp>
          </p:grpSp>
          <p:grpSp>
            <p:nvGrpSpPr>
              <p:cNvPr id="184" name="Group 183"/>
              <p:cNvGrpSpPr/>
              <p:nvPr/>
            </p:nvGrpSpPr>
            <p:grpSpPr>
              <a:xfrm>
                <a:off x="2089345" y="4171106"/>
                <a:ext cx="133423" cy="610409"/>
                <a:chOff x="930799" y="1017256"/>
                <a:chExt cx="71220" cy="325832"/>
              </a:xfrm>
            </p:grpSpPr>
            <p:sp>
              <p:nvSpPr>
                <p:cNvPr id="185" name="Isosceles Triangle 184"/>
                <p:cNvSpPr/>
                <p:nvPr/>
              </p:nvSpPr>
              <p:spPr>
                <a:xfrm rot="10800000">
                  <a:off x="930799" y="1017256"/>
                  <a:ext cx="71220" cy="71036"/>
                </a:xfrm>
                <a:prstGeom prst="triangle">
                  <a:avLst/>
                </a:prstGeom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86" name="Isosceles Triangle 185"/>
                <p:cNvSpPr/>
                <p:nvPr/>
              </p:nvSpPr>
              <p:spPr>
                <a:xfrm rot="10800000">
                  <a:off x="930799" y="1144654"/>
                  <a:ext cx="71220" cy="71036"/>
                </a:xfrm>
                <a:prstGeom prst="triangle">
                  <a:avLst/>
                </a:prstGeom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87" name="Isosceles Triangle 186"/>
                <p:cNvSpPr/>
                <p:nvPr/>
              </p:nvSpPr>
              <p:spPr>
                <a:xfrm rot="10800000">
                  <a:off x="930799" y="1272052"/>
                  <a:ext cx="71220" cy="71036"/>
                </a:xfrm>
                <a:prstGeom prst="triangle">
                  <a:avLst/>
                </a:prstGeom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  <p:cxnSp>
          <p:nvCxnSpPr>
            <p:cNvPr id="195" name="TL_RxA"/>
            <p:cNvCxnSpPr/>
            <p:nvPr/>
          </p:nvCxnSpPr>
          <p:spPr>
            <a:xfrm>
              <a:off x="4986613" y="1869884"/>
              <a:ext cx="4114800" cy="0"/>
            </a:xfrm>
            <a:prstGeom prst="line">
              <a:avLst/>
            </a:prstGeom>
            <a:ln w="19050"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6" name="TL_CSI_A"/>
            <p:cNvSpPr/>
            <p:nvPr/>
          </p:nvSpPr>
          <p:spPr>
            <a:xfrm>
              <a:off x="5314787" y="1641284"/>
              <a:ext cx="365760" cy="228600"/>
            </a:xfrm>
            <a:prstGeom prst="rect">
              <a:avLst/>
            </a:prstGeom>
            <a:solidFill>
              <a:srgbClr val="C55A11">
                <a:alpha val="5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32500" lnSpcReduction="20000"/>
            </a:bodyPr>
            <a:lstStyle/>
            <a:p>
              <a:pPr algn="ctr">
                <a:lnSpc>
                  <a:spcPct val="120000"/>
                </a:lnSpc>
              </a:pPr>
              <a:endParaRPr lang="en-US" sz="28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99" name="TL_CSI_C"/>
            <p:cNvSpPr/>
            <p:nvPr/>
          </p:nvSpPr>
          <p:spPr>
            <a:xfrm>
              <a:off x="6143705" y="2489463"/>
              <a:ext cx="365760" cy="228600"/>
            </a:xfrm>
            <a:prstGeom prst="rect">
              <a:avLst/>
            </a:prstGeom>
            <a:solidFill>
              <a:srgbClr val="70AD47">
                <a:alpha val="5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32500" lnSpcReduction="20000"/>
            </a:bodyPr>
            <a:lstStyle/>
            <a:p>
              <a:pPr algn="ctr">
                <a:lnSpc>
                  <a:spcPct val="120000"/>
                </a:lnSpc>
              </a:pPr>
              <a:endParaRPr lang="en-US" sz="28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00" name="TL_CSI_B"/>
            <p:cNvSpPr/>
            <p:nvPr/>
          </p:nvSpPr>
          <p:spPr>
            <a:xfrm>
              <a:off x="5731824" y="2068741"/>
              <a:ext cx="365760" cy="228600"/>
            </a:xfrm>
            <a:prstGeom prst="rect">
              <a:avLst/>
            </a:prstGeom>
            <a:solidFill>
              <a:srgbClr val="CB0F13">
                <a:alpha val="5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32500" lnSpcReduction="20000"/>
            </a:bodyPr>
            <a:lstStyle/>
            <a:p>
              <a:pPr algn="ctr">
                <a:lnSpc>
                  <a:spcPct val="120000"/>
                </a:lnSpc>
              </a:pPr>
              <a:endParaRPr lang="en-US" sz="28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cxnSp>
          <p:nvCxnSpPr>
            <p:cNvPr id="201" name="TL_RxB"/>
            <p:cNvCxnSpPr/>
            <p:nvPr/>
          </p:nvCxnSpPr>
          <p:spPr>
            <a:xfrm flipV="1">
              <a:off x="4986613" y="2297341"/>
              <a:ext cx="4114800" cy="0"/>
            </a:xfrm>
            <a:prstGeom prst="line">
              <a:avLst/>
            </a:prstGeom>
            <a:ln w="19050"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TL_RxC"/>
            <p:cNvCxnSpPr/>
            <p:nvPr/>
          </p:nvCxnSpPr>
          <p:spPr>
            <a:xfrm>
              <a:off x="4986613" y="2718063"/>
              <a:ext cx="4114800" cy="0"/>
            </a:xfrm>
            <a:prstGeom prst="line">
              <a:avLst/>
            </a:prstGeom>
            <a:ln w="19050"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TL_TX"/>
            <p:cNvCxnSpPr/>
            <p:nvPr/>
          </p:nvCxnSpPr>
          <p:spPr>
            <a:xfrm flipV="1">
              <a:off x="4986613" y="1295400"/>
              <a:ext cx="4114800" cy="0"/>
            </a:xfrm>
            <a:prstGeom prst="line">
              <a:avLst/>
            </a:prstGeom>
            <a:ln w="19050">
              <a:tailEnd type="triangle" w="med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8" name="Group 247"/>
          <p:cNvGrpSpPr/>
          <p:nvPr/>
        </p:nvGrpSpPr>
        <p:grpSpPr>
          <a:xfrm>
            <a:off x="8516646" y="3077706"/>
            <a:ext cx="474954" cy="199678"/>
            <a:chOff x="5086247" y="4493832"/>
            <a:chExt cx="868852" cy="378217"/>
          </a:xfrm>
        </p:grpSpPr>
        <p:sp>
          <p:nvSpPr>
            <p:cNvPr id="249" name="Rectangle 248"/>
            <p:cNvSpPr/>
            <p:nvPr/>
          </p:nvSpPr>
          <p:spPr>
            <a:xfrm flipH="1">
              <a:off x="5300821" y="4493832"/>
              <a:ext cx="654278" cy="378209"/>
            </a:xfrm>
            <a:prstGeom prst="rect">
              <a:avLst/>
            </a:prstGeom>
            <a:solidFill>
              <a:srgbClr val="CB0F13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0" name="Snip Same Side Corner Rectangle 249"/>
            <p:cNvSpPr/>
            <p:nvPr/>
          </p:nvSpPr>
          <p:spPr>
            <a:xfrm rot="16200000" flipH="1">
              <a:off x="5004425" y="4575654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F5777A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251" name="Isosceles Triangle 250"/>
            <p:cNvSpPr/>
            <p:nvPr/>
          </p:nvSpPr>
          <p:spPr>
            <a:xfrm rot="10800000" flipH="1">
              <a:off x="5142323" y="4622980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Group 251"/>
          <p:cNvGrpSpPr/>
          <p:nvPr/>
        </p:nvGrpSpPr>
        <p:grpSpPr>
          <a:xfrm flipH="1">
            <a:off x="8266720" y="3761606"/>
            <a:ext cx="474954" cy="199678"/>
            <a:chOff x="746907" y="2355527"/>
            <a:chExt cx="868853" cy="378217"/>
          </a:xfrm>
        </p:grpSpPr>
        <p:sp>
          <p:nvSpPr>
            <p:cNvPr id="253" name="Rectangle 252"/>
            <p:cNvSpPr/>
            <p:nvPr/>
          </p:nvSpPr>
          <p:spPr>
            <a:xfrm>
              <a:off x="746907" y="2355527"/>
              <a:ext cx="654278" cy="3782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4" name="Snip Same Side Corner Rectangle 253"/>
            <p:cNvSpPr/>
            <p:nvPr/>
          </p:nvSpPr>
          <p:spPr>
            <a:xfrm rot="5400000">
              <a:off x="1319364" y="2437349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AED39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255" name="Isosceles Triangle 254"/>
            <p:cNvSpPr/>
            <p:nvPr/>
          </p:nvSpPr>
          <p:spPr>
            <a:xfrm rot="10800000">
              <a:off x="1439771" y="2484675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8135993" y="2395274"/>
            <a:ext cx="474954" cy="199678"/>
            <a:chOff x="5163843" y="3831776"/>
            <a:chExt cx="868852" cy="378217"/>
          </a:xfrm>
        </p:grpSpPr>
        <p:sp>
          <p:nvSpPr>
            <p:cNvPr id="257" name="Rectangle 256"/>
            <p:cNvSpPr/>
            <p:nvPr/>
          </p:nvSpPr>
          <p:spPr>
            <a:xfrm flipH="1">
              <a:off x="5378417" y="3831776"/>
              <a:ext cx="654278" cy="3782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" name="Snip Same Side Corner Rectangle 257"/>
            <p:cNvSpPr/>
            <p:nvPr/>
          </p:nvSpPr>
          <p:spPr>
            <a:xfrm rot="16200000" flipH="1">
              <a:off x="5082021" y="3913598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259" name="Isosceles Triangle 258"/>
            <p:cNvSpPr/>
            <p:nvPr/>
          </p:nvSpPr>
          <p:spPr>
            <a:xfrm rot="10800000" flipH="1">
              <a:off x="5219919" y="3960924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7432727" y="2495110"/>
            <a:ext cx="750307" cy="716543"/>
            <a:chOff x="2403323" y="6507442"/>
            <a:chExt cx="1372570" cy="1357230"/>
          </a:xfrm>
        </p:grpSpPr>
        <p:cxnSp>
          <p:nvCxnSpPr>
            <p:cNvPr id="261" name="Straight Arrow Connector 260"/>
            <p:cNvCxnSpPr>
              <a:stCxn id="288" idx="1"/>
              <a:endCxn id="259" idx="1"/>
            </p:cNvCxnSpPr>
            <p:nvPr/>
          </p:nvCxnSpPr>
          <p:spPr>
            <a:xfrm flipV="1">
              <a:off x="2403323" y="6507442"/>
              <a:ext cx="1372570" cy="920739"/>
            </a:xfrm>
            <a:prstGeom prst="straightConnector1">
              <a:avLst/>
            </a:prstGeom>
            <a:ln w="15875">
              <a:solidFill>
                <a:schemeClr val="accent2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Arrow Connector 261"/>
            <p:cNvCxnSpPr>
              <a:stCxn id="289" idx="1"/>
              <a:endCxn id="259" idx="1"/>
            </p:cNvCxnSpPr>
            <p:nvPr/>
          </p:nvCxnSpPr>
          <p:spPr>
            <a:xfrm flipV="1">
              <a:off x="2403323" y="6507442"/>
              <a:ext cx="1372570" cy="1138986"/>
            </a:xfrm>
            <a:prstGeom prst="straightConnector1">
              <a:avLst/>
            </a:prstGeom>
            <a:ln w="15875">
              <a:solidFill>
                <a:schemeClr val="accent2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Arrow Connector 262"/>
            <p:cNvCxnSpPr>
              <a:stCxn id="290" idx="1"/>
              <a:endCxn id="259" idx="1"/>
            </p:cNvCxnSpPr>
            <p:nvPr/>
          </p:nvCxnSpPr>
          <p:spPr>
            <a:xfrm flipV="1">
              <a:off x="2403323" y="6507442"/>
              <a:ext cx="1372570" cy="1357230"/>
            </a:xfrm>
            <a:prstGeom prst="straightConnector1">
              <a:avLst/>
            </a:prstGeom>
            <a:ln w="15875">
              <a:solidFill>
                <a:schemeClr val="accent2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5" name="Group 264"/>
          <p:cNvGrpSpPr/>
          <p:nvPr/>
        </p:nvGrpSpPr>
        <p:grpSpPr>
          <a:xfrm>
            <a:off x="7432727" y="2981206"/>
            <a:ext cx="1130960" cy="230446"/>
            <a:chOff x="2403328" y="7428109"/>
            <a:chExt cx="2068914" cy="436492"/>
          </a:xfrm>
        </p:grpSpPr>
        <p:cxnSp>
          <p:nvCxnSpPr>
            <p:cNvPr id="266" name="Straight Arrow Connector 265"/>
            <p:cNvCxnSpPr>
              <a:stCxn id="288" idx="1"/>
              <a:endCxn id="251" idx="1"/>
            </p:cNvCxnSpPr>
            <p:nvPr/>
          </p:nvCxnSpPr>
          <p:spPr>
            <a:xfrm>
              <a:off x="2403328" y="7428109"/>
              <a:ext cx="2068914" cy="371876"/>
            </a:xfrm>
            <a:prstGeom prst="straightConnector1">
              <a:avLst/>
            </a:prstGeom>
            <a:ln w="15875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Arrow Connector 266"/>
            <p:cNvCxnSpPr>
              <a:stCxn id="289" idx="1"/>
              <a:endCxn id="251" idx="1"/>
            </p:cNvCxnSpPr>
            <p:nvPr/>
          </p:nvCxnSpPr>
          <p:spPr>
            <a:xfrm>
              <a:off x="2403328" y="7646359"/>
              <a:ext cx="2068914" cy="153632"/>
            </a:xfrm>
            <a:prstGeom prst="straightConnector1">
              <a:avLst/>
            </a:prstGeom>
            <a:ln w="15875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Arrow Connector 267"/>
            <p:cNvCxnSpPr>
              <a:stCxn id="290" idx="1"/>
              <a:endCxn id="251" idx="1"/>
            </p:cNvCxnSpPr>
            <p:nvPr/>
          </p:nvCxnSpPr>
          <p:spPr>
            <a:xfrm flipV="1">
              <a:off x="2403328" y="7799991"/>
              <a:ext cx="2068914" cy="64610"/>
            </a:xfrm>
            <a:prstGeom prst="straightConnector1">
              <a:avLst/>
            </a:prstGeom>
            <a:ln w="15875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0" name="Group 269"/>
          <p:cNvGrpSpPr/>
          <p:nvPr/>
        </p:nvGrpSpPr>
        <p:grpSpPr>
          <a:xfrm>
            <a:off x="7432727" y="2981211"/>
            <a:ext cx="881034" cy="880232"/>
            <a:chOff x="2403326" y="7428182"/>
            <a:chExt cx="1611714" cy="1667281"/>
          </a:xfrm>
        </p:grpSpPr>
        <p:cxnSp>
          <p:nvCxnSpPr>
            <p:cNvPr id="271" name="Straight Arrow Connector 270"/>
            <p:cNvCxnSpPr>
              <a:stCxn id="288" idx="1"/>
              <a:endCxn id="255" idx="1"/>
            </p:cNvCxnSpPr>
            <p:nvPr/>
          </p:nvCxnSpPr>
          <p:spPr>
            <a:xfrm>
              <a:off x="2403326" y="7428182"/>
              <a:ext cx="1611714" cy="1667281"/>
            </a:xfrm>
            <a:prstGeom prst="straightConnector1">
              <a:avLst/>
            </a:prstGeom>
            <a:ln w="15875">
              <a:solidFill>
                <a:schemeClr val="accent6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Arrow Connector 271"/>
            <p:cNvCxnSpPr>
              <a:stCxn id="289" idx="1"/>
              <a:endCxn id="255" idx="1"/>
            </p:cNvCxnSpPr>
            <p:nvPr/>
          </p:nvCxnSpPr>
          <p:spPr>
            <a:xfrm>
              <a:off x="2403326" y="7646426"/>
              <a:ext cx="1611714" cy="1449035"/>
            </a:xfrm>
            <a:prstGeom prst="straightConnector1">
              <a:avLst/>
            </a:prstGeom>
            <a:ln w="15875">
              <a:solidFill>
                <a:schemeClr val="accent6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Arrow Connector 272"/>
            <p:cNvCxnSpPr>
              <a:stCxn id="290" idx="1"/>
              <a:endCxn id="255" idx="1"/>
            </p:cNvCxnSpPr>
            <p:nvPr/>
          </p:nvCxnSpPr>
          <p:spPr>
            <a:xfrm>
              <a:off x="2403326" y="7864671"/>
              <a:ext cx="1611714" cy="1230790"/>
            </a:xfrm>
            <a:prstGeom prst="straightConnector1">
              <a:avLst/>
            </a:prstGeom>
            <a:ln w="15875">
              <a:solidFill>
                <a:schemeClr val="accent6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5" name="Group 274"/>
          <p:cNvGrpSpPr/>
          <p:nvPr/>
        </p:nvGrpSpPr>
        <p:grpSpPr>
          <a:xfrm>
            <a:off x="8329510" y="2611046"/>
            <a:ext cx="322586" cy="492692"/>
            <a:chOff x="6115049" y="3449643"/>
            <a:chExt cx="590120" cy="933226"/>
          </a:xfrm>
        </p:grpSpPr>
        <p:sp>
          <p:nvSpPr>
            <p:cNvPr id="276" name="Right Brace 275"/>
            <p:cNvSpPr/>
            <p:nvPr/>
          </p:nvSpPr>
          <p:spPr>
            <a:xfrm>
              <a:off x="6115049" y="3449643"/>
              <a:ext cx="133351" cy="933226"/>
            </a:xfrm>
            <a:prstGeom prst="rightBrac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7" name="Group 276"/>
            <p:cNvGrpSpPr/>
            <p:nvPr/>
          </p:nvGrpSpPr>
          <p:grpSpPr>
            <a:xfrm>
              <a:off x="6311974" y="3626817"/>
              <a:ext cx="393195" cy="524675"/>
              <a:chOff x="6302733" y="3593382"/>
              <a:chExt cx="393195" cy="524675"/>
            </a:xfrm>
          </p:grpSpPr>
          <p:sp>
            <p:nvSpPr>
              <p:cNvPr id="278" name="TextBox 277"/>
              <p:cNvSpPr txBox="1"/>
              <p:nvPr/>
            </p:nvSpPr>
            <p:spPr>
              <a:xfrm>
                <a:off x="6302733" y="3593382"/>
                <a:ext cx="360673" cy="5246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∠</a:t>
                </a:r>
                <a:endParaRPr lang="en-US" sz="20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9" name="Oval 278"/>
              <p:cNvSpPr/>
              <p:nvPr/>
            </p:nvSpPr>
            <p:spPr>
              <a:xfrm>
                <a:off x="6330168" y="3672253"/>
                <a:ext cx="365760" cy="365760"/>
              </a:xfrm>
              <a:prstGeom prst="ellipse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280" name="Group 279"/>
          <p:cNvGrpSpPr/>
          <p:nvPr/>
        </p:nvGrpSpPr>
        <p:grpSpPr>
          <a:xfrm>
            <a:off x="8221230" y="3232910"/>
            <a:ext cx="322586" cy="492692"/>
            <a:chOff x="6115049" y="3449643"/>
            <a:chExt cx="590120" cy="933226"/>
          </a:xfrm>
        </p:grpSpPr>
        <p:sp>
          <p:nvSpPr>
            <p:cNvPr id="281" name="Right Brace 280"/>
            <p:cNvSpPr/>
            <p:nvPr/>
          </p:nvSpPr>
          <p:spPr>
            <a:xfrm>
              <a:off x="6115049" y="3449643"/>
              <a:ext cx="133351" cy="933226"/>
            </a:xfrm>
            <a:prstGeom prst="rightBrac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2" name="Group 281"/>
            <p:cNvGrpSpPr/>
            <p:nvPr/>
          </p:nvGrpSpPr>
          <p:grpSpPr>
            <a:xfrm>
              <a:off x="6311974" y="3626817"/>
              <a:ext cx="393195" cy="495524"/>
              <a:chOff x="6302733" y="3593382"/>
              <a:chExt cx="393195" cy="495524"/>
            </a:xfrm>
          </p:grpSpPr>
          <p:sp>
            <p:nvSpPr>
              <p:cNvPr id="283" name="TextBox 282"/>
              <p:cNvSpPr txBox="1"/>
              <p:nvPr/>
            </p:nvSpPr>
            <p:spPr>
              <a:xfrm>
                <a:off x="6302733" y="3593382"/>
                <a:ext cx="360673" cy="49552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∠</a:t>
                </a:r>
                <a:endParaRPr lang="en-US" sz="18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4" name="Oval 283"/>
              <p:cNvSpPr/>
              <p:nvPr/>
            </p:nvSpPr>
            <p:spPr>
              <a:xfrm>
                <a:off x="6330168" y="3672253"/>
                <a:ext cx="365760" cy="365760"/>
              </a:xfrm>
              <a:prstGeom prst="ellipse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285" name="Group 284"/>
          <p:cNvGrpSpPr/>
          <p:nvPr/>
        </p:nvGrpSpPr>
        <p:grpSpPr>
          <a:xfrm>
            <a:off x="6990982" y="2936240"/>
            <a:ext cx="466344" cy="310896"/>
            <a:chOff x="6609982" y="1785318"/>
            <a:chExt cx="466344" cy="310896"/>
          </a:xfrm>
        </p:grpSpPr>
        <p:grpSp>
          <p:nvGrpSpPr>
            <p:cNvPr id="286" name="Group 285"/>
            <p:cNvGrpSpPr/>
            <p:nvPr/>
          </p:nvGrpSpPr>
          <p:grpSpPr>
            <a:xfrm>
              <a:off x="6609982" y="1785318"/>
              <a:ext cx="466344" cy="310896"/>
              <a:chOff x="1657350" y="4295968"/>
              <a:chExt cx="1177261" cy="704533"/>
            </a:xfrm>
          </p:grpSpPr>
          <p:sp>
            <p:nvSpPr>
              <p:cNvPr id="291" name="Rectangle 290"/>
              <p:cNvSpPr/>
              <p:nvPr/>
            </p:nvSpPr>
            <p:spPr>
              <a:xfrm>
                <a:off x="1657350" y="4295968"/>
                <a:ext cx="962690" cy="704525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2" name="Snip Same Side Corner Rectangle 291"/>
              <p:cNvSpPr/>
              <p:nvPr/>
            </p:nvSpPr>
            <p:spPr>
              <a:xfrm rot="5400000">
                <a:off x="2375061" y="4540951"/>
                <a:ext cx="704526" cy="214574"/>
              </a:xfrm>
              <a:prstGeom prst="snip2SameRect">
                <a:avLst>
                  <a:gd name="adj1" fmla="val 24586"/>
                  <a:gd name="adj2" fmla="val 2338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/>
              <a:lstStyle/>
              <a:p>
                <a:pPr algn="ctr"/>
                <a:endParaRPr lang="en-US" sz="800" dirty="0"/>
              </a:p>
            </p:txBody>
          </p:sp>
        </p:grpSp>
        <p:grpSp>
          <p:nvGrpSpPr>
            <p:cNvPr id="287" name="Group 286"/>
            <p:cNvGrpSpPr/>
            <p:nvPr/>
          </p:nvGrpSpPr>
          <p:grpSpPr>
            <a:xfrm>
              <a:off x="7010579" y="1802856"/>
              <a:ext cx="54864" cy="285307"/>
              <a:chOff x="917873" y="1008595"/>
              <a:chExt cx="76811" cy="347543"/>
            </a:xfrm>
          </p:grpSpPr>
          <p:sp>
            <p:nvSpPr>
              <p:cNvPr id="288" name="Isosceles Triangle 287"/>
              <p:cNvSpPr/>
              <p:nvPr/>
            </p:nvSpPr>
            <p:spPr>
              <a:xfrm rot="10800000">
                <a:off x="917873" y="1008595"/>
                <a:ext cx="76811" cy="66832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Isosceles Triangle 288"/>
              <p:cNvSpPr/>
              <p:nvPr/>
            </p:nvSpPr>
            <p:spPr>
              <a:xfrm rot="10800000">
                <a:off x="917873" y="1148951"/>
                <a:ext cx="76811" cy="66832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Isosceles Triangle 289"/>
              <p:cNvSpPr/>
              <p:nvPr/>
            </p:nvSpPr>
            <p:spPr>
              <a:xfrm rot="10800000">
                <a:off x="917873" y="1289306"/>
                <a:ext cx="76811" cy="66832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3" name="Content Placeholder 7"/>
          <p:cNvSpPr txBox="1">
            <a:spLocks/>
          </p:cNvSpPr>
          <p:nvPr/>
        </p:nvSpPr>
        <p:spPr>
          <a:xfrm>
            <a:off x="6532334" y="2123568"/>
            <a:ext cx="1463040" cy="517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rgbClr val="7030A0"/>
                </a:solidFill>
              </a:rPr>
              <a:t>Receiver Separability</a:t>
            </a:r>
          </a:p>
        </p:txBody>
      </p:sp>
      <p:grpSp>
        <p:nvGrpSpPr>
          <p:cNvPr id="294" name="Group 293"/>
          <p:cNvGrpSpPr/>
          <p:nvPr/>
        </p:nvGrpSpPr>
        <p:grpSpPr>
          <a:xfrm>
            <a:off x="5908739" y="3043978"/>
            <a:ext cx="475488" cy="201168"/>
            <a:chOff x="5086247" y="4493832"/>
            <a:chExt cx="868852" cy="378217"/>
          </a:xfrm>
        </p:grpSpPr>
        <p:sp>
          <p:nvSpPr>
            <p:cNvPr id="295" name="Rectangle 294"/>
            <p:cNvSpPr/>
            <p:nvPr/>
          </p:nvSpPr>
          <p:spPr>
            <a:xfrm flipH="1">
              <a:off x="5300821" y="4493832"/>
              <a:ext cx="654278" cy="378209"/>
            </a:xfrm>
            <a:prstGeom prst="rect">
              <a:avLst/>
            </a:prstGeom>
            <a:solidFill>
              <a:srgbClr val="CB0F13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6" name="Snip Same Side Corner Rectangle 295"/>
            <p:cNvSpPr/>
            <p:nvPr/>
          </p:nvSpPr>
          <p:spPr>
            <a:xfrm rot="16200000" flipH="1">
              <a:off x="5004425" y="4575654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F5777A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297" name="Isosceles Triangle 296"/>
            <p:cNvSpPr/>
            <p:nvPr/>
          </p:nvSpPr>
          <p:spPr>
            <a:xfrm rot="10800000" flipH="1">
              <a:off x="5142323" y="4622980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8" name="Group 297"/>
          <p:cNvGrpSpPr/>
          <p:nvPr/>
        </p:nvGrpSpPr>
        <p:grpSpPr>
          <a:xfrm flipH="1">
            <a:off x="5726115" y="3573901"/>
            <a:ext cx="475488" cy="201168"/>
            <a:chOff x="746907" y="2355527"/>
            <a:chExt cx="868853" cy="378217"/>
          </a:xfrm>
        </p:grpSpPr>
        <p:sp>
          <p:nvSpPr>
            <p:cNvPr id="299" name="Rectangle 298"/>
            <p:cNvSpPr/>
            <p:nvPr/>
          </p:nvSpPr>
          <p:spPr>
            <a:xfrm>
              <a:off x="746907" y="2355527"/>
              <a:ext cx="654278" cy="3782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0" name="Snip Same Side Corner Rectangle 299"/>
            <p:cNvSpPr/>
            <p:nvPr/>
          </p:nvSpPr>
          <p:spPr>
            <a:xfrm rot="5400000">
              <a:off x="1319364" y="2437349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AED39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301" name="Isosceles Triangle 300"/>
            <p:cNvSpPr/>
            <p:nvPr/>
          </p:nvSpPr>
          <p:spPr>
            <a:xfrm rot="10800000">
              <a:off x="1439771" y="2484675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2" name="Group 301"/>
          <p:cNvGrpSpPr/>
          <p:nvPr/>
        </p:nvGrpSpPr>
        <p:grpSpPr>
          <a:xfrm>
            <a:off x="5657510" y="2477176"/>
            <a:ext cx="475488" cy="201168"/>
            <a:chOff x="5163843" y="3831776"/>
            <a:chExt cx="868852" cy="378217"/>
          </a:xfrm>
        </p:grpSpPr>
        <p:sp>
          <p:nvSpPr>
            <p:cNvPr id="303" name="Rectangle 302"/>
            <p:cNvSpPr/>
            <p:nvPr/>
          </p:nvSpPr>
          <p:spPr>
            <a:xfrm flipH="1">
              <a:off x="5378417" y="3831776"/>
              <a:ext cx="654278" cy="3782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4" name="Snip Same Side Corner Rectangle 303"/>
            <p:cNvSpPr/>
            <p:nvPr/>
          </p:nvSpPr>
          <p:spPr>
            <a:xfrm rot="16200000" flipH="1">
              <a:off x="5082021" y="3913598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305" name="Isosceles Triangle 304"/>
            <p:cNvSpPr/>
            <p:nvPr/>
          </p:nvSpPr>
          <p:spPr>
            <a:xfrm rot="10800000" flipH="1">
              <a:off x="5219919" y="3960924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4707678" y="2577756"/>
            <a:ext cx="996926" cy="625438"/>
            <a:chOff x="2522948" y="3280216"/>
            <a:chExt cx="2495813" cy="1426331"/>
          </a:xfrm>
        </p:grpSpPr>
        <p:cxnSp>
          <p:nvCxnSpPr>
            <p:cNvPr id="307" name="Straight Arrow Connector 306"/>
            <p:cNvCxnSpPr>
              <a:stCxn id="325" idx="1"/>
              <a:endCxn id="305" idx="1"/>
            </p:cNvCxnSpPr>
            <p:nvPr/>
          </p:nvCxnSpPr>
          <p:spPr>
            <a:xfrm flipV="1">
              <a:off x="2522948" y="3280216"/>
              <a:ext cx="2495813" cy="910912"/>
            </a:xfrm>
            <a:prstGeom prst="straightConnector1">
              <a:avLst/>
            </a:prstGeom>
            <a:ln w="12700">
              <a:solidFill>
                <a:schemeClr val="accent2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Arrow Connector 307"/>
            <p:cNvCxnSpPr>
              <a:stCxn id="326" idx="1"/>
              <a:endCxn id="305" idx="1"/>
            </p:cNvCxnSpPr>
            <p:nvPr/>
          </p:nvCxnSpPr>
          <p:spPr>
            <a:xfrm flipV="1">
              <a:off x="2522948" y="3280216"/>
              <a:ext cx="2495813" cy="1168621"/>
            </a:xfrm>
            <a:prstGeom prst="straightConnector1">
              <a:avLst/>
            </a:prstGeom>
            <a:ln w="12700">
              <a:solidFill>
                <a:schemeClr val="accent2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Arrow Connector 308"/>
            <p:cNvCxnSpPr>
              <a:stCxn id="327" idx="1"/>
              <a:endCxn id="305" idx="1"/>
            </p:cNvCxnSpPr>
            <p:nvPr/>
          </p:nvCxnSpPr>
          <p:spPr>
            <a:xfrm flipV="1">
              <a:off x="2522948" y="3280216"/>
              <a:ext cx="2495813" cy="1426331"/>
            </a:xfrm>
            <a:prstGeom prst="straightConnector1">
              <a:avLst/>
            </a:prstGeom>
            <a:ln w="12700">
              <a:solidFill>
                <a:schemeClr val="accent2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" name="Group 309"/>
          <p:cNvGrpSpPr/>
          <p:nvPr/>
        </p:nvGrpSpPr>
        <p:grpSpPr>
          <a:xfrm>
            <a:off x="4707678" y="2977187"/>
            <a:ext cx="1248155" cy="226008"/>
            <a:chOff x="2522940" y="4191027"/>
            <a:chExt cx="3124767" cy="515416"/>
          </a:xfrm>
        </p:grpSpPr>
        <p:cxnSp>
          <p:nvCxnSpPr>
            <p:cNvPr id="311" name="Straight Arrow Connector 310"/>
            <p:cNvCxnSpPr>
              <a:stCxn id="325" idx="1"/>
              <a:endCxn id="297" idx="1"/>
            </p:cNvCxnSpPr>
            <p:nvPr/>
          </p:nvCxnSpPr>
          <p:spPr>
            <a:xfrm>
              <a:off x="2522940" y="4191027"/>
              <a:ext cx="3124767" cy="38169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Arrow Connector 311"/>
            <p:cNvCxnSpPr>
              <a:stCxn id="326" idx="1"/>
              <a:endCxn id="297" idx="1"/>
            </p:cNvCxnSpPr>
            <p:nvPr/>
          </p:nvCxnSpPr>
          <p:spPr>
            <a:xfrm>
              <a:off x="2522940" y="4448735"/>
              <a:ext cx="3124767" cy="12398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Arrow Connector 312"/>
            <p:cNvCxnSpPr>
              <a:stCxn id="327" idx="1"/>
              <a:endCxn id="297" idx="1"/>
            </p:cNvCxnSpPr>
            <p:nvPr/>
          </p:nvCxnSpPr>
          <p:spPr>
            <a:xfrm flipV="1">
              <a:off x="2522940" y="4572722"/>
              <a:ext cx="3124767" cy="133721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 313"/>
          <p:cNvGrpSpPr/>
          <p:nvPr/>
        </p:nvGrpSpPr>
        <p:grpSpPr>
          <a:xfrm>
            <a:off x="4707678" y="2977187"/>
            <a:ext cx="1065532" cy="697295"/>
            <a:chOff x="2523274" y="4191092"/>
            <a:chExt cx="2667909" cy="1590220"/>
          </a:xfrm>
        </p:grpSpPr>
        <p:cxnSp>
          <p:nvCxnSpPr>
            <p:cNvPr id="315" name="Straight Arrow Connector 314"/>
            <p:cNvCxnSpPr>
              <a:stCxn id="325" idx="1"/>
              <a:endCxn id="301" idx="1"/>
            </p:cNvCxnSpPr>
            <p:nvPr/>
          </p:nvCxnSpPr>
          <p:spPr>
            <a:xfrm>
              <a:off x="2523274" y="4191092"/>
              <a:ext cx="2667909" cy="1590220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Arrow Connector 315"/>
            <p:cNvCxnSpPr>
              <a:stCxn id="326" idx="1"/>
              <a:endCxn id="301" idx="1"/>
            </p:cNvCxnSpPr>
            <p:nvPr/>
          </p:nvCxnSpPr>
          <p:spPr>
            <a:xfrm>
              <a:off x="2523274" y="4448804"/>
              <a:ext cx="2667909" cy="1332508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Arrow Connector 316"/>
            <p:cNvCxnSpPr>
              <a:stCxn id="327" idx="1"/>
              <a:endCxn id="301" idx="1"/>
            </p:cNvCxnSpPr>
            <p:nvPr/>
          </p:nvCxnSpPr>
          <p:spPr>
            <a:xfrm>
              <a:off x="2523274" y="4706516"/>
              <a:ext cx="2667909" cy="1074796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8" name="Content Placeholder 7"/>
          <p:cNvSpPr txBox="1">
            <a:spLocks/>
          </p:cNvSpPr>
          <p:nvPr/>
        </p:nvSpPr>
        <p:spPr>
          <a:xfrm>
            <a:off x="3909491" y="2436381"/>
            <a:ext cx="1463040" cy="517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(over time)</a:t>
            </a:r>
          </a:p>
        </p:txBody>
      </p:sp>
      <p:sp>
        <p:nvSpPr>
          <p:cNvPr id="319" name="Freeform 318"/>
          <p:cNvSpPr>
            <a:spLocks/>
          </p:cNvSpPr>
          <p:nvPr/>
        </p:nvSpPr>
        <p:spPr>
          <a:xfrm rot="1620000">
            <a:off x="4473774" y="3217798"/>
            <a:ext cx="1417320" cy="301752"/>
          </a:xfrm>
          <a:custGeom>
            <a:avLst/>
            <a:gdLst>
              <a:gd name="connsiteX0" fmla="*/ 1136447 w 3071060"/>
              <a:gd name="connsiteY0" fmla="*/ 75 h 772160"/>
              <a:gd name="connsiteX1" fmla="*/ 1211146 w 3071060"/>
              <a:gd name="connsiteY1" fmla="*/ 25012 h 772160"/>
              <a:gd name="connsiteX2" fmla="*/ 1190991 w 3071060"/>
              <a:gd name="connsiteY2" fmla="*/ 101141 h 772160"/>
              <a:gd name="connsiteX3" fmla="*/ 1163223 w 3071060"/>
              <a:gd name="connsiteY3" fmla="*/ 134203 h 772160"/>
              <a:gd name="connsiteX4" fmla="*/ 1165571 w 3071060"/>
              <a:gd name="connsiteY4" fmla="*/ 133948 h 772160"/>
              <a:gd name="connsiteX5" fmla="*/ 1699460 w 3071060"/>
              <a:gd name="connsiteY5" fmla="*/ 112391 h 772160"/>
              <a:gd name="connsiteX6" fmla="*/ 3071060 w 3071060"/>
              <a:gd name="connsiteY6" fmla="*/ 386711 h 772160"/>
              <a:gd name="connsiteX7" fmla="*/ 1699460 w 3071060"/>
              <a:gd name="connsiteY7" fmla="*/ 661031 h 772160"/>
              <a:gd name="connsiteX8" fmla="*/ 1165571 w 3071060"/>
              <a:gd name="connsiteY8" fmla="*/ 639474 h 772160"/>
              <a:gd name="connsiteX9" fmla="*/ 1164389 w 3071060"/>
              <a:gd name="connsiteY9" fmla="*/ 639345 h 772160"/>
              <a:gd name="connsiteX10" fmla="*/ 1190991 w 3071060"/>
              <a:gd name="connsiteY10" fmla="*/ 671019 h 772160"/>
              <a:gd name="connsiteX11" fmla="*/ 1211146 w 3071060"/>
              <a:gd name="connsiteY11" fmla="*/ 747148 h 772160"/>
              <a:gd name="connsiteX12" fmla="*/ 660618 w 3071060"/>
              <a:gd name="connsiteY12" fmla="*/ 614265 h 772160"/>
              <a:gd name="connsiteX13" fmla="*/ 537651 w 3071060"/>
              <a:gd name="connsiteY13" fmla="*/ 551305 h 772160"/>
              <a:gd name="connsiteX14" fmla="*/ 437270 w 3071060"/>
              <a:gd name="connsiteY14" fmla="*/ 597126 h 772160"/>
              <a:gd name="connsiteX15" fmla="*/ 4110 w 3071060"/>
              <a:gd name="connsiteY15" fmla="*/ 676434 h 772160"/>
              <a:gd name="connsiteX16" fmla="*/ 131333 w 3071060"/>
              <a:gd name="connsiteY16" fmla="*/ 489236 h 772160"/>
              <a:gd name="connsiteX17" fmla="*/ 269629 w 3071060"/>
              <a:gd name="connsiteY17" fmla="*/ 386502 h 772160"/>
              <a:gd name="connsiteX18" fmla="*/ 169670 w 3071060"/>
              <a:gd name="connsiteY18" fmla="*/ 314433 h 772160"/>
              <a:gd name="connsiteX19" fmla="*/ 4110 w 3071060"/>
              <a:gd name="connsiteY19" fmla="*/ 95726 h 772160"/>
              <a:gd name="connsiteX20" fmla="*/ 78809 w 3071060"/>
              <a:gd name="connsiteY20" fmla="*/ 70789 h 772160"/>
              <a:gd name="connsiteX21" fmla="*/ 409133 w 3071060"/>
              <a:gd name="connsiteY21" fmla="*/ 163207 h 772160"/>
              <a:gd name="connsiteX22" fmla="*/ 537531 w 3071060"/>
              <a:gd name="connsiteY22" fmla="*/ 220920 h 772160"/>
              <a:gd name="connsiteX23" fmla="*/ 537564 w 3071060"/>
              <a:gd name="connsiteY23" fmla="*/ 220900 h 772160"/>
              <a:gd name="connsiteX24" fmla="*/ 1136447 w 3071060"/>
              <a:gd name="connsiteY24" fmla="*/ 75 h 7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71060" h="772160">
                <a:moveTo>
                  <a:pt x="1136447" y="75"/>
                </a:moveTo>
                <a:cubicBezTo>
                  <a:pt x="1175369" y="-875"/>
                  <a:pt x="1201472" y="7087"/>
                  <a:pt x="1211146" y="25012"/>
                </a:cubicBezTo>
                <a:cubicBezTo>
                  <a:pt x="1220820" y="42937"/>
                  <a:pt x="1213148" y="69128"/>
                  <a:pt x="1190991" y="101141"/>
                </a:cubicBezTo>
                <a:lnTo>
                  <a:pt x="1163223" y="134203"/>
                </a:lnTo>
                <a:lnTo>
                  <a:pt x="1165571" y="133948"/>
                </a:lnTo>
                <a:cubicBezTo>
                  <a:pt x="1329667" y="120067"/>
                  <a:pt x="1510082" y="112391"/>
                  <a:pt x="1699460" y="112391"/>
                </a:cubicBezTo>
                <a:cubicBezTo>
                  <a:pt x="2456974" y="112391"/>
                  <a:pt x="3071060" y="235208"/>
                  <a:pt x="3071060" y="386711"/>
                </a:cubicBezTo>
                <a:cubicBezTo>
                  <a:pt x="3071060" y="538214"/>
                  <a:pt x="2456974" y="661031"/>
                  <a:pt x="1699460" y="661031"/>
                </a:cubicBezTo>
                <a:cubicBezTo>
                  <a:pt x="1510082" y="661031"/>
                  <a:pt x="1329667" y="653355"/>
                  <a:pt x="1165571" y="639474"/>
                </a:cubicBezTo>
                <a:lnTo>
                  <a:pt x="1164389" y="639345"/>
                </a:lnTo>
                <a:lnTo>
                  <a:pt x="1190991" y="671019"/>
                </a:lnTo>
                <a:cubicBezTo>
                  <a:pt x="1213148" y="703032"/>
                  <a:pt x="1220820" y="729223"/>
                  <a:pt x="1211146" y="747148"/>
                </a:cubicBezTo>
                <a:cubicBezTo>
                  <a:pt x="1177288" y="809885"/>
                  <a:pt x="942164" y="750580"/>
                  <a:pt x="660618" y="614265"/>
                </a:cubicBezTo>
                <a:lnTo>
                  <a:pt x="537651" y="551305"/>
                </a:lnTo>
                <a:lnTo>
                  <a:pt x="437270" y="597126"/>
                </a:lnTo>
                <a:cubicBezTo>
                  <a:pt x="210021" y="694320"/>
                  <a:pt x="33131" y="730209"/>
                  <a:pt x="4110" y="676434"/>
                </a:cubicBezTo>
                <a:cubicBezTo>
                  <a:pt x="-15238" y="640584"/>
                  <a:pt x="34797" y="571672"/>
                  <a:pt x="131333" y="489236"/>
                </a:cubicBezTo>
                <a:lnTo>
                  <a:pt x="269629" y="386502"/>
                </a:lnTo>
                <a:lnTo>
                  <a:pt x="169670" y="314433"/>
                </a:lnTo>
                <a:cubicBezTo>
                  <a:pt x="48390" y="218233"/>
                  <a:pt x="-17656" y="136057"/>
                  <a:pt x="4110" y="95726"/>
                </a:cubicBezTo>
                <a:cubicBezTo>
                  <a:pt x="13784" y="77801"/>
                  <a:pt x="39887" y="69839"/>
                  <a:pt x="78809" y="70789"/>
                </a:cubicBezTo>
                <a:cubicBezTo>
                  <a:pt x="151788" y="72570"/>
                  <a:pt x="269831" y="105684"/>
                  <a:pt x="409133" y="163207"/>
                </a:cubicBezTo>
                <a:lnTo>
                  <a:pt x="537531" y="220920"/>
                </a:lnTo>
                <a:lnTo>
                  <a:pt x="537564" y="220900"/>
                </a:lnTo>
                <a:cubicBezTo>
                  <a:pt x="787550" y="85986"/>
                  <a:pt x="1019681" y="2925"/>
                  <a:pt x="1136447" y="75"/>
                </a:cubicBezTo>
                <a:close/>
              </a:path>
            </a:pathLst>
          </a:cu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0" name="Freeform 319"/>
          <p:cNvSpPr>
            <a:spLocks/>
          </p:cNvSpPr>
          <p:nvPr/>
        </p:nvSpPr>
        <p:spPr>
          <a:xfrm rot="20040000">
            <a:off x="4539803" y="2789482"/>
            <a:ext cx="960120" cy="265176"/>
          </a:xfrm>
          <a:custGeom>
            <a:avLst/>
            <a:gdLst>
              <a:gd name="connsiteX0" fmla="*/ 1136447 w 3071060"/>
              <a:gd name="connsiteY0" fmla="*/ 75 h 772160"/>
              <a:gd name="connsiteX1" fmla="*/ 1211146 w 3071060"/>
              <a:gd name="connsiteY1" fmla="*/ 25012 h 772160"/>
              <a:gd name="connsiteX2" fmla="*/ 1190991 w 3071060"/>
              <a:gd name="connsiteY2" fmla="*/ 101141 h 772160"/>
              <a:gd name="connsiteX3" fmla="*/ 1163223 w 3071060"/>
              <a:gd name="connsiteY3" fmla="*/ 134203 h 772160"/>
              <a:gd name="connsiteX4" fmla="*/ 1165571 w 3071060"/>
              <a:gd name="connsiteY4" fmla="*/ 133948 h 772160"/>
              <a:gd name="connsiteX5" fmla="*/ 1699460 w 3071060"/>
              <a:gd name="connsiteY5" fmla="*/ 112391 h 772160"/>
              <a:gd name="connsiteX6" fmla="*/ 3071060 w 3071060"/>
              <a:gd name="connsiteY6" fmla="*/ 386711 h 772160"/>
              <a:gd name="connsiteX7" fmla="*/ 1699460 w 3071060"/>
              <a:gd name="connsiteY7" fmla="*/ 661031 h 772160"/>
              <a:gd name="connsiteX8" fmla="*/ 1165571 w 3071060"/>
              <a:gd name="connsiteY8" fmla="*/ 639474 h 772160"/>
              <a:gd name="connsiteX9" fmla="*/ 1164389 w 3071060"/>
              <a:gd name="connsiteY9" fmla="*/ 639345 h 772160"/>
              <a:gd name="connsiteX10" fmla="*/ 1190991 w 3071060"/>
              <a:gd name="connsiteY10" fmla="*/ 671019 h 772160"/>
              <a:gd name="connsiteX11" fmla="*/ 1211146 w 3071060"/>
              <a:gd name="connsiteY11" fmla="*/ 747148 h 772160"/>
              <a:gd name="connsiteX12" fmla="*/ 660618 w 3071060"/>
              <a:gd name="connsiteY12" fmla="*/ 614265 h 772160"/>
              <a:gd name="connsiteX13" fmla="*/ 537651 w 3071060"/>
              <a:gd name="connsiteY13" fmla="*/ 551305 h 772160"/>
              <a:gd name="connsiteX14" fmla="*/ 437270 w 3071060"/>
              <a:gd name="connsiteY14" fmla="*/ 597126 h 772160"/>
              <a:gd name="connsiteX15" fmla="*/ 4110 w 3071060"/>
              <a:gd name="connsiteY15" fmla="*/ 676434 h 772160"/>
              <a:gd name="connsiteX16" fmla="*/ 131333 w 3071060"/>
              <a:gd name="connsiteY16" fmla="*/ 489236 h 772160"/>
              <a:gd name="connsiteX17" fmla="*/ 269629 w 3071060"/>
              <a:gd name="connsiteY17" fmla="*/ 386502 h 772160"/>
              <a:gd name="connsiteX18" fmla="*/ 169670 w 3071060"/>
              <a:gd name="connsiteY18" fmla="*/ 314433 h 772160"/>
              <a:gd name="connsiteX19" fmla="*/ 4110 w 3071060"/>
              <a:gd name="connsiteY19" fmla="*/ 95726 h 772160"/>
              <a:gd name="connsiteX20" fmla="*/ 78809 w 3071060"/>
              <a:gd name="connsiteY20" fmla="*/ 70789 h 772160"/>
              <a:gd name="connsiteX21" fmla="*/ 409133 w 3071060"/>
              <a:gd name="connsiteY21" fmla="*/ 163207 h 772160"/>
              <a:gd name="connsiteX22" fmla="*/ 537531 w 3071060"/>
              <a:gd name="connsiteY22" fmla="*/ 220920 h 772160"/>
              <a:gd name="connsiteX23" fmla="*/ 537564 w 3071060"/>
              <a:gd name="connsiteY23" fmla="*/ 220900 h 772160"/>
              <a:gd name="connsiteX24" fmla="*/ 1136447 w 3071060"/>
              <a:gd name="connsiteY24" fmla="*/ 75 h 7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71060" h="772160">
                <a:moveTo>
                  <a:pt x="1136447" y="75"/>
                </a:moveTo>
                <a:cubicBezTo>
                  <a:pt x="1175369" y="-875"/>
                  <a:pt x="1201472" y="7087"/>
                  <a:pt x="1211146" y="25012"/>
                </a:cubicBezTo>
                <a:cubicBezTo>
                  <a:pt x="1220820" y="42937"/>
                  <a:pt x="1213148" y="69128"/>
                  <a:pt x="1190991" y="101141"/>
                </a:cubicBezTo>
                <a:lnTo>
                  <a:pt x="1163223" y="134203"/>
                </a:lnTo>
                <a:lnTo>
                  <a:pt x="1165571" y="133948"/>
                </a:lnTo>
                <a:cubicBezTo>
                  <a:pt x="1329667" y="120067"/>
                  <a:pt x="1510082" y="112391"/>
                  <a:pt x="1699460" y="112391"/>
                </a:cubicBezTo>
                <a:cubicBezTo>
                  <a:pt x="2456974" y="112391"/>
                  <a:pt x="3071060" y="235208"/>
                  <a:pt x="3071060" y="386711"/>
                </a:cubicBezTo>
                <a:cubicBezTo>
                  <a:pt x="3071060" y="538214"/>
                  <a:pt x="2456974" y="661031"/>
                  <a:pt x="1699460" y="661031"/>
                </a:cubicBezTo>
                <a:cubicBezTo>
                  <a:pt x="1510082" y="661031"/>
                  <a:pt x="1329667" y="653355"/>
                  <a:pt x="1165571" y="639474"/>
                </a:cubicBezTo>
                <a:lnTo>
                  <a:pt x="1164389" y="639345"/>
                </a:lnTo>
                <a:lnTo>
                  <a:pt x="1190991" y="671019"/>
                </a:lnTo>
                <a:cubicBezTo>
                  <a:pt x="1213148" y="703032"/>
                  <a:pt x="1220820" y="729223"/>
                  <a:pt x="1211146" y="747148"/>
                </a:cubicBezTo>
                <a:cubicBezTo>
                  <a:pt x="1177288" y="809885"/>
                  <a:pt x="942164" y="750580"/>
                  <a:pt x="660618" y="614265"/>
                </a:cubicBezTo>
                <a:lnTo>
                  <a:pt x="537651" y="551305"/>
                </a:lnTo>
                <a:lnTo>
                  <a:pt x="437270" y="597126"/>
                </a:lnTo>
                <a:cubicBezTo>
                  <a:pt x="210021" y="694320"/>
                  <a:pt x="33131" y="730209"/>
                  <a:pt x="4110" y="676434"/>
                </a:cubicBezTo>
                <a:cubicBezTo>
                  <a:pt x="-15238" y="640584"/>
                  <a:pt x="34797" y="571672"/>
                  <a:pt x="131333" y="489236"/>
                </a:cubicBezTo>
                <a:lnTo>
                  <a:pt x="269629" y="386502"/>
                </a:lnTo>
                <a:lnTo>
                  <a:pt x="169670" y="314433"/>
                </a:lnTo>
                <a:cubicBezTo>
                  <a:pt x="48390" y="218233"/>
                  <a:pt x="-17656" y="136057"/>
                  <a:pt x="4110" y="95726"/>
                </a:cubicBezTo>
                <a:cubicBezTo>
                  <a:pt x="13784" y="77801"/>
                  <a:pt x="39887" y="69839"/>
                  <a:pt x="78809" y="70789"/>
                </a:cubicBezTo>
                <a:cubicBezTo>
                  <a:pt x="151788" y="72570"/>
                  <a:pt x="269831" y="105684"/>
                  <a:pt x="409133" y="163207"/>
                </a:cubicBezTo>
                <a:lnTo>
                  <a:pt x="537531" y="220920"/>
                </a:lnTo>
                <a:lnTo>
                  <a:pt x="537564" y="220900"/>
                </a:lnTo>
                <a:cubicBezTo>
                  <a:pt x="787550" y="85986"/>
                  <a:pt x="1019681" y="2925"/>
                  <a:pt x="1136447" y="75"/>
                </a:cubicBez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1" name="Freeform 320"/>
          <p:cNvSpPr>
            <a:spLocks/>
          </p:cNvSpPr>
          <p:nvPr/>
        </p:nvSpPr>
        <p:spPr>
          <a:xfrm rot="180000">
            <a:off x="4416105" y="2966495"/>
            <a:ext cx="1554480" cy="274320"/>
          </a:xfrm>
          <a:custGeom>
            <a:avLst/>
            <a:gdLst>
              <a:gd name="connsiteX0" fmla="*/ 1136447 w 3071060"/>
              <a:gd name="connsiteY0" fmla="*/ 75 h 772160"/>
              <a:gd name="connsiteX1" fmla="*/ 1211146 w 3071060"/>
              <a:gd name="connsiteY1" fmla="*/ 25012 h 772160"/>
              <a:gd name="connsiteX2" fmla="*/ 1190991 w 3071060"/>
              <a:gd name="connsiteY2" fmla="*/ 101141 h 772160"/>
              <a:gd name="connsiteX3" fmla="*/ 1163223 w 3071060"/>
              <a:gd name="connsiteY3" fmla="*/ 134203 h 772160"/>
              <a:gd name="connsiteX4" fmla="*/ 1165571 w 3071060"/>
              <a:gd name="connsiteY4" fmla="*/ 133948 h 772160"/>
              <a:gd name="connsiteX5" fmla="*/ 1699460 w 3071060"/>
              <a:gd name="connsiteY5" fmla="*/ 112391 h 772160"/>
              <a:gd name="connsiteX6" fmla="*/ 3071060 w 3071060"/>
              <a:gd name="connsiteY6" fmla="*/ 386711 h 772160"/>
              <a:gd name="connsiteX7" fmla="*/ 1699460 w 3071060"/>
              <a:gd name="connsiteY7" fmla="*/ 661031 h 772160"/>
              <a:gd name="connsiteX8" fmla="*/ 1165571 w 3071060"/>
              <a:gd name="connsiteY8" fmla="*/ 639474 h 772160"/>
              <a:gd name="connsiteX9" fmla="*/ 1164389 w 3071060"/>
              <a:gd name="connsiteY9" fmla="*/ 639345 h 772160"/>
              <a:gd name="connsiteX10" fmla="*/ 1190991 w 3071060"/>
              <a:gd name="connsiteY10" fmla="*/ 671019 h 772160"/>
              <a:gd name="connsiteX11" fmla="*/ 1211146 w 3071060"/>
              <a:gd name="connsiteY11" fmla="*/ 747148 h 772160"/>
              <a:gd name="connsiteX12" fmla="*/ 660618 w 3071060"/>
              <a:gd name="connsiteY12" fmla="*/ 614265 h 772160"/>
              <a:gd name="connsiteX13" fmla="*/ 537651 w 3071060"/>
              <a:gd name="connsiteY13" fmla="*/ 551305 h 772160"/>
              <a:gd name="connsiteX14" fmla="*/ 437270 w 3071060"/>
              <a:gd name="connsiteY14" fmla="*/ 597126 h 772160"/>
              <a:gd name="connsiteX15" fmla="*/ 4110 w 3071060"/>
              <a:gd name="connsiteY15" fmla="*/ 676434 h 772160"/>
              <a:gd name="connsiteX16" fmla="*/ 131333 w 3071060"/>
              <a:gd name="connsiteY16" fmla="*/ 489236 h 772160"/>
              <a:gd name="connsiteX17" fmla="*/ 269629 w 3071060"/>
              <a:gd name="connsiteY17" fmla="*/ 386502 h 772160"/>
              <a:gd name="connsiteX18" fmla="*/ 169670 w 3071060"/>
              <a:gd name="connsiteY18" fmla="*/ 314433 h 772160"/>
              <a:gd name="connsiteX19" fmla="*/ 4110 w 3071060"/>
              <a:gd name="connsiteY19" fmla="*/ 95726 h 772160"/>
              <a:gd name="connsiteX20" fmla="*/ 78809 w 3071060"/>
              <a:gd name="connsiteY20" fmla="*/ 70789 h 772160"/>
              <a:gd name="connsiteX21" fmla="*/ 409133 w 3071060"/>
              <a:gd name="connsiteY21" fmla="*/ 163207 h 772160"/>
              <a:gd name="connsiteX22" fmla="*/ 537531 w 3071060"/>
              <a:gd name="connsiteY22" fmla="*/ 220920 h 772160"/>
              <a:gd name="connsiteX23" fmla="*/ 537564 w 3071060"/>
              <a:gd name="connsiteY23" fmla="*/ 220900 h 772160"/>
              <a:gd name="connsiteX24" fmla="*/ 1136447 w 3071060"/>
              <a:gd name="connsiteY24" fmla="*/ 75 h 7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71060" h="772160">
                <a:moveTo>
                  <a:pt x="1136447" y="75"/>
                </a:moveTo>
                <a:cubicBezTo>
                  <a:pt x="1175369" y="-875"/>
                  <a:pt x="1201472" y="7087"/>
                  <a:pt x="1211146" y="25012"/>
                </a:cubicBezTo>
                <a:cubicBezTo>
                  <a:pt x="1220820" y="42937"/>
                  <a:pt x="1213148" y="69128"/>
                  <a:pt x="1190991" y="101141"/>
                </a:cubicBezTo>
                <a:lnTo>
                  <a:pt x="1163223" y="134203"/>
                </a:lnTo>
                <a:lnTo>
                  <a:pt x="1165571" y="133948"/>
                </a:lnTo>
                <a:cubicBezTo>
                  <a:pt x="1329667" y="120067"/>
                  <a:pt x="1510082" y="112391"/>
                  <a:pt x="1699460" y="112391"/>
                </a:cubicBezTo>
                <a:cubicBezTo>
                  <a:pt x="2456974" y="112391"/>
                  <a:pt x="3071060" y="235208"/>
                  <a:pt x="3071060" y="386711"/>
                </a:cubicBezTo>
                <a:cubicBezTo>
                  <a:pt x="3071060" y="538214"/>
                  <a:pt x="2456974" y="661031"/>
                  <a:pt x="1699460" y="661031"/>
                </a:cubicBezTo>
                <a:cubicBezTo>
                  <a:pt x="1510082" y="661031"/>
                  <a:pt x="1329667" y="653355"/>
                  <a:pt x="1165571" y="639474"/>
                </a:cubicBezTo>
                <a:lnTo>
                  <a:pt x="1164389" y="639345"/>
                </a:lnTo>
                <a:lnTo>
                  <a:pt x="1190991" y="671019"/>
                </a:lnTo>
                <a:cubicBezTo>
                  <a:pt x="1213148" y="703032"/>
                  <a:pt x="1220820" y="729223"/>
                  <a:pt x="1211146" y="747148"/>
                </a:cubicBezTo>
                <a:cubicBezTo>
                  <a:pt x="1177288" y="809885"/>
                  <a:pt x="942164" y="750580"/>
                  <a:pt x="660618" y="614265"/>
                </a:cubicBezTo>
                <a:lnTo>
                  <a:pt x="537651" y="551305"/>
                </a:lnTo>
                <a:lnTo>
                  <a:pt x="437270" y="597126"/>
                </a:lnTo>
                <a:cubicBezTo>
                  <a:pt x="210021" y="694320"/>
                  <a:pt x="33131" y="730209"/>
                  <a:pt x="4110" y="676434"/>
                </a:cubicBezTo>
                <a:cubicBezTo>
                  <a:pt x="-15238" y="640584"/>
                  <a:pt x="34797" y="571672"/>
                  <a:pt x="131333" y="489236"/>
                </a:cubicBezTo>
                <a:lnTo>
                  <a:pt x="269629" y="386502"/>
                </a:lnTo>
                <a:lnTo>
                  <a:pt x="169670" y="314433"/>
                </a:lnTo>
                <a:cubicBezTo>
                  <a:pt x="48390" y="218233"/>
                  <a:pt x="-17656" y="136057"/>
                  <a:pt x="4110" y="95726"/>
                </a:cubicBezTo>
                <a:cubicBezTo>
                  <a:pt x="13784" y="77801"/>
                  <a:pt x="39887" y="69839"/>
                  <a:pt x="78809" y="70789"/>
                </a:cubicBezTo>
                <a:cubicBezTo>
                  <a:pt x="151788" y="72570"/>
                  <a:pt x="269831" y="105684"/>
                  <a:pt x="409133" y="163207"/>
                </a:cubicBezTo>
                <a:lnTo>
                  <a:pt x="537531" y="220920"/>
                </a:lnTo>
                <a:lnTo>
                  <a:pt x="537564" y="220900"/>
                </a:lnTo>
                <a:cubicBezTo>
                  <a:pt x="787550" y="85986"/>
                  <a:pt x="1019681" y="2925"/>
                  <a:pt x="1136447" y="75"/>
                </a:cubicBezTo>
                <a:close/>
              </a:path>
            </a:pathLst>
          </a:custGeom>
          <a:solidFill>
            <a:srgbClr val="CB0F13">
              <a:alpha val="50000"/>
            </a:srgbClr>
          </a:solidFill>
          <a:ln>
            <a:solidFill>
              <a:srgbClr val="8C0A0D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2" name="Group 321"/>
          <p:cNvGrpSpPr/>
          <p:nvPr/>
        </p:nvGrpSpPr>
        <p:grpSpPr>
          <a:xfrm>
            <a:off x="4267200" y="2929766"/>
            <a:ext cx="470248" cy="308929"/>
            <a:chOff x="1523998" y="3111034"/>
            <a:chExt cx="470248" cy="308929"/>
          </a:xfrm>
        </p:grpSpPr>
        <p:grpSp>
          <p:nvGrpSpPr>
            <p:cNvPr id="323" name="Group 322"/>
            <p:cNvGrpSpPr/>
            <p:nvPr/>
          </p:nvGrpSpPr>
          <p:grpSpPr>
            <a:xfrm>
              <a:off x="1523998" y="3111034"/>
              <a:ext cx="470248" cy="308929"/>
              <a:chOff x="1657350" y="4295968"/>
              <a:chExt cx="1177272" cy="704527"/>
            </a:xfrm>
          </p:grpSpPr>
          <p:sp>
            <p:nvSpPr>
              <p:cNvPr id="328" name="Rectangle 327"/>
              <p:cNvSpPr/>
              <p:nvPr/>
            </p:nvSpPr>
            <p:spPr>
              <a:xfrm>
                <a:off x="1657350" y="4295968"/>
                <a:ext cx="962690" cy="704525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9" name="Snip Same Side Corner Rectangle 328"/>
              <p:cNvSpPr/>
              <p:nvPr/>
            </p:nvSpPr>
            <p:spPr>
              <a:xfrm rot="5400000">
                <a:off x="2375072" y="4540945"/>
                <a:ext cx="704526" cy="214574"/>
              </a:xfrm>
              <a:prstGeom prst="snip2SameRect">
                <a:avLst>
                  <a:gd name="adj1" fmla="val 24586"/>
                  <a:gd name="adj2" fmla="val 2338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/>
              <a:lstStyle/>
              <a:p>
                <a:pPr algn="ctr"/>
                <a:endParaRPr lang="en-US" sz="800" dirty="0"/>
              </a:p>
            </p:txBody>
          </p:sp>
        </p:grpSp>
        <p:grpSp>
          <p:nvGrpSpPr>
            <p:cNvPr id="324" name="Group 323"/>
            <p:cNvGrpSpPr/>
            <p:nvPr/>
          </p:nvGrpSpPr>
          <p:grpSpPr>
            <a:xfrm>
              <a:off x="1923328" y="3131023"/>
              <a:ext cx="54864" cy="280872"/>
              <a:chOff x="905910" y="1002840"/>
              <a:chExt cx="73317" cy="341915"/>
            </a:xfrm>
          </p:grpSpPr>
          <p:sp>
            <p:nvSpPr>
              <p:cNvPr id="325" name="Isosceles Triangle 324"/>
              <p:cNvSpPr/>
              <p:nvPr/>
            </p:nvSpPr>
            <p:spPr>
              <a:xfrm rot="10800000">
                <a:off x="905910" y="1002840"/>
                <a:ext cx="73317" cy="6678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Isosceles Triangle 325"/>
              <p:cNvSpPr/>
              <p:nvPr/>
            </p:nvSpPr>
            <p:spPr>
              <a:xfrm rot="10800000">
                <a:off x="905910" y="1140404"/>
                <a:ext cx="73317" cy="6678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Isosceles Triangle 326"/>
              <p:cNvSpPr/>
              <p:nvPr/>
            </p:nvSpPr>
            <p:spPr>
              <a:xfrm rot="10800000">
                <a:off x="905910" y="1277967"/>
                <a:ext cx="73317" cy="6678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3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271477">
            <a:off x="4829625" y="2193279"/>
            <a:ext cx="450010" cy="22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2" name="Arc 331"/>
          <p:cNvSpPr/>
          <p:nvPr/>
        </p:nvSpPr>
        <p:spPr>
          <a:xfrm rot="11658472" flipV="1">
            <a:off x="4936473" y="1083134"/>
            <a:ext cx="1001780" cy="464792"/>
          </a:xfrm>
          <a:prstGeom prst="arc">
            <a:avLst>
              <a:gd name="adj1" fmla="val 12644214"/>
              <a:gd name="adj2" fmla="val 21475407"/>
            </a:avLst>
          </a:prstGeom>
          <a:ln w="34925">
            <a:solidFill>
              <a:schemeClr val="accent1">
                <a:lumMod val="75000"/>
                <a:alpha val="73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Arc 332"/>
          <p:cNvSpPr/>
          <p:nvPr/>
        </p:nvSpPr>
        <p:spPr>
          <a:xfrm rot="11658472" flipV="1">
            <a:off x="5432285" y="1712347"/>
            <a:ext cx="1001780" cy="464792"/>
          </a:xfrm>
          <a:prstGeom prst="arc">
            <a:avLst>
              <a:gd name="adj1" fmla="val 12644214"/>
              <a:gd name="adj2" fmla="val 21475407"/>
            </a:avLst>
          </a:prstGeom>
          <a:ln w="34925">
            <a:solidFill>
              <a:schemeClr val="accent1">
                <a:lumMod val="75000"/>
                <a:alpha val="73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Arc 333"/>
          <p:cNvSpPr/>
          <p:nvPr/>
        </p:nvSpPr>
        <p:spPr>
          <a:xfrm rot="11658472" flipV="1">
            <a:off x="5184379" y="1372341"/>
            <a:ext cx="1001780" cy="464792"/>
          </a:xfrm>
          <a:prstGeom prst="arc">
            <a:avLst>
              <a:gd name="adj1" fmla="val 12644214"/>
              <a:gd name="adj2" fmla="val 21475407"/>
            </a:avLst>
          </a:prstGeom>
          <a:ln w="34925">
            <a:solidFill>
              <a:schemeClr val="accent1">
                <a:lumMod val="75000"/>
                <a:alpha val="73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Cross 334"/>
          <p:cNvSpPr/>
          <p:nvPr/>
        </p:nvSpPr>
        <p:spPr>
          <a:xfrm rot="2700000">
            <a:off x="5844829" y="1133917"/>
            <a:ext cx="822960" cy="822960"/>
          </a:xfrm>
          <a:prstGeom prst="plus">
            <a:avLst>
              <a:gd name="adj" fmla="val 4370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range1"/>
          <p:cNvSpPr/>
          <p:nvPr/>
        </p:nvSpPr>
        <p:spPr>
          <a:xfrm>
            <a:off x="679864" y="2819400"/>
            <a:ext cx="3063240" cy="457200"/>
          </a:xfrm>
          <a:prstGeom prst="roundRect">
            <a:avLst>
              <a:gd name="adj" fmla="val 26776"/>
            </a:avLst>
          </a:prstGeom>
          <a:noFill/>
          <a:ln w="2540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green1"/>
          <p:cNvSpPr/>
          <p:nvPr/>
        </p:nvSpPr>
        <p:spPr>
          <a:xfrm>
            <a:off x="679864" y="2357502"/>
            <a:ext cx="2555578" cy="263980"/>
          </a:xfrm>
          <a:prstGeom prst="roundRect">
            <a:avLst>
              <a:gd name="adj" fmla="val 28214"/>
            </a:avLst>
          </a:prstGeom>
          <a:noFill/>
          <a:ln w="25400"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 rot="3820652">
            <a:off x="4569794" y="793515"/>
            <a:ext cx="1385060" cy="1021994"/>
          </a:xfrm>
          <a:prstGeom prst="ellipse">
            <a:avLst/>
          </a:prstGeom>
          <a:noFill/>
          <a:ln w="31750"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purple1"/>
          <p:cNvSpPr/>
          <p:nvPr/>
        </p:nvSpPr>
        <p:spPr>
          <a:xfrm>
            <a:off x="679864" y="1669298"/>
            <a:ext cx="3099816" cy="466344"/>
          </a:xfrm>
          <a:prstGeom prst="roundRect">
            <a:avLst>
              <a:gd name="adj" fmla="val 28214"/>
            </a:avLst>
          </a:prstGeom>
          <a:noFill/>
          <a:ln w="25400">
            <a:gradFill flip="none" rotWithShape="1">
              <a:gsLst>
                <a:gs pos="0">
                  <a:srgbClr val="7030A0"/>
                </a:gs>
                <a:gs pos="48000">
                  <a:srgbClr val="A568D2"/>
                </a:gs>
                <a:gs pos="100000">
                  <a:srgbClr val="C9A6E4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range2"/>
          <p:cNvSpPr/>
          <p:nvPr/>
        </p:nvSpPr>
        <p:spPr>
          <a:xfrm>
            <a:off x="679864" y="1455121"/>
            <a:ext cx="2423160" cy="228600"/>
          </a:xfrm>
          <a:prstGeom prst="roundRect">
            <a:avLst>
              <a:gd name="adj" fmla="val 26776"/>
            </a:avLst>
          </a:prstGeom>
          <a:noFill/>
          <a:ln w="2540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green2"/>
          <p:cNvSpPr/>
          <p:nvPr/>
        </p:nvSpPr>
        <p:spPr>
          <a:xfrm>
            <a:off x="679864" y="3276600"/>
            <a:ext cx="3291840" cy="466344"/>
          </a:xfrm>
          <a:prstGeom prst="roundRect">
            <a:avLst>
              <a:gd name="adj" fmla="val 28214"/>
            </a:avLst>
          </a:prstGeom>
          <a:noFill/>
          <a:ln w="25400"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CoverUpConsiderations"/>
          <p:cNvSpPr/>
          <p:nvPr/>
        </p:nvSpPr>
        <p:spPr>
          <a:xfrm>
            <a:off x="-201574" y="717180"/>
            <a:ext cx="4267200" cy="3278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Content Placeholder 7"/>
          <p:cNvSpPr txBox="1">
            <a:spLocks/>
          </p:cNvSpPr>
          <p:nvPr/>
        </p:nvSpPr>
        <p:spPr>
          <a:xfrm>
            <a:off x="0" y="4832354"/>
            <a:ext cx="1192311" cy="59939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4B7530"/>
                </a:solidFill>
              </a:rPr>
              <a:t>Significant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4B7530"/>
                </a:solidFill>
              </a:rPr>
              <a:t>Overhead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52" name="Straight Arrow Connector 351"/>
          <p:cNvCxnSpPr>
            <a:stCxn id="347" idx="3"/>
            <a:endCxn id="204" idx="1"/>
          </p:cNvCxnSpPr>
          <p:nvPr/>
        </p:nvCxnSpPr>
        <p:spPr>
          <a:xfrm>
            <a:off x="1192311" y="5132052"/>
            <a:ext cx="274117" cy="401065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Content Placeholder 7"/>
          <p:cNvSpPr txBox="1">
            <a:spLocks/>
          </p:cNvSpPr>
          <p:nvPr/>
        </p:nvSpPr>
        <p:spPr>
          <a:xfrm>
            <a:off x="3909491" y="2123568"/>
            <a:ext cx="1463040" cy="517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Channel Variability</a:t>
            </a:r>
          </a:p>
        </p:txBody>
      </p:sp>
      <p:sp>
        <p:nvSpPr>
          <p:cNvPr id="194" name="Content Placeholder 7"/>
          <p:cNvSpPr txBox="1">
            <a:spLocks/>
          </p:cNvSpPr>
          <p:nvPr/>
        </p:nvSpPr>
        <p:spPr>
          <a:xfrm>
            <a:off x="1447800" y="4433807"/>
            <a:ext cx="1617563" cy="5943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noFill/>
          </a:ln>
        </p:spPr>
        <p:txBody>
          <a:bodyPr vert="horz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4B7530"/>
                </a:solidFill>
              </a:rPr>
              <a:t>Reduce Sounding Rate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4" name="Content Placeholder 7"/>
          <p:cNvSpPr txBox="1">
            <a:spLocks/>
          </p:cNvSpPr>
          <p:nvPr/>
        </p:nvSpPr>
        <p:spPr>
          <a:xfrm>
            <a:off x="1466428" y="5235937"/>
            <a:ext cx="1580306" cy="5943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noFill/>
          </a:ln>
        </p:spPr>
        <p:txBody>
          <a:bodyPr vert="horz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4B7530"/>
                </a:solidFill>
              </a:rPr>
              <a:t>Amortize Over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4B7530"/>
                </a:solidFill>
              </a:rPr>
              <a:t>Data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05" name="Straight Arrow Connector 204"/>
          <p:cNvCxnSpPr>
            <a:stCxn id="347" idx="3"/>
            <a:endCxn id="194" idx="1"/>
          </p:cNvCxnSpPr>
          <p:nvPr/>
        </p:nvCxnSpPr>
        <p:spPr>
          <a:xfrm flipV="1">
            <a:off x="1192311" y="4730987"/>
            <a:ext cx="255489" cy="401065"/>
          </a:xfrm>
          <a:prstGeom prst="straightConnector1">
            <a:avLst/>
          </a:prstGeom>
          <a:ln w="22225">
            <a:solidFill>
              <a:schemeClr val="accent6">
                <a:lumMod val="50000"/>
              </a:schemeClr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Brace 19"/>
          <p:cNvSpPr/>
          <p:nvPr/>
        </p:nvSpPr>
        <p:spPr>
          <a:xfrm>
            <a:off x="3199026" y="4417558"/>
            <a:ext cx="164344" cy="1428989"/>
          </a:xfrm>
          <a:prstGeom prst="rightBrace">
            <a:avLst/>
          </a:prstGeom>
          <a:ln w="22225">
            <a:solidFill>
              <a:schemeClr val="accent6">
                <a:lumMod val="50000"/>
              </a:schemeClr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Content Placeholder 7"/>
          <p:cNvSpPr txBox="1">
            <a:spLocks/>
          </p:cNvSpPr>
          <p:nvPr/>
        </p:nvSpPr>
        <p:spPr>
          <a:xfrm>
            <a:off x="3374752" y="4838616"/>
            <a:ext cx="1372840" cy="59939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4B7530"/>
                </a:solidFill>
              </a:rPr>
              <a:t>Increase System Throughput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1676400" y="3825090"/>
            <a:ext cx="1175563" cy="2554545"/>
          </a:xfrm>
          <a:prstGeom prst="rect">
            <a:avLst/>
          </a:prstGeom>
          <a:noFill/>
        </p:spPr>
        <p:txBody>
          <a:bodyPr wrap="square" lIns="27432" tIns="0" rIns="0" bIns="0" rtlCol="0" anchor="ctr">
            <a:spAutoFit/>
          </a:bodyPr>
          <a:lstStyle/>
          <a:p>
            <a:r>
              <a:rPr lang="en-US" sz="16600" b="1" dirty="0" smtClean="0">
                <a:solidFill>
                  <a:schemeClr val="accent1">
                    <a:lumMod val="50000"/>
                    <a:alpha val="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ea typeface="Adobe Song Std L" panose="02020300000000000000" pitchFamily="18" charset="-128"/>
                <a:cs typeface="Consolas" panose="020B0609020204030204" pitchFamily="49" charset="0"/>
              </a:rPr>
              <a:t>?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4921081" y="4103831"/>
            <a:ext cx="4151891" cy="2000548"/>
          </a:xfrm>
          <a:prstGeom prst="rect">
            <a:avLst/>
          </a:prstGeom>
          <a:noFill/>
        </p:spPr>
        <p:txBody>
          <a:bodyPr wrap="square" lIns="27432" tIns="0" rIns="0" bIns="0" rtlCol="0" anchor="ctr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Thesis Goal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Leverage characteristics of different MU-MIMO operating regimes w.r.t: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Channel Variability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Receiver Separability</a:t>
            </a:r>
            <a:endParaRPr lang="en-US" sz="1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to develop MU-MIMO protocols that leverage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low channel variability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and </a:t>
            </a:r>
            <a:r>
              <a:rPr lang="en-US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easily separable </a:t>
            </a:r>
            <a:r>
              <a:rPr lang="en-US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receivers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in the appropriate regimes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502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00"/>
                            </p:stCondLst>
                            <p:childTnLst>
                              <p:par>
                                <p:cTn id="7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18507 1.11111E-6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3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"/>
                            </p:stCondLst>
                            <p:childTnLst>
                              <p:par>
                                <p:cTn id="1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0.03437 0.05903 " pathEditMode="relative" rAng="0" ptsTypes="AA">
                                      <p:cBhvr>
                                        <p:cTn id="122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294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0.01198 -0.04259 " pathEditMode="relative" rAng="0" ptsTypes="AA">
                                      <p:cBhvr>
                                        <p:cTn id="124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-213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L -0.02604 0.03102 " pathEditMode="relative" rAng="0" ptsTypes="AA">
                                      <p:cBhvr>
                                        <p:cTn id="126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" y="1551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3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3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3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3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3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3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3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3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3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3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600"/>
                            </p:stCondLst>
                            <p:childTnLst>
                              <p:par>
                                <p:cTn id="1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3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3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6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7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700"/>
                            </p:stCondLst>
                            <p:childTnLst>
                              <p:par>
                                <p:cTn id="19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3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3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3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00"/>
                            </p:stCondLst>
                            <p:childTnLst>
                              <p:par>
                                <p:cTn id="2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3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00"/>
                            </p:stCondLst>
                            <p:childTnLst>
                              <p:par>
                                <p:cTn id="2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00"/>
                            </p:stCondLst>
                            <p:childTnLst>
                              <p:par>
                                <p:cTn id="2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93" grpId="0"/>
      <p:bldP spid="318" grpId="0"/>
      <p:bldP spid="319" grpId="0" animBg="1"/>
      <p:bldP spid="320" grpId="0" animBg="1"/>
      <p:bldP spid="321" grpId="0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7" grpId="0" animBg="1"/>
      <p:bldP spid="337" grpId="1" animBg="1"/>
      <p:bldP spid="339" grpId="0" animBg="1"/>
      <p:bldP spid="339" grpId="1" animBg="1"/>
      <p:bldP spid="341" grpId="0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69" grpId="0" animBg="1"/>
      <p:bldP spid="347" grpId="0"/>
      <p:bldP spid="207" grpId="0"/>
      <p:bldP spid="194" grpId="0" animBg="1"/>
      <p:bldP spid="204" grpId="0" animBg="1"/>
      <p:bldP spid="20" grpId="0" animBg="1"/>
      <p:bldP spid="208" grpId="0"/>
      <p:bldP spid="20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Work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33437"/>
            <a:ext cx="7886700" cy="5262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13868"/>
                </a:solidFill>
              </a:rPr>
              <a:t>MU-MIMO Hardware Platform</a:t>
            </a:r>
          </a:p>
          <a:p>
            <a:pPr lvl="1"/>
            <a:r>
              <a:rPr lang="en-US" dirty="0" smtClean="0">
                <a:solidFill>
                  <a:srgbClr val="013868"/>
                </a:solidFill>
              </a:rPr>
              <a:t>Not high power, frequency agile, and/or open for research</a:t>
            </a:r>
          </a:p>
          <a:p>
            <a:pPr lvl="2"/>
            <a:r>
              <a:rPr lang="en-US" dirty="0" smtClean="0">
                <a:solidFill>
                  <a:srgbClr val="013868"/>
                </a:solidFill>
              </a:rPr>
              <a:t>WARP (alone), USRP, </a:t>
            </a:r>
            <a:r>
              <a:rPr lang="en-US" dirty="0" err="1" smtClean="0">
                <a:solidFill>
                  <a:srgbClr val="013868"/>
                </a:solidFill>
              </a:rPr>
              <a:t>Adaptrum</a:t>
            </a:r>
            <a:r>
              <a:rPr lang="en-US" dirty="0" smtClean="0">
                <a:solidFill>
                  <a:srgbClr val="013868"/>
                </a:solidFill>
              </a:rPr>
              <a:t>, SORA, </a:t>
            </a:r>
            <a:r>
              <a:rPr lang="en-US" dirty="0" err="1" smtClean="0">
                <a:solidFill>
                  <a:srgbClr val="013868"/>
                </a:solidFill>
              </a:rPr>
              <a:t>Nutaq</a:t>
            </a:r>
            <a:endParaRPr lang="en-US" dirty="0" smtClean="0">
              <a:solidFill>
                <a:srgbClr val="013868"/>
              </a:solidFill>
            </a:endParaRPr>
          </a:p>
          <a:p>
            <a:r>
              <a:rPr lang="en-US" dirty="0" smtClean="0">
                <a:solidFill>
                  <a:srgbClr val="013868"/>
                </a:solidFill>
              </a:rPr>
              <a:t>Measurement study</a:t>
            </a:r>
          </a:p>
          <a:p>
            <a:pPr lvl="1"/>
            <a:r>
              <a:rPr lang="en-US" dirty="0" smtClean="0">
                <a:solidFill>
                  <a:srgbClr val="013868"/>
                </a:solidFill>
              </a:rPr>
              <a:t>MU-MIMO 2.4/5 GHz Characterization</a:t>
            </a:r>
          </a:p>
          <a:p>
            <a:pPr lvl="2"/>
            <a:r>
              <a:rPr lang="en-US" dirty="0" err="1" smtClean="0">
                <a:solidFill>
                  <a:srgbClr val="013868"/>
                </a:solidFill>
              </a:rPr>
              <a:t>Aryafar</a:t>
            </a:r>
            <a:r>
              <a:rPr lang="en-US" dirty="0">
                <a:solidFill>
                  <a:srgbClr val="013868"/>
                </a:solidFill>
              </a:rPr>
              <a:t> </a:t>
            </a:r>
            <a:r>
              <a:rPr lang="en-US" dirty="0" smtClean="0">
                <a:solidFill>
                  <a:srgbClr val="013868"/>
                </a:solidFill>
              </a:rPr>
              <a:t>‘10, </a:t>
            </a:r>
            <a:r>
              <a:rPr lang="en-US" dirty="0" err="1" smtClean="0">
                <a:solidFill>
                  <a:srgbClr val="013868"/>
                </a:solidFill>
              </a:rPr>
              <a:t>Poutanen</a:t>
            </a:r>
            <a:r>
              <a:rPr lang="en-US" dirty="0" smtClean="0">
                <a:solidFill>
                  <a:srgbClr val="013868"/>
                </a:solidFill>
              </a:rPr>
              <a:t> ‘11</a:t>
            </a:r>
          </a:p>
          <a:p>
            <a:pPr lvl="1"/>
            <a:r>
              <a:rPr lang="en-US" dirty="0" smtClean="0">
                <a:solidFill>
                  <a:srgbClr val="013868"/>
                </a:solidFill>
              </a:rPr>
              <a:t>SISO UHF Characterization</a:t>
            </a:r>
          </a:p>
          <a:p>
            <a:pPr lvl="2"/>
            <a:r>
              <a:rPr lang="en-US" dirty="0" smtClean="0">
                <a:solidFill>
                  <a:srgbClr val="013868"/>
                </a:solidFill>
              </a:rPr>
              <a:t>Collings ‘12, Hampton ‘05, Pham ‘07, Ying ‘13</a:t>
            </a:r>
          </a:p>
          <a:p>
            <a:pPr lvl="1"/>
            <a:r>
              <a:rPr lang="en-US" dirty="0" smtClean="0">
                <a:solidFill>
                  <a:srgbClr val="013868"/>
                </a:solidFill>
              </a:rPr>
              <a:t>MIMO UHF Characterization</a:t>
            </a:r>
          </a:p>
          <a:p>
            <a:pPr lvl="2"/>
            <a:r>
              <a:rPr lang="en-US" dirty="0" smtClean="0">
                <a:solidFill>
                  <a:srgbClr val="013868"/>
                </a:solidFill>
              </a:rPr>
              <a:t>Boyer ‘07, Eriksson ‘08, Hammons ‘08, Jung ‘11, </a:t>
            </a:r>
            <a:r>
              <a:rPr lang="en-US" dirty="0" err="1" smtClean="0">
                <a:solidFill>
                  <a:srgbClr val="013868"/>
                </a:solidFill>
              </a:rPr>
              <a:t>Parviainen</a:t>
            </a:r>
            <a:r>
              <a:rPr lang="en-US" dirty="0" smtClean="0">
                <a:solidFill>
                  <a:srgbClr val="013868"/>
                </a:solidFill>
              </a:rPr>
              <a:t> ‘09</a:t>
            </a:r>
          </a:p>
          <a:p>
            <a:r>
              <a:rPr lang="en-US" dirty="0" smtClean="0">
                <a:solidFill>
                  <a:srgbClr val="013868"/>
                </a:solidFill>
              </a:rPr>
              <a:t>All-purpose MU-MIMO Protocols</a:t>
            </a:r>
            <a:endParaRPr lang="en-US" dirty="0">
              <a:solidFill>
                <a:srgbClr val="013868"/>
              </a:solidFill>
            </a:endParaRPr>
          </a:p>
          <a:p>
            <a:pPr lvl="1"/>
            <a:r>
              <a:rPr lang="en-US" dirty="0" smtClean="0">
                <a:solidFill>
                  <a:srgbClr val="013868"/>
                </a:solidFill>
              </a:rPr>
              <a:t>Frame Aggregation Protocols</a:t>
            </a:r>
          </a:p>
          <a:p>
            <a:pPr lvl="2"/>
            <a:r>
              <a:rPr lang="en-US" dirty="0" err="1" smtClean="0">
                <a:solidFill>
                  <a:srgbClr val="013868"/>
                </a:solidFill>
              </a:rPr>
              <a:t>Bellalta</a:t>
            </a:r>
            <a:r>
              <a:rPr lang="en-US" dirty="0" smtClean="0">
                <a:solidFill>
                  <a:srgbClr val="013868"/>
                </a:solidFill>
              </a:rPr>
              <a:t> ‘12, </a:t>
            </a:r>
            <a:r>
              <a:rPr lang="en-US" dirty="0" err="1" smtClean="0">
                <a:solidFill>
                  <a:srgbClr val="013868"/>
                </a:solidFill>
              </a:rPr>
              <a:t>Bellalta</a:t>
            </a:r>
            <a:r>
              <a:rPr lang="en-US" dirty="0" smtClean="0">
                <a:solidFill>
                  <a:srgbClr val="013868"/>
                </a:solidFill>
              </a:rPr>
              <a:t> ‘09</a:t>
            </a:r>
          </a:p>
          <a:p>
            <a:pPr lvl="1"/>
            <a:r>
              <a:rPr lang="en-US" dirty="0" smtClean="0">
                <a:solidFill>
                  <a:srgbClr val="013868"/>
                </a:solidFill>
              </a:rPr>
              <a:t>User grouping and selection (which require CSI)</a:t>
            </a:r>
          </a:p>
          <a:p>
            <a:pPr lvl="2"/>
            <a:r>
              <a:rPr lang="en-US" dirty="0" err="1" smtClean="0">
                <a:solidFill>
                  <a:srgbClr val="013868"/>
                </a:solidFill>
              </a:rPr>
              <a:t>Esslaoui</a:t>
            </a:r>
            <a:r>
              <a:rPr lang="en-US" dirty="0" smtClean="0">
                <a:solidFill>
                  <a:srgbClr val="013868"/>
                </a:solidFill>
              </a:rPr>
              <a:t> ‘12, Jang ‘06, Shen ‘05, </a:t>
            </a:r>
            <a:r>
              <a:rPr lang="en-US" dirty="0" err="1" smtClean="0">
                <a:solidFill>
                  <a:srgbClr val="013868"/>
                </a:solidFill>
              </a:rPr>
              <a:t>Tandai</a:t>
            </a:r>
            <a:r>
              <a:rPr lang="en-US" dirty="0" smtClean="0">
                <a:solidFill>
                  <a:srgbClr val="013868"/>
                </a:solidFill>
              </a:rPr>
              <a:t> ’09</a:t>
            </a:r>
          </a:p>
          <a:p>
            <a:pPr lvl="1"/>
            <a:r>
              <a:rPr lang="en-US" dirty="0" smtClean="0">
                <a:solidFill>
                  <a:srgbClr val="013868"/>
                </a:solidFill>
              </a:rPr>
              <a:t>Overhead amortization through CSI tracking</a:t>
            </a:r>
          </a:p>
          <a:p>
            <a:pPr lvl="2"/>
            <a:r>
              <a:rPr lang="en-US" dirty="0" err="1" smtClean="0">
                <a:solidFill>
                  <a:srgbClr val="013868"/>
                </a:solidFill>
              </a:rPr>
              <a:t>Xie</a:t>
            </a:r>
            <a:r>
              <a:rPr lang="en-US" dirty="0" smtClean="0">
                <a:solidFill>
                  <a:srgbClr val="013868"/>
                </a:solidFill>
              </a:rPr>
              <a:t> ‘14, Bejarano ‘14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3B75-7835-4C7E-9041-434AFDCCA937}" type="datetime1">
              <a:rPr lang="en-US" smtClean="0">
                <a:solidFill>
                  <a:srgbClr val="E7E6E6">
                    <a:lumMod val="25000"/>
                  </a:srgbClr>
                </a:solidFill>
              </a:rPr>
              <a:t>4/22/2015</a:t>
            </a:fld>
            <a:endParaRPr lang="en-US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MU-MIMO WLANs in Diverse Bands and Environments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>
                <a:solidFill>
                  <a:prstClr val="white"/>
                </a:solidFill>
              </a:rPr>
              <a:pPr/>
              <a:t>50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81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866-F023-4980-B667-DCC6ADF33029}" type="datetime1">
              <a:rPr lang="en-US" smtClean="0">
                <a:solidFill>
                  <a:srgbClr val="E7E6E6">
                    <a:lumMod val="25000"/>
                  </a:srgbClr>
                </a:solidFill>
              </a:rPr>
              <a:pPr/>
              <a:t>4/22/2015</a:t>
            </a:fld>
            <a:endParaRPr lang="en-US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MU-MIMO WLANs in Diverse Bands and Environments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>
                <a:solidFill>
                  <a:prstClr val="white"/>
                </a:solidFill>
              </a:rPr>
              <a:pPr/>
              <a:t>51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0500" y="1143000"/>
            <a:ext cx="4229075" cy="4206240"/>
            <a:chOff x="190500" y="1661160"/>
            <a:chExt cx="4229075" cy="4206240"/>
          </a:xfrm>
        </p:grpSpPr>
        <p:cxnSp>
          <p:nvCxnSpPr>
            <p:cNvPr id="90" name="Straight Arrow Connector 89"/>
            <p:cNvCxnSpPr/>
            <p:nvPr/>
          </p:nvCxnSpPr>
          <p:spPr>
            <a:xfrm rot="16200000">
              <a:off x="-1912620" y="3764280"/>
              <a:ext cx="4206240" cy="0"/>
            </a:xfrm>
            <a:prstGeom prst="straightConnector1">
              <a:avLst/>
            </a:prstGeom>
            <a:ln w="69850" cap="rnd">
              <a:solidFill>
                <a:schemeClr val="accent2">
                  <a:lumMod val="75000"/>
                </a:schemeClr>
              </a:solidFill>
              <a:round/>
              <a:headEnd type="none" w="med" len="lg"/>
              <a:tailEnd type="triangle" w="med" len="lg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H="1">
              <a:off x="213335" y="5867400"/>
              <a:ext cx="4206240" cy="0"/>
            </a:xfrm>
            <a:prstGeom prst="straightConnector1">
              <a:avLst/>
            </a:prstGeom>
            <a:ln w="69850" cap="rnd">
              <a:solidFill>
                <a:srgbClr val="7030A0"/>
              </a:solidFill>
              <a:headEnd type="triangle" w="med" len="lg"/>
              <a:tailEnd type="none" w="med" len="lg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ounded Rectangle 96"/>
            <p:cNvSpPr/>
            <p:nvPr/>
          </p:nvSpPr>
          <p:spPr>
            <a:xfrm>
              <a:off x="447831" y="2156156"/>
              <a:ext cx="1737360" cy="685800"/>
            </a:xfrm>
            <a:prstGeom prst="roundRect">
              <a:avLst>
                <a:gd name="adj" fmla="val 11950"/>
              </a:avLst>
            </a:prstGeom>
            <a:gradFill>
              <a:gsLst>
                <a:gs pos="0">
                  <a:srgbClr val="FF6D6D"/>
                </a:gs>
                <a:gs pos="50000">
                  <a:srgbClr val="FF0000"/>
                </a:gs>
                <a:gs pos="100000">
                  <a:srgbClr val="C00000"/>
                </a:gs>
              </a:gsLst>
            </a:gradFill>
            <a:effectLst>
              <a:softEdge rad="127000"/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anchor="ctr" anchorCtr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PUMA</a:t>
              </a: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447831" y="5134902"/>
              <a:ext cx="3474720" cy="685800"/>
            </a:xfrm>
            <a:prstGeom prst="roundRect">
              <a:avLst>
                <a:gd name="adj" fmla="val 11950"/>
              </a:avLst>
            </a:prstGeom>
            <a:gradFill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lumMod val="75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</a:gradFill>
            <a:effectLst>
              <a:softEdge rad="127000"/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anchor="ctr" anchorCtr="1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FROZEN</a:t>
              </a:r>
              <a:endPara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96694" y="2923486"/>
              <a:ext cx="1516762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70AD47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Higher Bands</a:t>
              </a:r>
            </a:p>
            <a:p>
              <a:pPr algn="ctr"/>
              <a:r>
                <a:rPr lang="en-US" sz="1400" dirty="0" smtClean="0">
                  <a:solidFill>
                    <a:srgbClr val="70AD47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(2.4/5.8 GHz)</a:t>
              </a:r>
              <a:endParaRPr lang="en-US" sz="14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763249" y="2928315"/>
              <a:ext cx="2926080" cy="2011680"/>
              <a:chOff x="3614038" y="2077004"/>
              <a:chExt cx="2194560" cy="2194560"/>
            </a:xfrm>
          </p:grpSpPr>
          <p:cxnSp>
            <p:nvCxnSpPr>
              <p:cNvPr id="99" name="Straight Arrow Connector 98"/>
              <p:cNvCxnSpPr/>
              <p:nvPr/>
            </p:nvCxnSpPr>
            <p:spPr>
              <a:xfrm rot="16200000">
                <a:off x="4711318" y="2077005"/>
                <a:ext cx="0" cy="2194560"/>
              </a:xfrm>
              <a:prstGeom prst="straightConnector1">
                <a:avLst/>
              </a:prstGeom>
              <a:ln w="47625" cap="rnd">
                <a:solidFill>
                  <a:schemeClr val="accent6">
                    <a:lumMod val="75000"/>
                  </a:schemeClr>
                </a:solidFill>
                <a:round/>
                <a:headEnd type="triangle" w="lg" len="lg"/>
                <a:tailEnd type="triangle" w="lg" len="lg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/>
              <p:nvPr/>
            </p:nvCxnSpPr>
            <p:spPr>
              <a:xfrm flipH="1">
                <a:off x="4711318" y="2077004"/>
                <a:ext cx="0" cy="2194560"/>
              </a:xfrm>
              <a:prstGeom prst="straightConnector1">
                <a:avLst/>
              </a:prstGeom>
              <a:ln w="47625" cap="rnd">
                <a:solidFill>
                  <a:schemeClr val="accent6">
                    <a:lumMod val="75000"/>
                  </a:schemeClr>
                </a:solidFill>
                <a:headEnd type="triangle" w="lg" len="lg"/>
                <a:tailEnd type="triangle" w="lg" len="lg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Rounded Rectangle 100"/>
            <p:cNvSpPr/>
            <p:nvPr/>
          </p:nvSpPr>
          <p:spPr>
            <a:xfrm>
              <a:off x="1220449" y="3385515"/>
              <a:ext cx="2011680" cy="1097280"/>
            </a:xfrm>
            <a:prstGeom prst="roundRect">
              <a:avLst>
                <a:gd name="adj" fmla="val 11950"/>
              </a:avLst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</a:gradFill>
            <a:effectLst>
              <a:softEdge rad="127000"/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anchor="ctr" anchorCtr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Measurement</a:t>
              </a:r>
            </a:p>
            <a:p>
              <a:pPr algn="ctr"/>
              <a:r>
                <a:rPr lang="en-US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Study</a:t>
              </a: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73458" y="4421558"/>
              <a:ext cx="147187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70AD47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Lower Bands</a:t>
              </a:r>
            </a:p>
            <a:p>
              <a:pPr algn="ctr"/>
              <a:r>
                <a:rPr lang="en-US" sz="1400" dirty="0" smtClean="0">
                  <a:solidFill>
                    <a:srgbClr val="70AD47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(UHF)</a:t>
              </a:r>
              <a:endParaRPr lang="en-US" sz="1400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37304" y="3492257"/>
              <a:ext cx="8226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70AD47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Indoor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142809" y="4050262"/>
              <a:ext cx="99418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70AD47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Outdoor</a:t>
              </a:r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2185191" y="2163365"/>
              <a:ext cx="1737360" cy="685800"/>
            </a:xfrm>
            <a:prstGeom prst="roundRect">
              <a:avLst>
                <a:gd name="adj" fmla="val 11950"/>
              </a:avLst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effectLst>
              <a:softEdge rad="127000"/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anchor="ctr" anchorCtr="0">
              <a:spAutoFit/>
            </a:bodyPr>
            <a:lstStyle/>
            <a:p>
              <a:pPr algn="ctr"/>
              <a:r>
                <a:rPr lang="en-US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802.11ac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213192" y="914400"/>
            <a:ext cx="493080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13868"/>
                </a:solidFill>
                <a:latin typeface="+mn-lt"/>
              </a:rPr>
              <a:t>FROZEN and PUMA improve MU-MIMO performance by leveraging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low channel variability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and </a:t>
            </a:r>
            <a:r>
              <a:rPr lang="en-US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easily separable receivers </a:t>
            </a:r>
            <a:r>
              <a:rPr lang="en-US" sz="2200" dirty="0" smtClean="0">
                <a:solidFill>
                  <a:srgbClr val="013868"/>
                </a:solidFill>
                <a:latin typeface="+mn-lt"/>
              </a:rPr>
              <a:t>respectively in the appropriate operating regimes.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rgbClr val="013868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13868"/>
                </a:solidFill>
                <a:latin typeface="+mn-lt"/>
              </a:rPr>
              <a:t>Our MU-MIMO measurement study comparatively evaluates the specific effects of band and environment on these operating regimes.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rgbClr val="013868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13868"/>
                </a:solidFill>
                <a:latin typeface="+mn-lt"/>
              </a:rPr>
              <a:t>All-purpose solutions must target the pathological case and thus will not allow MU-MIMO systems to reach their full potential</a:t>
            </a:r>
            <a:endParaRPr lang="en-US" sz="2200" dirty="0">
              <a:solidFill>
                <a:srgbClr val="013868"/>
              </a:solidFill>
              <a:latin typeface="+mn-lt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99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Straight Arrow Connector 108"/>
          <p:cNvCxnSpPr/>
          <p:nvPr/>
        </p:nvCxnSpPr>
        <p:spPr>
          <a:xfrm flipV="1">
            <a:off x="3877746" y="2044225"/>
            <a:ext cx="0" cy="2872102"/>
          </a:xfrm>
          <a:prstGeom prst="straightConnector1">
            <a:avLst/>
          </a:prstGeom>
          <a:ln w="47625" cap="rnd">
            <a:solidFill>
              <a:schemeClr val="tx1"/>
            </a:solidFill>
            <a:round/>
            <a:headEnd type="triangle" w="lg" len="lg"/>
            <a:tailEnd type="none" w="lg" len="lg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V="1">
            <a:off x="1757883" y="2044225"/>
            <a:ext cx="2119863" cy="2556888"/>
          </a:xfrm>
          <a:prstGeom prst="straightConnector1">
            <a:avLst/>
          </a:prstGeom>
          <a:ln w="47625" cap="rnd">
            <a:solidFill>
              <a:schemeClr val="tx1"/>
            </a:solidFill>
            <a:round/>
            <a:headEnd type="triangle" w="lg" len="lg"/>
            <a:tailEnd type="none" w="lg" len="lg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1752600" y="2044225"/>
            <a:ext cx="2125146" cy="0"/>
          </a:xfrm>
          <a:prstGeom prst="straightConnector1">
            <a:avLst/>
          </a:prstGeom>
          <a:ln w="47625" cap="rnd">
            <a:solidFill>
              <a:schemeClr val="tx1"/>
            </a:solidFill>
            <a:round/>
            <a:headEnd type="triangle" w="lg" len="lg"/>
            <a:tailEnd type="none" w="lg" len="lg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866-F023-4980-B667-DCC6ADF33029}" type="datetime1">
              <a:rPr lang="en-US" smtClean="0"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MU-MIMO WLANs in Diverse Bands and Environments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8311485" y="2876747"/>
            <a:ext cx="475488" cy="201168"/>
            <a:chOff x="5086247" y="4493832"/>
            <a:chExt cx="868852" cy="378217"/>
          </a:xfrm>
        </p:grpSpPr>
        <p:sp>
          <p:nvSpPr>
            <p:cNvPr id="10" name="Rectangle 9"/>
            <p:cNvSpPr/>
            <p:nvPr/>
          </p:nvSpPr>
          <p:spPr>
            <a:xfrm flipH="1">
              <a:off x="5300821" y="4493832"/>
              <a:ext cx="654278" cy="378209"/>
            </a:xfrm>
            <a:prstGeom prst="rect">
              <a:avLst/>
            </a:prstGeom>
            <a:solidFill>
              <a:srgbClr val="CB0F13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Snip Same Side Corner Rectangle 10"/>
            <p:cNvSpPr/>
            <p:nvPr/>
          </p:nvSpPr>
          <p:spPr>
            <a:xfrm rot="16200000" flipH="1">
              <a:off x="5004425" y="4575654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F5777A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12" name="Isosceles Triangle 11"/>
            <p:cNvSpPr/>
            <p:nvPr/>
          </p:nvSpPr>
          <p:spPr>
            <a:xfrm rot="10800000" flipH="1">
              <a:off x="5142323" y="4622980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 flipH="1">
            <a:off x="8128861" y="3406670"/>
            <a:ext cx="475488" cy="201168"/>
            <a:chOff x="746907" y="2355527"/>
            <a:chExt cx="868853" cy="378217"/>
          </a:xfrm>
        </p:grpSpPr>
        <p:sp>
          <p:nvSpPr>
            <p:cNvPr id="14" name="Rectangle 13"/>
            <p:cNvSpPr/>
            <p:nvPr/>
          </p:nvSpPr>
          <p:spPr>
            <a:xfrm>
              <a:off x="746907" y="2355527"/>
              <a:ext cx="654278" cy="3782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Snip Same Side Corner Rectangle 14"/>
            <p:cNvSpPr/>
            <p:nvPr/>
          </p:nvSpPr>
          <p:spPr>
            <a:xfrm rot="5400000">
              <a:off x="1319364" y="2437349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AED39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16" name="Isosceles Triangle 15"/>
            <p:cNvSpPr/>
            <p:nvPr/>
          </p:nvSpPr>
          <p:spPr>
            <a:xfrm rot="10800000">
              <a:off x="1439771" y="2484675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060256" y="2309945"/>
            <a:ext cx="475488" cy="201168"/>
            <a:chOff x="5163843" y="3831776"/>
            <a:chExt cx="868852" cy="378217"/>
          </a:xfrm>
        </p:grpSpPr>
        <p:sp>
          <p:nvSpPr>
            <p:cNvPr id="18" name="Rectangle 17"/>
            <p:cNvSpPr/>
            <p:nvPr/>
          </p:nvSpPr>
          <p:spPr>
            <a:xfrm flipH="1">
              <a:off x="5378417" y="3831776"/>
              <a:ext cx="654278" cy="3782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Snip Same Side Corner Rectangle 18"/>
            <p:cNvSpPr/>
            <p:nvPr/>
          </p:nvSpPr>
          <p:spPr>
            <a:xfrm rot="16200000" flipH="1">
              <a:off x="5082021" y="3913598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20" name="Isosceles Triangle 19"/>
            <p:cNvSpPr/>
            <p:nvPr/>
          </p:nvSpPr>
          <p:spPr>
            <a:xfrm rot="10800000" flipH="1">
              <a:off x="5219919" y="3960924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110424" y="2410526"/>
            <a:ext cx="996926" cy="625438"/>
            <a:chOff x="2522948" y="3280261"/>
            <a:chExt cx="2495813" cy="1426331"/>
          </a:xfrm>
        </p:grpSpPr>
        <p:cxnSp>
          <p:nvCxnSpPr>
            <p:cNvPr id="22" name="Straight Arrow Connector 21"/>
            <p:cNvCxnSpPr>
              <a:stCxn id="40" idx="1"/>
              <a:endCxn id="20" idx="1"/>
            </p:cNvCxnSpPr>
            <p:nvPr/>
          </p:nvCxnSpPr>
          <p:spPr>
            <a:xfrm flipV="1">
              <a:off x="2522948" y="3280261"/>
              <a:ext cx="2495813" cy="910913"/>
            </a:xfrm>
            <a:prstGeom prst="straightConnector1">
              <a:avLst/>
            </a:prstGeom>
            <a:ln w="12700">
              <a:solidFill>
                <a:schemeClr val="accent2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41" idx="1"/>
              <a:endCxn id="20" idx="1"/>
            </p:cNvCxnSpPr>
            <p:nvPr/>
          </p:nvCxnSpPr>
          <p:spPr>
            <a:xfrm flipV="1">
              <a:off x="2522948" y="3280261"/>
              <a:ext cx="2495813" cy="1168622"/>
            </a:xfrm>
            <a:prstGeom prst="straightConnector1">
              <a:avLst/>
            </a:prstGeom>
            <a:ln w="12700">
              <a:solidFill>
                <a:schemeClr val="accent2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42" idx="1"/>
              <a:endCxn id="20" idx="1"/>
            </p:cNvCxnSpPr>
            <p:nvPr/>
          </p:nvCxnSpPr>
          <p:spPr>
            <a:xfrm flipV="1">
              <a:off x="2522948" y="3280261"/>
              <a:ext cx="2495813" cy="1426331"/>
            </a:xfrm>
            <a:prstGeom prst="straightConnector1">
              <a:avLst/>
            </a:prstGeom>
            <a:ln w="12700">
              <a:solidFill>
                <a:schemeClr val="accent2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7110424" y="2809956"/>
            <a:ext cx="1248155" cy="226008"/>
            <a:chOff x="2522940" y="4191035"/>
            <a:chExt cx="3124767" cy="515417"/>
          </a:xfrm>
        </p:grpSpPr>
        <p:cxnSp>
          <p:nvCxnSpPr>
            <p:cNvPr id="26" name="Straight Arrow Connector 25"/>
            <p:cNvCxnSpPr>
              <a:stCxn id="40" idx="1"/>
              <a:endCxn id="12" idx="1"/>
            </p:cNvCxnSpPr>
            <p:nvPr/>
          </p:nvCxnSpPr>
          <p:spPr>
            <a:xfrm>
              <a:off x="2522940" y="4191035"/>
              <a:ext cx="3124767" cy="38169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41" idx="1"/>
              <a:endCxn id="12" idx="1"/>
            </p:cNvCxnSpPr>
            <p:nvPr/>
          </p:nvCxnSpPr>
          <p:spPr>
            <a:xfrm>
              <a:off x="2522940" y="4448743"/>
              <a:ext cx="3124767" cy="123988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42" idx="1"/>
              <a:endCxn id="12" idx="1"/>
            </p:cNvCxnSpPr>
            <p:nvPr/>
          </p:nvCxnSpPr>
          <p:spPr>
            <a:xfrm flipV="1">
              <a:off x="2522940" y="4572731"/>
              <a:ext cx="3124767" cy="133721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7110424" y="2809956"/>
            <a:ext cx="1065532" cy="697295"/>
            <a:chOff x="2523274" y="4191091"/>
            <a:chExt cx="2667909" cy="1590220"/>
          </a:xfrm>
        </p:grpSpPr>
        <p:cxnSp>
          <p:nvCxnSpPr>
            <p:cNvPr id="30" name="Straight Arrow Connector 29"/>
            <p:cNvCxnSpPr>
              <a:stCxn id="40" idx="1"/>
              <a:endCxn id="16" idx="1"/>
            </p:cNvCxnSpPr>
            <p:nvPr/>
          </p:nvCxnSpPr>
          <p:spPr>
            <a:xfrm>
              <a:off x="2523274" y="4191091"/>
              <a:ext cx="2667909" cy="1590220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41" idx="1"/>
              <a:endCxn id="16" idx="1"/>
            </p:cNvCxnSpPr>
            <p:nvPr/>
          </p:nvCxnSpPr>
          <p:spPr>
            <a:xfrm>
              <a:off x="2523274" y="4448803"/>
              <a:ext cx="2667909" cy="1332508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42" idx="1"/>
              <a:endCxn id="16" idx="1"/>
            </p:cNvCxnSpPr>
            <p:nvPr/>
          </p:nvCxnSpPr>
          <p:spPr>
            <a:xfrm>
              <a:off x="2523274" y="4706515"/>
              <a:ext cx="2667909" cy="1074796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Content Placeholder 7"/>
          <p:cNvSpPr txBox="1">
            <a:spLocks/>
          </p:cNvSpPr>
          <p:nvPr/>
        </p:nvSpPr>
        <p:spPr>
          <a:xfrm>
            <a:off x="6324600" y="1981608"/>
            <a:ext cx="1463040" cy="517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(over time)</a:t>
            </a:r>
          </a:p>
        </p:txBody>
      </p:sp>
      <p:sp>
        <p:nvSpPr>
          <p:cNvPr id="34" name="Freeform 33"/>
          <p:cNvSpPr>
            <a:spLocks/>
          </p:cNvSpPr>
          <p:nvPr/>
        </p:nvSpPr>
        <p:spPr>
          <a:xfrm rot="1620000">
            <a:off x="6876520" y="3050567"/>
            <a:ext cx="1417320" cy="301752"/>
          </a:xfrm>
          <a:custGeom>
            <a:avLst/>
            <a:gdLst>
              <a:gd name="connsiteX0" fmla="*/ 1136447 w 3071060"/>
              <a:gd name="connsiteY0" fmla="*/ 75 h 772160"/>
              <a:gd name="connsiteX1" fmla="*/ 1211146 w 3071060"/>
              <a:gd name="connsiteY1" fmla="*/ 25012 h 772160"/>
              <a:gd name="connsiteX2" fmla="*/ 1190991 w 3071060"/>
              <a:gd name="connsiteY2" fmla="*/ 101141 h 772160"/>
              <a:gd name="connsiteX3" fmla="*/ 1163223 w 3071060"/>
              <a:gd name="connsiteY3" fmla="*/ 134203 h 772160"/>
              <a:gd name="connsiteX4" fmla="*/ 1165571 w 3071060"/>
              <a:gd name="connsiteY4" fmla="*/ 133948 h 772160"/>
              <a:gd name="connsiteX5" fmla="*/ 1699460 w 3071060"/>
              <a:gd name="connsiteY5" fmla="*/ 112391 h 772160"/>
              <a:gd name="connsiteX6" fmla="*/ 3071060 w 3071060"/>
              <a:gd name="connsiteY6" fmla="*/ 386711 h 772160"/>
              <a:gd name="connsiteX7" fmla="*/ 1699460 w 3071060"/>
              <a:gd name="connsiteY7" fmla="*/ 661031 h 772160"/>
              <a:gd name="connsiteX8" fmla="*/ 1165571 w 3071060"/>
              <a:gd name="connsiteY8" fmla="*/ 639474 h 772160"/>
              <a:gd name="connsiteX9" fmla="*/ 1164389 w 3071060"/>
              <a:gd name="connsiteY9" fmla="*/ 639345 h 772160"/>
              <a:gd name="connsiteX10" fmla="*/ 1190991 w 3071060"/>
              <a:gd name="connsiteY10" fmla="*/ 671019 h 772160"/>
              <a:gd name="connsiteX11" fmla="*/ 1211146 w 3071060"/>
              <a:gd name="connsiteY11" fmla="*/ 747148 h 772160"/>
              <a:gd name="connsiteX12" fmla="*/ 660618 w 3071060"/>
              <a:gd name="connsiteY12" fmla="*/ 614265 h 772160"/>
              <a:gd name="connsiteX13" fmla="*/ 537651 w 3071060"/>
              <a:gd name="connsiteY13" fmla="*/ 551305 h 772160"/>
              <a:gd name="connsiteX14" fmla="*/ 437270 w 3071060"/>
              <a:gd name="connsiteY14" fmla="*/ 597126 h 772160"/>
              <a:gd name="connsiteX15" fmla="*/ 4110 w 3071060"/>
              <a:gd name="connsiteY15" fmla="*/ 676434 h 772160"/>
              <a:gd name="connsiteX16" fmla="*/ 131333 w 3071060"/>
              <a:gd name="connsiteY16" fmla="*/ 489236 h 772160"/>
              <a:gd name="connsiteX17" fmla="*/ 269629 w 3071060"/>
              <a:gd name="connsiteY17" fmla="*/ 386502 h 772160"/>
              <a:gd name="connsiteX18" fmla="*/ 169670 w 3071060"/>
              <a:gd name="connsiteY18" fmla="*/ 314433 h 772160"/>
              <a:gd name="connsiteX19" fmla="*/ 4110 w 3071060"/>
              <a:gd name="connsiteY19" fmla="*/ 95726 h 772160"/>
              <a:gd name="connsiteX20" fmla="*/ 78809 w 3071060"/>
              <a:gd name="connsiteY20" fmla="*/ 70789 h 772160"/>
              <a:gd name="connsiteX21" fmla="*/ 409133 w 3071060"/>
              <a:gd name="connsiteY21" fmla="*/ 163207 h 772160"/>
              <a:gd name="connsiteX22" fmla="*/ 537531 w 3071060"/>
              <a:gd name="connsiteY22" fmla="*/ 220920 h 772160"/>
              <a:gd name="connsiteX23" fmla="*/ 537564 w 3071060"/>
              <a:gd name="connsiteY23" fmla="*/ 220900 h 772160"/>
              <a:gd name="connsiteX24" fmla="*/ 1136447 w 3071060"/>
              <a:gd name="connsiteY24" fmla="*/ 75 h 7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71060" h="772160">
                <a:moveTo>
                  <a:pt x="1136447" y="75"/>
                </a:moveTo>
                <a:cubicBezTo>
                  <a:pt x="1175369" y="-875"/>
                  <a:pt x="1201472" y="7087"/>
                  <a:pt x="1211146" y="25012"/>
                </a:cubicBezTo>
                <a:cubicBezTo>
                  <a:pt x="1220820" y="42937"/>
                  <a:pt x="1213148" y="69128"/>
                  <a:pt x="1190991" y="101141"/>
                </a:cubicBezTo>
                <a:lnTo>
                  <a:pt x="1163223" y="134203"/>
                </a:lnTo>
                <a:lnTo>
                  <a:pt x="1165571" y="133948"/>
                </a:lnTo>
                <a:cubicBezTo>
                  <a:pt x="1329667" y="120067"/>
                  <a:pt x="1510082" y="112391"/>
                  <a:pt x="1699460" y="112391"/>
                </a:cubicBezTo>
                <a:cubicBezTo>
                  <a:pt x="2456974" y="112391"/>
                  <a:pt x="3071060" y="235208"/>
                  <a:pt x="3071060" y="386711"/>
                </a:cubicBezTo>
                <a:cubicBezTo>
                  <a:pt x="3071060" y="538214"/>
                  <a:pt x="2456974" y="661031"/>
                  <a:pt x="1699460" y="661031"/>
                </a:cubicBezTo>
                <a:cubicBezTo>
                  <a:pt x="1510082" y="661031"/>
                  <a:pt x="1329667" y="653355"/>
                  <a:pt x="1165571" y="639474"/>
                </a:cubicBezTo>
                <a:lnTo>
                  <a:pt x="1164389" y="639345"/>
                </a:lnTo>
                <a:lnTo>
                  <a:pt x="1190991" y="671019"/>
                </a:lnTo>
                <a:cubicBezTo>
                  <a:pt x="1213148" y="703032"/>
                  <a:pt x="1220820" y="729223"/>
                  <a:pt x="1211146" y="747148"/>
                </a:cubicBezTo>
                <a:cubicBezTo>
                  <a:pt x="1177288" y="809885"/>
                  <a:pt x="942164" y="750580"/>
                  <a:pt x="660618" y="614265"/>
                </a:cubicBezTo>
                <a:lnTo>
                  <a:pt x="537651" y="551305"/>
                </a:lnTo>
                <a:lnTo>
                  <a:pt x="437270" y="597126"/>
                </a:lnTo>
                <a:cubicBezTo>
                  <a:pt x="210021" y="694320"/>
                  <a:pt x="33131" y="730209"/>
                  <a:pt x="4110" y="676434"/>
                </a:cubicBezTo>
                <a:cubicBezTo>
                  <a:pt x="-15238" y="640584"/>
                  <a:pt x="34797" y="571672"/>
                  <a:pt x="131333" y="489236"/>
                </a:cubicBezTo>
                <a:lnTo>
                  <a:pt x="269629" y="386502"/>
                </a:lnTo>
                <a:lnTo>
                  <a:pt x="169670" y="314433"/>
                </a:lnTo>
                <a:cubicBezTo>
                  <a:pt x="48390" y="218233"/>
                  <a:pt x="-17656" y="136057"/>
                  <a:pt x="4110" y="95726"/>
                </a:cubicBezTo>
                <a:cubicBezTo>
                  <a:pt x="13784" y="77801"/>
                  <a:pt x="39887" y="69839"/>
                  <a:pt x="78809" y="70789"/>
                </a:cubicBezTo>
                <a:cubicBezTo>
                  <a:pt x="151788" y="72570"/>
                  <a:pt x="269831" y="105684"/>
                  <a:pt x="409133" y="163207"/>
                </a:cubicBezTo>
                <a:lnTo>
                  <a:pt x="537531" y="220920"/>
                </a:lnTo>
                <a:lnTo>
                  <a:pt x="537564" y="220900"/>
                </a:lnTo>
                <a:cubicBezTo>
                  <a:pt x="787550" y="85986"/>
                  <a:pt x="1019681" y="2925"/>
                  <a:pt x="1136447" y="75"/>
                </a:cubicBezTo>
                <a:close/>
              </a:path>
            </a:pathLst>
          </a:cu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>
          <a:xfrm rot="20040000">
            <a:off x="6942549" y="2622251"/>
            <a:ext cx="960120" cy="265176"/>
          </a:xfrm>
          <a:custGeom>
            <a:avLst/>
            <a:gdLst>
              <a:gd name="connsiteX0" fmla="*/ 1136447 w 3071060"/>
              <a:gd name="connsiteY0" fmla="*/ 75 h 772160"/>
              <a:gd name="connsiteX1" fmla="*/ 1211146 w 3071060"/>
              <a:gd name="connsiteY1" fmla="*/ 25012 h 772160"/>
              <a:gd name="connsiteX2" fmla="*/ 1190991 w 3071060"/>
              <a:gd name="connsiteY2" fmla="*/ 101141 h 772160"/>
              <a:gd name="connsiteX3" fmla="*/ 1163223 w 3071060"/>
              <a:gd name="connsiteY3" fmla="*/ 134203 h 772160"/>
              <a:gd name="connsiteX4" fmla="*/ 1165571 w 3071060"/>
              <a:gd name="connsiteY4" fmla="*/ 133948 h 772160"/>
              <a:gd name="connsiteX5" fmla="*/ 1699460 w 3071060"/>
              <a:gd name="connsiteY5" fmla="*/ 112391 h 772160"/>
              <a:gd name="connsiteX6" fmla="*/ 3071060 w 3071060"/>
              <a:gd name="connsiteY6" fmla="*/ 386711 h 772160"/>
              <a:gd name="connsiteX7" fmla="*/ 1699460 w 3071060"/>
              <a:gd name="connsiteY7" fmla="*/ 661031 h 772160"/>
              <a:gd name="connsiteX8" fmla="*/ 1165571 w 3071060"/>
              <a:gd name="connsiteY8" fmla="*/ 639474 h 772160"/>
              <a:gd name="connsiteX9" fmla="*/ 1164389 w 3071060"/>
              <a:gd name="connsiteY9" fmla="*/ 639345 h 772160"/>
              <a:gd name="connsiteX10" fmla="*/ 1190991 w 3071060"/>
              <a:gd name="connsiteY10" fmla="*/ 671019 h 772160"/>
              <a:gd name="connsiteX11" fmla="*/ 1211146 w 3071060"/>
              <a:gd name="connsiteY11" fmla="*/ 747148 h 772160"/>
              <a:gd name="connsiteX12" fmla="*/ 660618 w 3071060"/>
              <a:gd name="connsiteY12" fmla="*/ 614265 h 772160"/>
              <a:gd name="connsiteX13" fmla="*/ 537651 w 3071060"/>
              <a:gd name="connsiteY13" fmla="*/ 551305 h 772160"/>
              <a:gd name="connsiteX14" fmla="*/ 437270 w 3071060"/>
              <a:gd name="connsiteY14" fmla="*/ 597126 h 772160"/>
              <a:gd name="connsiteX15" fmla="*/ 4110 w 3071060"/>
              <a:gd name="connsiteY15" fmla="*/ 676434 h 772160"/>
              <a:gd name="connsiteX16" fmla="*/ 131333 w 3071060"/>
              <a:gd name="connsiteY16" fmla="*/ 489236 h 772160"/>
              <a:gd name="connsiteX17" fmla="*/ 269629 w 3071060"/>
              <a:gd name="connsiteY17" fmla="*/ 386502 h 772160"/>
              <a:gd name="connsiteX18" fmla="*/ 169670 w 3071060"/>
              <a:gd name="connsiteY18" fmla="*/ 314433 h 772160"/>
              <a:gd name="connsiteX19" fmla="*/ 4110 w 3071060"/>
              <a:gd name="connsiteY19" fmla="*/ 95726 h 772160"/>
              <a:gd name="connsiteX20" fmla="*/ 78809 w 3071060"/>
              <a:gd name="connsiteY20" fmla="*/ 70789 h 772160"/>
              <a:gd name="connsiteX21" fmla="*/ 409133 w 3071060"/>
              <a:gd name="connsiteY21" fmla="*/ 163207 h 772160"/>
              <a:gd name="connsiteX22" fmla="*/ 537531 w 3071060"/>
              <a:gd name="connsiteY22" fmla="*/ 220920 h 772160"/>
              <a:gd name="connsiteX23" fmla="*/ 537564 w 3071060"/>
              <a:gd name="connsiteY23" fmla="*/ 220900 h 772160"/>
              <a:gd name="connsiteX24" fmla="*/ 1136447 w 3071060"/>
              <a:gd name="connsiteY24" fmla="*/ 75 h 7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71060" h="772160">
                <a:moveTo>
                  <a:pt x="1136447" y="75"/>
                </a:moveTo>
                <a:cubicBezTo>
                  <a:pt x="1175369" y="-875"/>
                  <a:pt x="1201472" y="7087"/>
                  <a:pt x="1211146" y="25012"/>
                </a:cubicBezTo>
                <a:cubicBezTo>
                  <a:pt x="1220820" y="42937"/>
                  <a:pt x="1213148" y="69128"/>
                  <a:pt x="1190991" y="101141"/>
                </a:cubicBezTo>
                <a:lnTo>
                  <a:pt x="1163223" y="134203"/>
                </a:lnTo>
                <a:lnTo>
                  <a:pt x="1165571" y="133948"/>
                </a:lnTo>
                <a:cubicBezTo>
                  <a:pt x="1329667" y="120067"/>
                  <a:pt x="1510082" y="112391"/>
                  <a:pt x="1699460" y="112391"/>
                </a:cubicBezTo>
                <a:cubicBezTo>
                  <a:pt x="2456974" y="112391"/>
                  <a:pt x="3071060" y="235208"/>
                  <a:pt x="3071060" y="386711"/>
                </a:cubicBezTo>
                <a:cubicBezTo>
                  <a:pt x="3071060" y="538214"/>
                  <a:pt x="2456974" y="661031"/>
                  <a:pt x="1699460" y="661031"/>
                </a:cubicBezTo>
                <a:cubicBezTo>
                  <a:pt x="1510082" y="661031"/>
                  <a:pt x="1329667" y="653355"/>
                  <a:pt x="1165571" y="639474"/>
                </a:cubicBezTo>
                <a:lnTo>
                  <a:pt x="1164389" y="639345"/>
                </a:lnTo>
                <a:lnTo>
                  <a:pt x="1190991" y="671019"/>
                </a:lnTo>
                <a:cubicBezTo>
                  <a:pt x="1213148" y="703032"/>
                  <a:pt x="1220820" y="729223"/>
                  <a:pt x="1211146" y="747148"/>
                </a:cubicBezTo>
                <a:cubicBezTo>
                  <a:pt x="1177288" y="809885"/>
                  <a:pt x="942164" y="750580"/>
                  <a:pt x="660618" y="614265"/>
                </a:cubicBezTo>
                <a:lnTo>
                  <a:pt x="537651" y="551305"/>
                </a:lnTo>
                <a:lnTo>
                  <a:pt x="437270" y="597126"/>
                </a:lnTo>
                <a:cubicBezTo>
                  <a:pt x="210021" y="694320"/>
                  <a:pt x="33131" y="730209"/>
                  <a:pt x="4110" y="676434"/>
                </a:cubicBezTo>
                <a:cubicBezTo>
                  <a:pt x="-15238" y="640584"/>
                  <a:pt x="34797" y="571672"/>
                  <a:pt x="131333" y="489236"/>
                </a:cubicBezTo>
                <a:lnTo>
                  <a:pt x="269629" y="386502"/>
                </a:lnTo>
                <a:lnTo>
                  <a:pt x="169670" y="314433"/>
                </a:lnTo>
                <a:cubicBezTo>
                  <a:pt x="48390" y="218233"/>
                  <a:pt x="-17656" y="136057"/>
                  <a:pt x="4110" y="95726"/>
                </a:cubicBezTo>
                <a:cubicBezTo>
                  <a:pt x="13784" y="77801"/>
                  <a:pt x="39887" y="69839"/>
                  <a:pt x="78809" y="70789"/>
                </a:cubicBezTo>
                <a:cubicBezTo>
                  <a:pt x="151788" y="72570"/>
                  <a:pt x="269831" y="105684"/>
                  <a:pt x="409133" y="163207"/>
                </a:cubicBezTo>
                <a:lnTo>
                  <a:pt x="537531" y="220920"/>
                </a:lnTo>
                <a:lnTo>
                  <a:pt x="537564" y="220900"/>
                </a:lnTo>
                <a:cubicBezTo>
                  <a:pt x="787550" y="85986"/>
                  <a:pt x="1019681" y="2925"/>
                  <a:pt x="1136447" y="75"/>
                </a:cubicBez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Freeform 35"/>
          <p:cNvSpPr>
            <a:spLocks/>
          </p:cNvSpPr>
          <p:nvPr/>
        </p:nvSpPr>
        <p:spPr>
          <a:xfrm rot="180000">
            <a:off x="6818851" y="2799264"/>
            <a:ext cx="1554480" cy="274320"/>
          </a:xfrm>
          <a:custGeom>
            <a:avLst/>
            <a:gdLst>
              <a:gd name="connsiteX0" fmla="*/ 1136447 w 3071060"/>
              <a:gd name="connsiteY0" fmla="*/ 75 h 772160"/>
              <a:gd name="connsiteX1" fmla="*/ 1211146 w 3071060"/>
              <a:gd name="connsiteY1" fmla="*/ 25012 h 772160"/>
              <a:gd name="connsiteX2" fmla="*/ 1190991 w 3071060"/>
              <a:gd name="connsiteY2" fmla="*/ 101141 h 772160"/>
              <a:gd name="connsiteX3" fmla="*/ 1163223 w 3071060"/>
              <a:gd name="connsiteY3" fmla="*/ 134203 h 772160"/>
              <a:gd name="connsiteX4" fmla="*/ 1165571 w 3071060"/>
              <a:gd name="connsiteY4" fmla="*/ 133948 h 772160"/>
              <a:gd name="connsiteX5" fmla="*/ 1699460 w 3071060"/>
              <a:gd name="connsiteY5" fmla="*/ 112391 h 772160"/>
              <a:gd name="connsiteX6" fmla="*/ 3071060 w 3071060"/>
              <a:gd name="connsiteY6" fmla="*/ 386711 h 772160"/>
              <a:gd name="connsiteX7" fmla="*/ 1699460 w 3071060"/>
              <a:gd name="connsiteY7" fmla="*/ 661031 h 772160"/>
              <a:gd name="connsiteX8" fmla="*/ 1165571 w 3071060"/>
              <a:gd name="connsiteY8" fmla="*/ 639474 h 772160"/>
              <a:gd name="connsiteX9" fmla="*/ 1164389 w 3071060"/>
              <a:gd name="connsiteY9" fmla="*/ 639345 h 772160"/>
              <a:gd name="connsiteX10" fmla="*/ 1190991 w 3071060"/>
              <a:gd name="connsiteY10" fmla="*/ 671019 h 772160"/>
              <a:gd name="connsiteX11" fmla="*/ 1211146 w 3071060"/>
              <a:gd name="connsiteY11" fmla="*/ 747148 h 772160"/>
              <a:gd name="connsiteX12" fmla="*/ 660618 w 3071060"/>
              <a:gd name="connsiteY12" fmla="*/ 614265 h 772160"/>
              <a:gd name="connsiteX13" fmla="*/ 537651 w 3071060"/>
              <a:gd name="connsiteY13" fmla="*/ 551305 h 772160"/>
              <a:gd name="connsiteX14" fmla="*/ 437270 w 3071060"/>
              <a:gd name="connsiteY14" fmla="*/ 597126 h 772160"/>
              <a:gd name="connsiteX15" fmla="*/ 4110 w 3071060"/>
              <a:gd name="connsiteY15" fmla="*/ 676434 h 772160"/>
              <a:gd name="connsiteX16" fmla="*/ 131333 w 3071060"/>
              <a:gd name="connsiteY16" fmla="*/ 489236 h 772160"/>
              <a:gd name="connsiteX17" fmla="*/ 269629 w 3071060"/>
              <a:gd name="connsiteY17" fmla="*/ 386502 h 772160"/>
              <a:gd name="connsiteX18" fmla="*/ 169670 w 3071060"/>
              <a:gd name="connsiteY18" fmla="*/ 314433 h 772160"/>
              <a:gd name="connsiteX19" fmla="*/ 4110 w 3071060"/>
              <a:gd name="connsiteY19" fmla="*/ 95726 h 772160"/>
              <a:gd name="connsiteX20" fmla="*/ 78809 w 3071060"/>
              <a:gd name="connsiteY20" fmla="*/ 70789 h 772160"/>
              <a:gd name="connsiteX21" fmla="*/ 409133 w 3071060"/>
              <a:gd name="connsiteY21" fmla="*/ 163207 h 772160"/>
              <a:gd name="connsiteX22" fmla="*/ 537531 w 3071060"/>
              <a:gd name="connsiteY22" fmla="*/ 220920 h 772160"/>
              <a:gd name="connsiteX23" fmla="*/ 537564 w 3071060"/>
              <a:gd name="connsiteY23" fmla="*/ 220900 h 772160"/>
              <a:gd name="connsiteX24" fmla="*/ 1136447 w 3071060"/>
              <a:gd name="connsiteY24" fmla="*/ 75 h 77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71060" h="772160">
                <a:moveTo>
                  <a:pt x="1136447" y="75"/>
                </a:moveTo>
                <a:cubicBezTo>
                  <a:pt x="1175369" y="-875"/>
                  <a:pt x="1201472" y="7087"/>
                  <a:pt x="1211146" y="25012"/>
                </a:cubicBezTo>
                <a:cubicBezTo>
                  <a:pt x="1220820" y="42937"/>
                  <a:pt x="1213148" y="69128"/>
                  <a:pt x="1190991" y="101141"/>
                </a:cubicBezTo>
                <a:lnTo>
                  <a:pt x="1163223" y="134203"/>
                </a:lnTo>
                <a:lnTo>
                  <a:pt x="1165571" y="133948"/>
                </a:lnTo>
                <a:cubicBezTo>
                  <a:pt x="1329667" y="120067"/>
                  <a:pt x="1510082" y="112391"/>
                  <a:pt x="1699460" y="112391"/>
                </a:cubicBezTo>
                <a:cubicBezTo>
                  <a:pt x="2456974" y="112391"/>
                  <a:pt x="3071060" y="235208"/>
                  <a:pt x="3071060" y="386711"/>
                </a:cubicBezTo>
                <a:cubicBezTo>
                  <a:pt x="3071060" y="538214"/>
                  <a:pt x="2456974" y="661031"/>
                  <a:pt x="1699460" y="661031"/>
                </a:cubicBezTo>
                <a:cubicBezTo>
                  <a:pt x="1510082" y="661031"/>
                  <a:pt x="1329667" y="653355"/>
                  <a:pt x="1165571" y="639474"/>
                </a:cubicBezTo>
                <a:lnTo>
                  <a:pt x="1164389" y="639345"/>
                </a:lnTo>
                <a:lnTo>
                  <a:pt x="1190991" y="671019"/>
                </a:lnTo>
                <a:cubicBezTo>
                  <a:pt x="1213148" y="703032"/>
                  <a:pt x="1220820" y="729223"/>
                  <a:pt x="1211146" y="747148"/>
                </a:cubicBezTo>
                <a:cubicBezTo>
                  <a:pt x="1177288" y="809885"/>
                  <a:pt x="942164" y="750580"/>
                  <a:pt x="660618" y="614265"/>
                </a:cubicBezTo>
                <a:lnTo>
                  <a:pt x="537651" y="551305"/>
                </a:lnTo>
                <a:lnTo>
                  <a:pt x="437270" y="597126"/>
                </a:lnTo>
                <a:cubicBezTo>
                  <a:pt x="210021" y="694320"/>
                  <a:pt x="33131" y="730209"/>
                  <a:pt x="4110" y="676434"/>
                </a:cubicBezTo>
                <a:cubicBezTo>
                  <a:pt x="-15238" y="640584"/>
                  <a:pt x="34797" y="571672"/>
                  <a:pt x="131333" y="489236"/>
                </a:cubicBezTo>
                <a:lnTo>
                  <a:pt x="269629" y="386502"/>
                </a:lnTo>
                <a:lnTo>
                  <a:pt x="169670" y="314433"/>
                </a:lnTo>
                <a:cubicBezTo>
                  <a:pt x="48390" y="218233"/>
                  <a:pt x="-17656" y="136057"/>
                  <a:pt x="4110" y="95726"/>
                </a:cubicBezTo>
                <a:cubicBezTo>
                  <a:pt x="13784" y="77801"/>
                  <a:pt x="39887" y="69839"/>
                  <a:pt x="78809" y="70789"/>
                </a:cubicBezTo>
                <a:cubicBezTo>
                  <a:pt x="151788" y="72570"/>
                  <a:pt x="269831" y="105684"/>
                  <a:pt x="409133" y="163207"/>
                </a:cubicBezTo>
                <a:lnTo>
                  <a:pt x="537531" y="220920"/>
                </a:lnTo>
                <a:lnTo>
                  <a:pt x="537564" y="220900"/>
                </a:lnTo>
                <a:cubicBezTo>
                  <a:pt x="787550" y="85986"/>
                  <a:pt x="1019681" y="2925"/>
                  <a:pt x="1136447" y="75"/>
                </a:cubicBezTo>
                <a:close/>
              </a:path>
            </a:pathLst>
          </a:custGeom>
          <a:solidFill>
            <a:srgbClr val="CB0F13">
              <a:alpha val="50000"/>
            </a:srgbClr>
          </a:solidFill>
          <a:ln>
            <a:solidFill>
              <a:srgbClr val="8C0A0D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6669946" y="2762535"/>
            <a:ext cx="470248" cy="308929"/>
            <a:chOff x="1523998" y="3111034"/>
            <a:chExt cx="470248" cy="308929"/>
          </a:xfrm>
        </p:grpSpPr>
        <p:grpSp>
          <p:nvGrpSpPr>
            <p:cNvPr id="38" name="Group 37"/>
            <p:cNvGrpSpPr/>
            <p:nvPr/>
          </p:nvGrpSpPr>
          <p:grpSpPr>
            <a:xfrm>
              <a:off x="1523998" y="3111034"/>
              <a:ext cx="470248" cy="308929"/>
              <a:chOff x="1657350" y="4295968"/>
              <a:chExt cx="1177272" cy="704527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1657350" y="4295968"/>
                <a:ext cx="962690" cy="704525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" name="Snip Same Side Corner Rectangle 43"/>
              <p:cNvSpPr/>
              <p:nvPr/>
            </p:nvSpPr>
            <p:spPr>
              <a:xfrm rot="5400000">
                <a:off x="2375072" y="4540945"/>
                <a:ext cx="704526" cy="214574"/>
              </a:xfrm>
              <a:prstGeom prst="snip2SameRect">
                <a:avLst>
                  <a:gd name="adj1" fmla="val 24586"/>
                  <a:gd name="adj2" fmla="val 2338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/>
              <a:lstStyle/>
              <a:p>
                <a:pPr algn="ctr"/>
                <a:endParaRPr lang="en-US" sz="800" dirty="0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1923328" y="3131023"/>
              <a:ext cx="54864" cy="280872"/>
              <a:chOff x="905910" y="1002840"/>
              <a:chExt cx="73317" cy="341915"/>
            </a:xfrm>
          </p:grpSpPr>
          <p:sp>
            <p:nvSpPr>
              <p:cNvPr id="40" name="Isosceles Triangle 39"/>
              <p:cNvSpPr/>
              <p:nvPr/>
            </p:nvSpPr>
            <p:spPr>
              <a:xfrm rot="10800000">
                <a:off x="905910" y="1002840"/>
                <a:ext cx="73317" cy="6678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Isosceles Triangle 40"/>
              <p:cNvSpPr/>
              <p:nvPr/>
            </p:nvSpPr>
            <p:spPr>
              <a:xfrm rot="10800000">
                <a:off x="905910" y="1140404"/>
                <a:ext cx="73317" cy="6678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Isosceles Triangle 41"/>
              <p:cNvSpPr/>
              <p:nvPr/>
            </p:nvSpPr>
            <p:spPr>
              <a:xfrm rot="10800000">
                <a:off x="905910" y="1277967"/>
                <a:ext cx="73317" cy="6678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6" name="Content Placeholder 7"/>
          <p:cNvSpPr txBox="1">
            <a:spLocks/>
          </p:cNvSpPr>
          <p:nvPr/>
        </p:nvSpPr>
        <p:spPr>
          <a:xfrm>
            <a:off x="6324600" y="1604238"/>
            <a:ext cx="1463040" cy="517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Channel Variability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8282776" y="4890624"/>
            <a:ext cx="474954" cy="199678"/>
            <a:chOff x="5086247" y="4493832"/>
            <a:chExt cx="868852" cy="378217"/>
          </a:xfrm>
        </p:grpSpPr>
        <p:sp>
          <p:nvSpPr>
            <p:cNvPr id="48" name="Rectangle 47"/>
            <p:cNvSpPr/>
            <p:nvPr/>
          </p:nvSpPr>
          <p:spPr>
            <a:xfrm flipH="1">
              <a:off x="5300821" y="4493832"/>
              <a:ext cx="654278" cy="378209"/>
            </a:xfrm>
            <a:prstGeom prst="rect">
              <a:avLst/>
            </a:prstGeom>
            <a:solidFill>
              <a:srgbClr val="CB0F13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Snip Same Side Corner Rectangle 48"/>
            <p:cNvSpPr/>
            <p:nvPr/>
          </p:nvSpPr>
          <p:spPr>
            <a:xfrm rot="16200000" flipH="1">
              <a:off x="5004425" y="4575654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F5777A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50" name="Isosceles Triangle 49"/>
            <p:cNvSpPr/>
            <p:nvPr/>
          </p:nvSpPr>
          <p:spPr>
            <a:xfrm rot="10800000" flipH="1">
              <a:off x="5142323" y="4622980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 flipH="1">
            <a:off x="8032850" y="5574524"/>
            <a:ext cx="474954" cy="199678"/>
            <a:chOff x="746907" y="2355527"/>
            <a:chExt cx="868853" cy="378217"/>
          </a:xfrm>
        </p:grpSpPr>
        <p:sp>
          <p:nvSpPr>
            <p:cNvPr id="52" name="Rectangle 51"/>
            <p:cNvSpPr/>
            <p:nvPr/>
          </p:nvSpPr>
          <p:spPr>
            <a:xfrm>
              <a:off x="746907" y="2355527"/>
              <a:ext cx="654278" cy="3782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Snip Same Side Corner Rectangle 52"/>
            <p:cNvSpPr/>
            <p:nvPr/>
          </p:nvSpPr>
          <p:spPr>
            <a:xfrm rot="5400000">
              <a:off x="1319364" y="2437349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AED39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54" name="Isosceles Triangle 53"/>
            <p:cNvSpPr/>
            <p:nvPr/>
          </p:nvSpPr>
          <p:spPr>
            <a:xfrm rot="10800000">
              <a:off x="1439771" y="2484675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902123" y="4208192"/>
            <a:ext cx="474954" cy="199678"/>
            <a:chOff x="5163843" y="3831776"/>
            <a:chExt cx="868852" cy="378217"/>
          </a:xfrm>
        </p:grpSpPr>
        <p:sp>
          <p:nvSpPr>
            <p:cNvPr id="56" name="Rectangle 55"/>
            <p:cNvSpPr/>
            <p:nvPr/>
          </p:nvSpPr>
          <p:spPr>
            <a:xfrm flipH="1">
              <a:off x="5378417" y="3831776"/>
              <a:ext cx="654278" cy="3782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Snip Same Side Corner Rectangle 56"/>
            <p:cNvSpPr/>
            <p:nvPr/>
          </p:nvSpPr>
          <p:spPr>
            <a:xfrm rot="16200000" flipH="1">
              <a:off x="5082021" y="3913598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58" name="Isosceles Triangle 57"/>
            <p:cNvSpPr/>
            <p:nvPr/>
          </p:nvSpPr>
          <p:spPr>
            <a:xfrm rot="10800000" flipH="1">
              <a:off x="5219919" y="3960924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198857" y="4308028"/>
            <a:ext cx="750307" cy="716543"/>
            <a:chOff x="2403323" y="6507439"/>
            <a:chExt cx="1372570" cy="1357230"/>
          </a:xfrm>
        </p:grpSpPr>
        <p:cxnSp>
          <p:nvCxnSpPr>
            <p:cNvPr id="60" name="Straight Arrow Connector 59"/>
            <p:cNvCxnSpPr>
              <a:stCxn id="84" idx="1"/>
              <a:endCxn id="58" idx="1"/>
            </p:cNvCxnSpPr>
            <p:nvPr/>
          </p:nvCxnSpPr>
          <p:spPr>
            <a:xfrm flipV="1">
              <a:off x="2403323" y="6507441"/>
              <a:ext cx="1372570" cy="920740"/>
            </a:xfrm>
            <a:prstGeom prst="straightConnector1">
              <a:avLst/>
            </a:prstGeom>
            <a:ln w="15875">
              <a:solidFill>
                <a:schemeClr val="accent2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85" idx="1"/>
              <a:endCxn id="58" idx="1"/>
            </p:cNvCxnSpPr>
            <p:nvPr/>
          </p:nvCxnSpPr>
          <p:spPr>
            <a:xfrm flipV="1">
              <a:off x="2403323" y="6507439"/>
              <a:ext cx="1372570" cy="1138986"/>
            </a:xfrm>
            <a:prstGeom prst="straightConnector1">
              <a:avLst/>
            </a:prstGeom>
            <a:ln w="15875">
              <a:solidFill>
                <a:schemeClr val="accent2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86" idx="1"/>
              <a:endCxn id="58" idx="1"/>
            </p:cNvCxnSpPr>
            <p:nvPr/>
          </p:nvCxnSpPr>
          <p:spPr>
            <a:xfrm flipV="1">
              <a:off x="2403323" y="6507439"/>
              <a:ext cx="1372570" cy="1357230"/>
            </a:xfrm>
            <a:prstGeom prst="straightConnector1">
              <a:avLst/>
            </a:prstGeom>
            <a:ln w="15875">
              <a:solidFill>
                <a:schemeClr val="accent2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7198857" y="4794131"/>
            <a:ext cx="1130960" cy="230440"/>
            <a:chOff x="2403328" y="7428099"/>
            <a:chExt cx="2068914" cy="436479"/>
          </a:xfrm>
        </p:grpSpPr>
        <p:cxnSp>
          <p:nvCxnSpPr>
            <p:cNvPr id="64" name="Straight Arrow Connector 63"/>
            <p:cNvCxnSpPr>
              <a:stCxn id="84" idx="1"/>
              <a:endCxn id="50" idx="1"/>
            </p:cNvCxnSpPr>
            <p:nvPr/>
          </p:nvCxnSpPr>
          <p:spPr>
            <a:xfrm>
              <a:off x="2403328" y="7428099"/>
              <a:ext cx="2068914" cy="371875"/>
            </a:xfrm>
            <a:prstGeom prst="straightConnector1">
              <a:avLst/>
            </a:prstGeom>
            <a:ln w="15875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85" idx="1"/>
              <a:endCxn id="50" idx="1"/>
            </p:cNvCxnSpPr>
            <p:nvPr/>
          </p:nvCxnSpPr>
          <p:spPr>
            <a:xfrm>
              <a:off x="2403328" y="7646337"/>
              <a:ext cx="2068914" cy="153631"/>
            </a:xfrm>
            <a:prstGeom prst="straightConnector1">
              <a:avLst/>
            </a:prstGeom>
            <a:ln w="15875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86" idx="1"/>
              <a:endCxn id="50" idx="1"/>
            </p:cNvCxnSpPr>
            <p:nvPr/>
          </p:nvCxnSpPr>
          <p:spPr>
            <a:xfrm flipV="1">
              <a:off x="2403328" y="7799968"/>
              <a:ext cx="2068914" cy="64610"/>
            </a:xfrm>
            <a:prstGeom prst="straightConnector1">
              <a:avLst/>
            </a:prstGeom>
            <a:ln w="15875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7198857" y="4794127"/>
            <a:ext cx="881034" cy="880232"/>
            <a:chOff x="2403326" y="7428172"/>
            <a:chExt cx="1611714" cy="1667281"/>
          </a:xfrm>
        </p:grpSpPr>
        <p:cxnSp>
          <p:nvCxnSpPr>
            <p:cNvPr id="68" name="Straight Arrow Connector 67"/>
            <p:cNvCxnSpPr>
              <a:stCxn id="84" idx="1"/>
              <a:endCxn id="54" idx="1"/>
            </p:cNvCxnSpPr>
            <p:nvPr/>
          </p:nvCxnSpPr>
          <p:spPr>
            <a:xfrm>
              <a:off x="2403326" y="7428172"/>
              <a:ext cx="1611714" cy="1667281"/>
            </a:xfrm>
            <a:prstGeom prst="straightConnector1">
              <a:avLst/>
            </a:prstGeom>
            <a:ln w="15875">
              <a:solidFill>
                <a:schemeClr val="accent6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85" idx="1"/>
              <a:endCxn id="54" idx="1"/>
            </p:cNvCxnSpPr>
            <p:nvPr/>
          </p:nvCxnSpPr>
          <p:spPr>
            <a:xfrm>
              <a:off x="2403326" y="7646418"/>
              <a:ext cx="1611714" cy="1449034"/>
            </a:xfrm>
            <a:prstGeom prst="straightConnector1">
              <a:avLst/>
            </a:prstGeom>
            <a:ln w="15875">
              <a:solidFill>
                <a:schemeClr val="accent6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86" idx="1"/>
              <a:endCxn id="54" idx="1"/>
            </p:cNvCxnSpPr>
            <p:nvPr/>
          </p:nvCxnSpPr>
          <p:spPr>
            <a:xfrm>
              <a:off x="2403326" y="7864663"/>
              <a:ext cx="1611714" cy="1230790"/>
            </a:xfrm>
            <a:prstGeom prst="straightConnector1">
              <a:avLst/>
            </a:prstGeom>
            <a:ln w="15875">
              <a:solidFill>
                <a:schemeClr val="accent6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8095640" y="4423964"/>
            <a:ext cx="322586" cy="492692"/>
            <a:chOff x="6115049" y="3449643"/>
            <a:chExt cx="590120" cy="933226"/>
          </a:xfrm>
        </p:grpSpPr>
        <p:sp>
          <p:nvSpPr>
            <p:cNvPr id="72" name="Right Brace 71"/>
            <p:cNvSpPr/>
            <p:nvPr/>
          </p:nvSpPr>
          <p:spPr>
            <a:xfrm>
              <a:off x="6115049" y="3449643"/>
              <a:ext cx="133351" cy="933226"/>
            </a:xfrm>
            <a:prstGeom prst="rightBrac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6311974" y="3626817"/>
              <a:ext cx="393195" cy="524675"/>
              <a:chOff x="6302733" y="3593382"/>
              <a:chExt cx="393195" cy="524675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6302733" y="3593382"/>
                <a:ext cx="360673" cy="5246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∠</a:t>
                </a:r>
                <a:endParaRPr lang="en-US" sz="20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6330168" y="3672253"/>
                <a:ext cx="365760" cy="365760"/>
              </a:xfrm>
              <a:prstGeom prst="ellipse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7987360" y="5045828"/>
            <a:ext cx="322586" cy="492692"/>
            <a:chOff x="6115049" y="3449643"/>
            <a:chExt cx="590120" cy="933226"/>
          </a:xfrm>
        </p:grpSpPr>
        <p:sp>
          <p:nvSpPr>
            <p:cNvPr id="77" name="Right Brace 76"/>
            <p:cNvSpPr/>
            <p:nvPr/>
          </p:nvSpPr>
          <p:spPr>
            <a:xfrm>
              <a:off x="6115049" y="3449643"/>
              <a:ext cx="133351" cy="933226"/>
            </a:xfrm>
            <a:prstGeom prst="rightBrac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6311974" y="3626817"/>
              <a:ext cx="393195" cy="495524"/>
              <a:chOff x="6302733" y="3593382"/>
              <a:chExt cx="393195" cy="495524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6302733" y="3593382"/>
                <a:ext cx="360673" cy="49552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∠</a:t>
                </a:r>
                <a:endParaRPr lang="en-US" sz="18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6330168" y="3672253"/>
                <a:ext cx="365760" cy="365760"/>
              </a:xfrm>
              <a:prstGeom prst="ellipse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6757112" y="4749158"/>
            <a:ext cx="466344" cy="310896"/>
            <a:chOff x="6609982" y="1785318"/>
            <a:chExt cx="466344" cy="310896"/>
          </a:xfrm>
        </p:grpSpPr>
        <p:grpSp>
          <p:nvGrpSpPr>
            <p:cNvPr id="82" name="Group 81"/>
            <p:cNvGrpSpPr/>
            <p:nvPr/>
          </p:nvGrpSpPr>
          <p:grpSpPr>
            <a:xfrm>
              <a:off x="6609982" y="1785318"/>
              <a:ext cx="466344" cy="310896"/>
              <a:chOff x="1657350" y="4295968"/>
              <a:chExt cx="1177261" cy="704533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1657350" y="4295968"/>
                <a:ext cx="962690" cy="704525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" name="Snip Same Side Corner Rectangle 87"/>
              <p:cNvSpPr/>
              <p:nvPr/>
            </p:nvSpPr>
            <p:spPr>
              <a:xfrm rot="5400000">
                <a:off x="2375061" y="4540951"/>
                <a:ext cx="704526" cy="214574"/>
              </a:xfrm>
              <a:prstGeom prst="snip2SameRect">
                <a:avLst>
                  <a:gd name="adj1" fmla="val 24586"/>
                  <a:gd name="adj2" fmla="val 2338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/>
              <a:lstStyle/>
              <a:p>
                <a:pPr algn="ctr"/>
                <a:endParaRPr lang="en-US" sz="800" dirty="0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7010579" y="1802856"/>
              <a:ext cx="54864" cy="285307"/>
              <a:chOff x="917873" y="1008595"/>
              <a:chExt cx="76811" cy="347543"/>
            </a:xfrm>
          </p:grpSpPr>
          <p:sp>
            <p:nvSpPr>
              <p:cNvPr id="84" name="Isosceles Triangle 83"/>
              <p:cNvSpPr/>
              <p:nvPr/>
            </p:nvSpPr>
            <p:spPr>
              <a:xfrm rot="10800000">
                <a:off x="917873" y="1008595"/>
                <a:ext cx="76811" cy="66832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Isosceles Triangle 84"/>
              <p:cNvSpPr/>
              <p:nvPr/>
            </p:nvSpPr>
            <p:spPr>
              <a:xfrm rot="10800000">
                <a:off x="917873" y="1148951"/>
                <a:ext cx="76811" cy="66832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Isosceles Triangle 85"/>
              <p:cNvSpPr/>
              <p:nvPr/>
            </p:nvSpPr>
            <p:spPr>
              <a:xfrm rot="10800000">
                <a:off x="917873" y="1289306"/>
                <a:ext cx="76811" cy="66832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9" name="Content Placeholder 7"/>
          <p:cNvSpPr txBox="1">
            <a:spLocks/>
          </p:cNvSpPr>
          <p:nvPr/>
        </p:nvSpPr>
        <p:spPr>
          <a:xfrm>
            <a:off x="6324600" y="5426377"/>
            <a:ext cx="1463040" cy="517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rgbClr val="7030A0"/>
                </a:solidFill>
              </a:rPr>
              <a:t>Receiver Separability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 rot="16200000">
            <a:off x="-999936" y="3284524"/>
            <a:ext cx="4206240" cy="0"/>
          </a:xfrm>
          <a:prstGeom prst="straightConnector1">
            <a:avLst/>
          </a:prstGeom>
          <a:ln w="69850" cap="rnd">
            <a:solidFill>
              <a:schemeClr val="accent2">
                <a:lumMod val="75000"/>
              </a:schemeClr>
            </a:solidFill>
            <a:round/>
            <a:headEnd type="none" w="med" len="lg"/>
            <a:tailEnd type="triangle" w="med" len="lg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ontent Placeholder 7"/>
          <p:cNvSpPr txBox="1">
            <a:spLocks/>
          </p:cNvSpPr>
          <p:nvPr/>
        </p:nvSpPr>
        <p:spPr>
          <a:xfrm>
            <a:off x="-142875" y="1229800"/>
            <a:ext cx="118872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High Variability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</a:rPr>
              <a:t>(fast fading)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3" name="Content Placeholder 7"/>
          <p:cNvSpPr txBox="1">
            <a:spLocks/>
          </p:cNvSpPr>
          <p:nvPr/>
        </p:nvSpPr>
        <p:spPr>
          <a:xfrm>
            <a:off x="-142875" y="4746613"/>
            <a:ext cx="118872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Low Variability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</a:rPr>
              <a:t>(slow fading)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5" name="Content Placeholder 7"/>
          <p:cNvSpPr txBox="1">
            <a:spLocks/>
          </p:cNvSpPr>
          <p:nvPr/>
        </p:nvSpPr>
        <p:spPr>
          <a:xfrm>
            <a:off x="874395" y="5522595"/>
            <a:ext cx="109728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rgbClr val="7030A0"/>
                </a:solidFill>
              </a:rPr>
              <a:t>Easy to Separate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 smtClean="0">
                <a:solidFill>
                  <a:srgbClr val="7030A0"/>
                </a:solidFill>
              </a:rPr>
              <a:t>(uncorrelated)</a:t>
            </a:r>
            <a:endParaRPr lang="en-US" sz="1600" dirty="0" smtClean="0">
              <a:solidFill>
                <a:srgbClr val="7030A0"/>
              </a:solidFill>
            </a:endParaRPr>
          </a:p>
        </p:txBody>
      </p:sp>
      <p:sp>
        <p:nvSpPr>
          <p:cNvPr id="96" name="Content Placeholder 7"/>
          <p:cNvSpPr txBox="1">
            <a:spLocks/>
          </p:cNvSpPr>
          <p:nvPr/>
        </p:nvSpPr>
        <p:spPr>
          <a:xfrm>
            <a:off x="4150995" y="5522595"/>
            <a:ext cx="109728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rgbClr val="7030A0"/>
                </a:solidFill>
              </a:rPr>
              <a:t>Difficult to Separate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 smtClean="0">
                <a:solidFill>
                  <a:srgbClr val="7030A0"/>
                </a:solidFill>
              </a:rPr>
              <a:t>(correlated)</a:t>
            </a:r>
            <a:endParaRPr lang="en-US" sz="1600" dirty="0" smtClean="0">
              <a:solidFill>
                <a:srgbClr val="7030A0"/>
              </a:solidFill>
            </a:endParaRPr>
          </a:p>
        </p:txBody>
      </p:sp>
      <p:pic>
        <p:nvPicPr>
          <p:cNvPr id="4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271477">
            <a:off x="7232371" y="2026048"/>
            <a:ext cx="450010" cy="22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1" name="Straight Arrow Connector 90"/>
          <p:cNvCxnSpPr/>
          <p:nvPr/>
        </p:nvCxnSpPr>
        <p:spPr>
          <a:xfrm flipH="1">
            <a:off x="1126019" y="5387644"/>
            <a:ext cx="4206240" cy="0"/>
          </a:xfrm>
          <a:prstGeom prst="straightConnector1">
            <a:avLst/>
          </a:prstGeom>
          <a:ln w="69850" cap="rnd">
            <a:solidFill>
              <a:srgbClr val="7030A0"/>
            </a:solidFill>
            <a:headEnd type="triangle" w="med" len="lg"/>
            <a:tailEnd type="none" w="med" len="lg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ounded Rectangle 96"/>
          <p:cNvSpPr/>
          <p:nvPr/>
        </p:nvSpPr>
        <p:spPr>
          <a:xfrm>
            <a:off x="1360515" y="1676400"/>
            <a:ext cx="1737360" cy="685800"/>
          </a:xfrm>
          <a:prstGeom prst="roundRect">
            <a:avLst>
              <a:gd name="adj" fmla="val 11950"/>
            </a:avLst>
          </a:prstGeom>
          <a:gradFill>
            <a:gsLst>
              <a:gs pos="0">
                <a:srgbClr val="FF6D6D"/>
              </a:gs>
              <a:gs pos="50000">
                <a:srgbClr val="FF0000"/>
              </a:gs>
              <a:gs pos="100000">
                <a:srgbClr val="C00000"/>
              </a:gs>
            </a:gsLst>
          </a:gradFill>
          <a:effectLst>
            <a:softEdge rad="127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PUMA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360515" y="4655146"/>
            <a:ext cx="3474720" cy="685800"/>
          </a:xfrm>
          <a:prstGeom prst="roundRect">
            <a:avLst>
              <a:gd name="adj" fmla="val 11950"/>
            </a:avLst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</a:gradFill>
          <a:effectLst>
            <a:softEdge rad="127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 anchorCtr="1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FROZEN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9378" y="2443730"/>
            <a:ext cx="151676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Bands</a:t>
            </a:r>
          </a:p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(2.4/5.8 GHz)</a:t>
            </a:r>
            <a:endParaRPr lang="en-US" sz="1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5933" y="2448559"/>
            <a:ext cx="2926080" cy="2011680"/>
            <a:chOff x="3614038" y="2077004"/>
            <a:chExt cx="2194560" cy="2194560"/>
          </a:xfrm>
        </p:grpSpPr>
        <p:cxnSp>
          <p:nvCxnSpPr>
            <p:cNvPr id="99" name="Straight Arrow Connector 98"/>
            <p:cNvCxnSpPr/>
            <p:nvPr/>
          </p:nvCxnSpPr>
          <p:spPr>
            <a:xfrm rot="16200000">
              <a:off x="4711318" y="2077005"/>
              <a:ext cx="0" cy="2194560"/>
            </a:xfrm>
            <a:prstGeom prst="straightConnector1">
              <a:avLst/>
            </a:prstGeom>
            <a:ln w="47625" cap="rnd">
              <a:solidFill>
                <a:schemeClr val="accent6">
                  <a:lumMod val="75000"/>
                </a:schemeClr>
              </a:solidFill>
              <a:round/>
              <a:headEnd type="triangle" w="lg" len="lg"/>
              <a:tailEnd type="triangle" w="lg" len="lg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H="1">
              <a:off x="4711318" y="2077004"/>
              <a:ext cx="0" cy="2194560"/>
            </a:xfrm>
            <a:prstGeom prst="straightConnector1">
              <a:avLst/>
            </a:prstGeom>
            <a:ln w="47625" cap="rnd">
              <a:solidFill>
                <a:schemeClr val="accent6">
                  <a:lumMod val="75000"/>
                </a:schemeClr>
              </a:solidFill>
              <a:headEnd type="triangle" w="lg" len="lg"/>
              <a:tailEnd type="triangle" w="lg" len="lg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Rounded Rectangle 100"/>
          <p:cNvSpPr/>
          <p:nvPr/>
        </p:nvSpPr>
        <p:spPr>
          <a:xfrm>
            <a:off x="2133133" y="2905759"/>
            <a:ext cx="2011680" cy="1097280"/>
          </a:xfrm>
          <a:prstGeom prst="roundRect">
            <a:avLst>
              <a:gd name="adj" fmla="val 11950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</a:gradFill>
          <a:effectLst>
            <a:softEdge rad="127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Study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1486142" y="3941802"/>
            <a:ext cx="147187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Bands</a:t>
            </a:r>
          </a:p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(UHF)</a:t>
            </a:r>
            <a:endParaRPr lang="en-US" sz="1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349988" y="3012501"/>
            <a:ext cx="8226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Indoor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4055493" y="3570506"/>
            <a:ext cx="9941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Outdoor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3097875" y="1683609"/>
            <a:ext cx="1737360" cy="685800"/>
          </a:xfrm>
          <a:prstGeom prst="roundRect">
            <a:avLst>
              <a:gd name="adj" fmla="val 11950"/>
            </a:avLst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50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</a:gradFill>
          <a:effectLst>
            <a:softEdge rad="127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802.11ac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1212104" y="1600608"/>
            <a:ext cx="3762977" cy="3621098"/>
          </a:xfrm>
          <a:prstGeom prst="roundRect">
            <a:avLst>
              <a:gd name="adj" fmla="val 11950"/>
            </a:avLst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50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</a:gradFill>
          <a:effectLst>
            <a:softEdge rad="2794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802.11ac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(and existing MU-MIMO protocols)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774634" y="772180"/>
            <a:ext cx="5500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138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MU-MIMO Operating Regimes</a:t>
            </a:r>
          </a:p>
        </p:txBody>
      </p:sp>
      <p:sp>
        <p:nvSpPr>
          <p:cNvPr id="107" name="Content Placeholder 10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50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2" presetClass="path" presetSubtype="0" accel="52000" decel="4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0.03438 0.05902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294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2000" decel="4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01198 -0.04259 " pathEditMode="relative" rAng="0" ptsTypes="AA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-213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2000" decel="4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-0.02604 0.03102 " pathEditMode="relative" rAng="0" ptsTypes="AA"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" y="155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9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3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46" grpId="0"/>
      <p:bldP spid="89" grpId="0"/>
      <p:bldP spid="92" grpId="0"/>
      <p:bldP spid="93" grpId="0"/>
      <p:bldP spid="95" grpId="0"/>
      <p:bldP spid="96" grpId="0"/>
      <p:bldP spid="97" grpId="0" animBg="1"/>
      <p:bldP spid="98" grpId="0" animBg="1"/>
      <p:bldP spid="7" grpId="0"/>
      <p:bldP spid="101" grpId="0" animBg="1"/>
      <p:bldP spid="104" grpId="0"/>
      <p:bldP spid="105" grpId="0"/>
      <p:bldP spid="106" grpId="0"/>
      <p:bldP spid="108" grpId="0" animBg="1"/>
      <p:bldP spid="117" grpId="0" animBg="1"/>
      <p:bldP spid="117" grpId="1" animBg="1"/>
      <p:bldP spid="1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A866-F023-4980-B667-DCC6ADF33029}" type="datetime1">
              <a:rPr lang="en-US" smtClean="0"/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MU-MIMO WLANs in Diverse Bands and Environments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90" name="Straight Arrow Connector 89"/>
          <p:cNvCxnSpPr/>
          <p:nvPr/>
        </p:nvCxnSpPr>
        <p:spPr>
          <a:xfrm rot="16200000">
            <a:off x="-999936" y="3284524"/>
            <a:ext cx="4206240" cy="0"/>
          </a:xfrm>
          <a:prstGeom prst="straightConnector1">
            <a:avLst/>
          </a:prstGeom>
          <a:ln w="69850" cap="rnd">
            <a:solidFill>
              <a:schemeClr val="accent2">
                <a:lumMod val="75000"/>
              </a:schemeClr>
            </a:solidFill>
            <a:round/>
            <a:headEnd type="none" w="med" len="lg"/>
            <a:tailEnd type="triangle" w="med" len="lg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ontent Placeholder 7"/>
          <p:cNvSpPr txBox="1">
            <a:spLocks/>
          </p:cNvSpPr>
          <p:nvPr/>
        </p:nvSpPr>
        <p:spPr>
          <a:xfrm>
            <a:off x="-142875" y="1229800"/>
            <a:ext cx="118872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High Variability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</a:rPr>
              <a:t>(fast fading)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3" name="Content Placeholder 7"/>
          <p:cNvSpPr txBox="1">
            <a:spLocks/>
          </p:cNvSpPr>
          <p:nvPr/>
        </p:nvSpPr>
        <p:spPr>
          <a:xfrm>
            <a:off x="-142875" y="4746613"/>
            <a:ext cx="118872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Low Variability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</a:rPr>
              <a:t>(slow fading)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5" name="Content Placeholder 7"/>
          <p:cNvSpPr txBox="1">
            <a:spLocks/>
          </p:cNvSpPr>
          <p:nvPr/>
        </p:nvSpPr>
        <p:spPr>
          <a:xfrm>
            <a:off x="874395" y="5522595"/>
            <a:ext cx="109728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rgbClr val="7030A0"/>
                </a:solidFill>
              </a:rPr>
              <a:t>Easy to Separate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 smtClean="0">
                <a:solidFill>
                  <a:srgbClr val="7030A0"/>
                </a:solidFill>
              </a:rPr>
              <a:t>(uncorrelated)</a:t>
            </a:r>
            <a:endParaRPr lang="en-US" sz="1600" dirty="0" smtClean="0">
              <a:solidFill>
                <a:srgbClr val="7030A0"/>
              </a:solidFill>
            </a:endParaRPr>
          </a:p>
        </p:txBody>
      </p:sp>
      <p:sp>
        <p:nvSpPr>
          <p:cNvPr id="96" name="Content Placeholder 7"/>
          <p:cNvSpPr txBox="1">
            <a:spLocks/>
          </p:cNvSpPr>
          <p:nvPr/>
        </p:nvSpPr>
        <p:spPr>
          <a:xfrm>
            <a:off x="4150995" y="5522595"/>
            <a:ext cx="109728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rgbClr val="7030A0"/>
                </a:solidFill>
              </a:rPr>
              <a:t>Difficult to Separate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 smtClean="0">
                <a:solidFill>
                  <a:srgbClr val="7030A0"/>
                </a:solidFill>
              </a:rPr>
              <a:t>(correlated)</a:t>
            </a:r>
            <a:endParaRPr lang="en-US" sz="1600" dirty="0" smtClean="0">
              <a:solidFill>
                <a:srgbClr val="7030A0"/>
              </a:solidFill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 flipH="1">
            <a:off x="1126019" y="5387644"/>
            <a:ext cx="4206240" cy="0"/>
          </a:xfrm>
          <a:prstGeom prst="straightConnector1">
            <a:avLst/>
          </a:prstGeom>
          <a:ln w="69850" cap="rnd">
            <a:solidFill>
              <a:srgbClr val="7030A0"/>
            </a:solidFill>
            <a:headEnd type="triangle" w="med" len="lg"/>
            <a:tailEnd type="none" w="med" len="lg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ounded Rectangle 96"/>
          <p:cNvSpPr/>
          <p:nvPr/>
        </p:nvSpPr>
        <p:spPr>
          <a:xfrm>
            <a:off x="1360515" y="1676400"/>
            <a:ext cx="1737360" cy="685800"/>
          </a:xfrm>
          <a:prstGeom prst="roundRect">
            <a:avLst>
              <a:gd name="adj" fmla="val 11950"/>
            </a:avLst>
          </a:prstGeom>
          <a:gradFill>
            <a:gsLst>
              <a:gs pos="0">
                <a:srgbClr val="FF6D6D"/>
              </a:gs>
              <a:gs pos="50000">
                <a:srgbClr val="FF0000"/>
              </a:gs>
              <a:gs pos="100000">
                <a:srgbClr val="C00000"/>
              </a:gs>
            </a:gsLst>
          </a:gradFill>
          <a:effectLst>
            <a:softEdge rad="127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PUMA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360515" y="4655146"/>
            <a:ext cx="3474720" cy="685800"/>
          </a:xfrm>
          <a:prstGeom prst="roundRect">
            <a:avLst>
              <a:gd name="adj" fmla="val 11950"/>
            </a:avLst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</a:gradFill>
          <a:effectLst>
            <a:softEdge rad="127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 anchorCtr="1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FROZEN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9378" y="2443730"/>
            <a:ext cx="151676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Bands</a:t>
            </a:r>
          </a:p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(2.4/5.8 GHz)</a:t>
            </a:r>
            <a:endParaRPr lang="en-US" sz="1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75933" y="2448559"/>
            <a:ext cx="2926080" cy="2011680"/>
            <a:chOff x="3614038" y="2077004"/>
            <a:chExt cx="2194560" cy="2194560"/>
          </a:xfrm>
        </p:grpSpPr>
        <p:cxnSp>
          <p:nvCxnSpPr>
            <p:cNvPr id="99" name="Straight Arrow Connector 98"/>
            <p:cNvCxnSpPr/>
            <p:nvPr/>
          </p:nvCxnSpPr>
          <p:spPr>
            <a:xfrm rot="16200000">
              <a:off x="4711318" y="2077005"/>
              <a:ext cx="0" cy="2194560"/>
            </a:xfrm>
            <a:prstGeom prst="straightConnector1">
              <a:avLst/>
            </a:prstGeom>
            <a:ln w="47625" cap="rnd">
              <a:solidFill>
                <a:schemeClr val="accent6">
                  <a:lumMod val="75000"/>
                </a:schemeClr>
              </a:solidFill>
              <a:round/>
              <a:headEnd type="triangle" w="lg" len="lg"/>
              <a:tailEnd type="triangle" w="lg" len="lg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H="1">
              <a:off x="4711318" y="2077004"/>
              <a:ext cx="0" cy="2194560"/>
            </a:xfrm>
            <a:prstGeom prst="straightConnector1">
              <a:avLst/>
            </a:prstGeom>
            <a:ln w="47625" cap="rnd">
              <a:solidFill>
                <a:schemeClr val="accent6">
                  <a:lumMod val="75000"/>
                </a:schemeClr>
              </a:solidFill>
              <a:headEnd type="triangle" w="lg" len="lg"/>
              <a:tailEnd type="triangle" w="lg" len="lg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Rounded Rectangle 100"/>
          <p:cNvSpPr/>
          <p:nvPr/>
        </p:nvSpPr>
        <p:spPr>
          <a:xfrm>
            <a:off x="2133133" y="2905759"/>
            <a:ext cx="2011680" cy="1097280"/>
          </a:xfrm>
          <a:prstGeom prst="roundRect">
            <a:avLst>
              <a:gd name="adj" fmla="val 11950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</a:gradFill>
          <a:effectLst>
            <a:softEdge rad="127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Study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1486142" y="3941802"/>
            <a:ext cx="147187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Bands</a:t>
            </a:r>
          </a:p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(UHF)</a:t>
            </a:r>
            <a:endParaRPr lang="en-US" sz="1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349988" y="3012501"/>
            <a:ext cx="8226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Indoor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4055493" y="3570506"/>
            <a:ext cx="9941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Outdoor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3097875" y="1683609"/>
            <a:ext cx="1737360" cy="685800"/>
          </a:xfrm>
          <a:prstGeom prst="roundRect">
            <a:avLst>
              <a:gd name="adj" fmla="val 11950"/>
            </a:avLst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50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</a:gradFill>
          <a:effectLst>
            <a:softEdge rad="1270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802.11ac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774634" y="772180"/>
            <a:ext cx="5500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138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MU-MIMO Operating Regimes</a:t>
            </a:r>
          </a:p>
        </p:txBody>
      </p:sp>
      <p:graphicFrame>
        <p:nvGraphicFramePr>
          <p:cNvPr id="113" name="Diagram 112"/>
          <p:cNvGraphicFramePr/>
          <p:nvPr>
            <p:extLst/>
          </p:nvPr>
        </p:nvGraphicFramePr>
        <p:xfrm>
          <a:off x="5465144" y="1431610"/>
          <a:ext cx="3581400" cy="4740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7" name="MARKER"/>
          <p:cNvSpPr/>
          <p:nvPr/>
        </p:nvSpPr>
        <p:spPr>
          <a:xfrm flipH="1">
            <a:off x="8253046" y="1403140"/>
            <a:ext cx="890984" cy="454968"/>
          </a:xfrm>
          <a:prstGeom prst="rightArrow">
            <a:avLst/>
          </a:prstGeom>
          <a:gradFill flip="none" rotWithShape="1">
            <a:gsLst>
              <a:gs pos="0">
                <a:srgbClr val="A568D2"/>
              </a:gs>
              <a:gs pos="22000">
                <a:srgbClr val="7030A0"/>
              </a:gs>
              <a:gs pos="100000">
                <a:srgbClr val="C9A6E4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78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graphicEl>
                                              <a:dgm id="{EFB3FBE2-7C61-41E9-BA33-DEA6D94F9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>
                                            <p:graphicEl>
                                              <a:dgm id="{EFB3FBE2-7C61-41E9-BA33-DEA6D94F9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graphicEl>
                                              <a:dgm id="{2D3B6E71-E516-4220-B57F-218B4415E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3">
                                            <p:graphicEl>
                                              <a:dgm id="{2D3B6E71-E516-4220-B57F-218B4415E2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graphicEl>
                                              <a:dgm id="{42584784-77F5-4704-992C-EA7200964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3">
                                            <p:graphicEl>
                                              <a:dgm id="{42584784-77F5-4704-992C-EA72009641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graphicEl>
                                              <a:dgm id="{8CB54644-ABDA-42BC-BCE9-E972D82F1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3">
                                            <p:graphicEl>
                                              <a:dgm id="{8CB54644-ABDA-42BC-BCE9-E972D82F11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graphicEl>
                                              <a:dgm id="{755474F8-B496-46C5-BAF6-A1A8C17C0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3">
                                            <p:graphicEl>
                                              <a:dgm id="{755474F8-B496-46C5-BAF6-A1A8C17C04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graphicEl>
                                              <a:dgm id="{A21956A5-FB47-483A-86D4-F432A98C3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3">
                                            <p:graphicEl>
                                              <a:dgm id="{A21956A5-FB47-483A-86D4-F432A98C3E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graphicEl>
                                              <a:dgm id="{5ACB7FB9-037E-4DDC-BD16-8E3ED06D1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3">
                                            <p:graphicEl>
                                              <a:dgm id="{5ACB7FB9-037E-4DDC-BD16-8E3ED06D19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graphicEl>
                                              <a:dgm id="{FD9F59C1-3BEA-4EB9-9D4B-85FFEC5D5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">
                                            <p:graphicEl>
                                              <a:dgm id="{FD9F59C1-3BEA-4EB9-9D4B-85FFEC5D52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3" grpId="0">
        <p:bldSub>
          <a:bldDgm bld="one"/>
        </p:bldSub>
      </p:bldGraphic>
      <p:bldP spid="1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" y="701040"/>
            <a:ext cx="9077858" cy="3363485"/>
          </a:xfrm>
        </p:spPr>
        <p:txBody>
          <a:bodyPr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P</a:t>
            </a:r>
            <a:r>
              <a:rPr lang="en-US" sz="2000" dirty="0" err="1" smtClean="0">
                <a:solidFill>
                  <a:srgbClr val="002060"/>
                </a:solidFill>
              </a:rPr>
              <a:t>resounding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U</a:t>
            </a:r>
            <a:r>
              <a:rPr lang="en-US" sz="2000" dirty="0">
                <a:solidFill>
                  <a:srgbClr val="002060"/>
                </a:solidFill>
              </a:rPr>
              <a:t>ser </a:t>
            </a:r>
            <a:r>
              <a:rPr lang="en-US" sz="2000" dirty="0" smtClean="0">
                <a:solidFill>
                  <a:srgbClr val="002060"/>
                </a:solidFill>
              </a:rPr>
              <a:t>and </a:t>
            </a:r>
            <a:r>
              <a:rPr lang="en-US" sz="2000" b="1" dirty="0" err="1" smtClean="0">
                <a:solidFill>
                  <a:srgbClr val="002060"/>
                </a:solidFill>
              </a:rPr>
              <a:t>M</a:t>
            </a:r>
            <a:r>
              <a:rPr lang="en-US" sz="2000" dirty="0" err="1" smtClean="0">
                <a:solidFill>
                  <a:srgbClr val="002060"/>
                </a:solidFill>
              </a:rPr>
              <a:t>odeSelection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A</a:t>
            </a:r>
            <a:r>
              <a:rPr lang="en-US" sz="2000" dirty="0" smtClean="0">
                <a:solidFill>
                  <a:srgbClr val="002060"/>
                </a:solidFill>
              </a:rPr>
              <a:t>lgorithm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Mode: Subset of TX antennas and number of receivers (Rx antennas)</a:t>
            </a:r>
          </a:p>
          <a:p>
            <a:pPr lvl="2"/>
            <a:r>
              <a:rPr lang="en-US" sz="1600" dirty="0" smtClean="0">
                <a:solidFill>
                  <a:srgbClr val="002060"/>
                </a:solidFill>
              </a:rPr>
              <a:t>Overhead scales with #</a:t>
            </a:r>
            <a:r>
              <a:rPr lang="en-US" sz="1600" dirty="0" err="1" smtClean="0">
                <a:solidFill>
                  <a:srgbClr val="002060"/>
                </a:solidFill>
              </a:rPr>
              <a:t>Tx</a:t>
            </a:r>
            <a:r>
              <a:rPr lang="en-US" sz="1600" dirty="0" smtClean="0">
                <a:solidFill>
                  <a:srgbClr val="002060"/>
                </a:solidFill>
              </a:rPr>
              <a:t> and #Rx antennas</a:t>
            </a:r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User Selection: Chosen user subset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Designed for </a:t>
            </a:r>
            <a:r>
              <a:rPr lang="en-US" sz="2000" dirty="0">
                <a:solidFill>
                  <a:srgbClr val="7030A0"/>
                </a:solidFill>
              </a:rPr>
              <a:t>easily separable</a:t>
            </a:r>
            <a:r>
              <a:rPr lang="en-US" sz="2000" b="1" dirty="0">
                <a:solidFill>
                  <a:srgbClr val="013868"/>
                </a:solidFill>
              </a:rPr>
              <a:t>,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highly variable </a:t>
            </a:r>
            <a:r>
              <a:rPr lang="en-US" sz="2000" dirty="0" smtClean="0">
                <a:solidFill>
                  <a:srgbClr val="002060"/>
                </a:solidFill>
              </a:rPr>
              <a:t>regimes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2060"/>
                </a:solidFill>
              </a:rPr>
              <a:t>For this operating regime, mode and user selection should occur </a:t>
            </a:r>
            <a:r>
              <a:rPr lang="en-US" sz="2000" i="1" dirty="0" smtClean="0">
                <a:solidFill>
                  <a:srgbClr val="002060"/>
                </a:solidFill>
              </a:rPr>
              <a:t>before</a:t>
            </a:r>
            <a:r>
              <a:rPr lang="en-US" sz="2000" dirty="0" smtClean="0">
                <a:solidFill>
                  <a:srgbClr val="002060"/>
                </a:solidFill>
              </a:rPr>
              <a:t> sounding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BB5B1-E145-475D-8E2B-7FAA3B4AF342}" type="datetime1">
              <a:rPr lang="en-US" smtClean="0">
                <a:solidFill>
                  <a:srgbClr val="E7E6E6">
                    <a:lumMod val="25000"/>
                  </a:srgbClr>
                </a:solidFill>
              </a:rPr>
              <a:t>4/22/2015</a:t>
            </a:fld>
            <a:endParaRPr lang="en-US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MU-MIMO WLANs in Diverse Bands and Environments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3" name="TL_Data_Move"/>
          <p:cNvSpPr/>
          <p:nvPr/>
        </p:nvSpPr>
        <p:spPr>
          <a:xfrm>
            <a:off x="3145690" y="4405902"/>
            <a:ext cx="1828800" cy="182880"/>
          </a:xfrm>
          <a:prstGeom prst="trapezoid">
            <a:avLst/>
          </a:prstGeom>
          <a:gradFill flip="none" rotWithShape="1">
            <a:gsLst>
              <a:gs pos="34000">
                <a:srgbClr val="CB0F13"/>
              </a:gs>
              <a:gs pos="32000">
                <a:srgbClr val="C55A11"/>
              </a:gs>
              <a:gs pos="0">
                <a:srgbClr val="C55A11"/>
              </a:gs>
              <a:gs pos="67000">
                <a:srgbClr val="70AD47"/>
              </a:gs>
              <a:gs pos="65000">
                <a:srgbClr val="CB0F13"/>
              </a:gs>
              <a:gs pos="100000">
                <a:srgbClr val="70AD47"/>
              </a:gs>
            </a:gsLst>
            <a:lin ang="5400000" scaled="1"/>
            <a:tileRect/>
          </a:gra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85000" lnSpcReduction="20000"/>
          </a:bodyPr>
          <a:lstStyle/>
          <a:p>
            <a:pPr algn="ctr"/>
            <a:endParaRPr lang="en-US" sz="16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4" name="TL_Pilot_Move"/>
          <p:cNvSpPr/>
          <p:nvPr/>
        </p:nvSpPr>
        <p:spPr>
          <a:xfrm>
            <a:off x="1630019" y="4404812"/>
            <a:ext cx="228600" cy="185061"/>
          </a:xfrm>
          <a:prstGeom prst="trapezoid">
            <a:avLst/>
          </a:prstGeom>
          <a:solidFill>
            <a:srgbClr val="00C5C0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0000" lnSpcReduction="20000"/>
          </a:bodyPr>
          <a:lstStyle/>
          <a:p>
            <a:pPr algn="ctr"/>
            <a:endParaRPr lang="en-US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5" name="Arc 74"/>
          <p:cNvSpPr/>
          <p:nvPr/>
        </p:nvSpPr>
        <p:spPr>
          <a:xfrm>
            <a:off x="1184198" y="4008709"/>
            <a:ext cx="483303" cy="1207722"/>
          </a:xfrm>
          <a:prstGeom prst="arc">
            <a:avLst>
              <a:gd name="adj1" fmla="val 14614868"/>
              <a:gd name="adj2" fmla="val 0"/>
            </a:avLst>
          </a:prstGeom>
          <a:ln w="57150">
            <a:solidFill>
              <a:schemeClr val="accent1">
                <a:lumMod val="75000"/>
                <a:alpha val="8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L_Data_C"/>
          <p:cNvSpPr/>
          <p:nvPr/>
        </p:nvSpPr>
        <p:spPr>
          <a:xfrm>
            <a:off x="3145689" y="5851425"/>
            <a:ext cx="1828800" cy="182880"/>
          </a:xfrm>
          <a:prstGeom prst="trapezoid">
            <a:avLst/>
          </a:prstGeom>
          <a:solidFill>
            <a:srgbClr val="70AD4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55000" lnSpcReduction="20000"/>
          </a:bodyPr>
          <a:lstStyle/>
          <a:p>
            <a:pPr algn="ctr"/>
            <a:endParaRPr lang="en-US" sz="24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7" name="TL_PilotC"/>
          <p:cNvSpPr/>
          <p:nvPr/>
        </p:nvSpPr>
        <p:spPr>
          <a:xfrm>
            <a:off x="1630019" y="5851425"/>
            <a:ext cx="228600" cy="182880"/>
          </a:xfrm>
          <a:prstGeom prst="trapezoid">
            <a:avLst/>
          </a:prstGeom>
          <a:solidFill>
            <a:srgbClr val="00C5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0000" lnSpcReduction="20000"/>
          </a:bodyPr>
          <a:lstStyle/>
          <a:p>
            <a:pPr algn="ctr"/>
            <a:endParaRPr lang="en-US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8" name="TL_PilotB"/>
          <p:cNvSpPr/>
          <p:nvPr/>
        </p:nvSpPr>
        <p:spPr>
          <a:xfrm>
            <a:off x="1630019" y="5428522"/>
            <a:ext cx="228600" cy="185061"/>
          </a:xfrm>
          <a:prstGeom prst="trapezoid">
            <a:avLst/>
          </a:prstGeom>
          <a:solidFill>
            <a:srgbClr val="00C5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0000" lnSpcReduction="20000"/>
          </a:bodyPr>
          <a:lstStyle/>
          <a:p>
            <a:pPr algn="ctr"/>
            <a:endParaRPr lang="en-US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9" name="TL_Data_B"/>
          <p:cNvSpPr/>
          <p:nvPr/>
        </p:nvSpPr>
        <p:spPr>
          <a:xfrm>
            <a:off x="3145689" y="5428522"/>
            <a:ext cx="1828800" cy="185061"/>
          </a:xfrm>
          <a:prstGeom prst="trapezoid">
            <a:avLst/>
          </a:prstGeom>
          <a:solidFill>
            <a:srgbClr val="CB0F1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55000" lnSpcReduction="20000"/>
          </a:bodyPr>
          <a:lstStyle/>
          <a:p>
            <a:pPr algn="ctr"/>
            <a:endParaRPr lang="en-US" sz="24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0" name="TL_DataTx"/>
          <p:cNvSpPr/>
          <p:nvPr/>
        </p:nvSpPr>
        <p:spPr>
          <a:xfrm>
            <a:off x="3145690" y="4383042"/>
            <a:ext cx="1828800" cy="228600"/>
          </a:xfrm>
          <a:prstGeom prst="rect">
            <a:avLst/>
          </a:prstGeom>
          <a:gradFill flip="none" rotWithShape="1">
            <a:gsLst>
              <a:gs pos="34000">
                <a:srgbClr val="CB0F13"/>
              </a:gs>
              <a:gs pos="32000">
                <a:srgbClr val="C55A11"/>
              </a:gs>
              <a:gs pos="0">
                <a:srgbClr val="C55A11"/>
              </a:gs>
              <a:gs pos="67000">
                <a:srgbClr val="70AD47"/>
              </a:gs>
              <a:gs pos="65000">
                <a:srgbClr val="CB0F13"/>
              </a:gs>
              <a:gs pos="100000">
                <a:srgbClr val="70AD47"/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sz="16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Data</a:t>
            </a:r>
            <a:endParaRPr lang="en-US" sz="24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1" name="TL_CsitA"/>
          <p:cNvSpPr/>
          <p:nvPr/>
        </p:nvSpPr>
        <p:spPr>
          <a:xfrm>
            <a:off x="1907277" y="4980386"/>
            <a:ext cx="365760" cy="182880"/>
          </a:xfrm>
          <a:prstGeom prst="trapezoid">
            <a:avLst/>
          </a:prstGeom>
          <a:solidFill>
            <a:srgbClr val="C55A11">
              <a:alpha val="5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32500" lnSpcReduction="20000"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CSIT A</a:t>
            </a:r>
            <a:endParaRPr lang="en-US" sz="2800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2" name="TL_CsitB"/>
          <p:cNvSpPr/>
          <p:nvPr/>
        </p:nvSpPr>
        <p:spPr>
          <a:xfrm>
            <a:off x="2324314" y="5407843"/>
            <a:ext cx="365760" cy="182880"/>
          </a:xfrm>
          <a:prstGeom prst="trapezoid">
            <a:avLst/>
          </a:prstGeom>
          <a:solidFill>
            <a:srgbClr val="CB0F13">
              <a:alpha val="5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32500" lnSpcReduction="20000"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CSIT B</a:t>
            </a:r>
            <a:endParaRPr lang="en-US" sz="2800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3" name="TL_CsitC"/>
          <p:cNvSpPr/>
          <p:nvPr/>
        </p:nvSpPr>
        <p:spPr>
          <a:xfrm>
            <a:off x="2736195" y="5828565"/>
            <a:ext cx="365760" cy="182880"/>
          </a:xfrm>
          <a:prstGeom prst="trapezoid">
            <a:avLst/>
          </a:prstGeom>
          <a:solidFill>
            <a:srgbClr val="70AD47">
              <a:alpha val="5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32500" lnSpcReduction="20000"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CSIT C</a:t>
            </a:r>
            <a:endParaRPr lang="en-US" sz="2800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4" name="TL_TxPilot"/>
          <p:cNvSpPr/>
          <p:nvPr/>
        </p:nvSpPr>
        <p:spPr>
          <a:xfrm>
            <a:off x="1630019" y="4383042"/>
            <a:ext cx="228600" cy="228600"/>
          </a:xfrm>
          <a:prstGeom prst="rect">
            <a:avLst/>
          </a:prstGeom>
          <a:solidFill>
            <a:srgbClr val="00C5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/>
          </a:bodyPr>
          <a:lstStyle/>
          <a:p>
            <a:pPr algn="ctr"/>
            <a:r>
              <a:rPr lang="en-US" sz="9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Pilots</a:t>
            </a:r>
            <a:endParaRPr lang="en-US" sz="18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5" name="TL_AckRxC"/>
          <p:cNvSpPr/>
          <p:nvPr/>
        </p:nvSpPr>
        <p:spPr>
          <a:xfrm>
            <a:off x="5358236" y="5828565"/>
            <a:ext cx="137160" cy="182880"/>
          </a:xfrm>
          <a:prstGeom prst="trapezoid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62500" lnSpcReduction="20000"/>
          </a:bodyPr>
          <a:lstStyle/>
          <a:p>
            <a:pPr algn="ctr"/>
            <a:endParaRPr lang="en-US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6" name="TL_AckRxB"/>
          <p:cNvSpPr/>
          <p:nvPr/>
        </p:nvSpPr>
        <p:spPr>
          <a:xfrm>
            <a:off x="5185293" y="5407843"/>
            <a:ext cx="137160" cy="182880"/>
          </a:xfrm>
          <a:prstGeom prst="trapezoid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62500" lnSpcReduction="20000"/>
          </a:bodyPr>
          <a:lstStyle/>
          <a:p>
            <a:pPr algn="ctr"/>
            <a:endParaRPr lang="en-US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7" name="TL_AckRxA"/>
          <p:cNvSpPr/>
          <p:nvPr/>
        </p:nvSpPr>
        <p:spPr>
          <a:xfrm>
            <a:off x="5012350" y="4980386"/>
            <a:ext cx="137160" cy="182880"/>
          </a:xfrm>
          <a:prstGeom prst="trapezoid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62500" lnSpcReduction="20000"/>
          </a:bodyPr>
          <a:lstStyle/>
          <a:p>
            <a:pPr algn="ctr"/>
            <a:endParaRPr lang="en-US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8" name="TL_Ack_C"/>
          <p:cNvSpPr/>
          <p:nvPr/>
        </p:nvSpPr>
        <p:spPr>
          <a:xfrm>
            <a:off x="5358236" y="5805705"/>
            <a:ext cx="137160" cy="2286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6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ack</a:t>
            </a:r>
            <a:endParaRPr lang="en-US" sz="6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9" name="TL_Ack_B"/>
          <p:cNvSpPr/>
          <p:nvPr/>
        </p:nvSpPr>
        <p:spPr>
          <a:xfrm>
            <a:off x="5185293" y="5384983"/>
            <a:ext cx="137160" cy="2286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6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ack</a:t>
            </a:r>
            <a:endParaRPr lang="en-US" sz="6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0" name="TL_Ack_A"/>
          <p:cNvSpPr/>
          <p:nvPr/>
        </p:nvSpPr>
        <p:spPr>
          <a:xfrm>
            <a:off x="5012350" y="4957526"/>
            <a:ext cx="137160" cy="2286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6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ack</a:t>
            </a:r>
            <a:endParaRPr lang="en-US" sz="6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1" name="TL_Data_A"/>
          <p:cNvSpPr/>
          <p:nvPr/>
        </p:nvSpPr>
        <p:spPr>
          <a:xfrm>
            <a:off x="3145689" y="5003246"/>
            <a:ext cx="1828800" cy="182880"/>
          </a:xfrm>
          <a:prstGeom prst="trapezoid">
            <a:avLst/>
          </a:prstGeom>
          <a:solidFill>
            <a:srgbClr val="C55A1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55000" lnSpcReduction="20000"/>
          </a:bodyPr>
          <a:lstStyle/>
          <a:p>
            <a:pPr algn="ctr"/>
            <a:endParaRPr lang="en-US" sz="24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92" name="TL_GrpSlide"/>
          <p:cNvGrpSpPr/>
          <p:nvPr/>
        </p:nvGrpSpPr>
        <p:grpSpPr>
          <a:xfrm>
            <a:off x="3145512" y="4383096"/>
            <a:ext cx="2349707" cy="1651263"/>
            <a:chOff x="3390900" y="904115"/>
            <a:chExt cx="2349707" cy="1651263"/>
          </a:xfrm>
        </p:grpSpPr>
        <p:sp>
          <p:nvSpPr>
            <p:cNvPr id="93" name="TL_Data_C"/>
            <p:cNvSpPr/>
            <p:nvPr/>
          </p:nvSpPr>
          <p:spPr>
            <a:xfrm>
              <a:off x="3390900" y="2372498"/>
              <a:ext cx="1828800" cy="182880"/>
            </a:xfrm>
            <a:prstGeom prst="trapezoid">
              <a:avLst/>
            </a:prstGeom>
            <a:solidFill>
              <a:srgbClr val="70AD47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5000" lnSpcReduction="20000"/>
            </a:bodyPr>
            <a:lstStyle/>
            <a:p>
              <a:pPr algn="ctr"/>
              <a:endParaRPr lang="en-US" sz="24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94" name="TL_Data_B"/>
            <p:cNvSpPr/>
            <p:nvPr/>
          </p:nvSpPr>
          <p:spPr>
            <a:xfrm>
              <a:off x="3390900" y="1949595"/>
              <a:ext cx="1828800" cy="185061"/>
            </a:xfrm>
            <a:prstGeom prst="trapezoid">
              <a:avLst/>
            </a:prstGeom>
            <a:solidFill>
              <a:srgbClr val="CB0F1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5000" lnSpcReduction="20000"/>
            </a:bodyPr>
            <a:lstStyle/>
            <a:p>
              <a:pPr algn="ctr"/>
              <a:endParaRPr lang="en-US" sz="24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95" name="TL_DataTx"/>
            <p:cNvSpPr/>
            <p:nvPr/>
          </p:nvSpPr>
          <p:spPr>
            <a:xfrm>
              <a:off x="3390901" y="904115"/>
              <a:ext cx="1828800" cy="228600"/>
            </a:xfrm>
            <a:prstGeom prst="rect">
              <a:avLst/>
            </a:prstGeom>
            <a:gradFill flip="none" rotWithShape="1">
              <a:gsLst>
                <a:gs pos="34000">
                  <a:srgbClr val="CB0F13"/>
                </a:gs>
                <a:gs pos="32000">
                  <a:srgbClr val="C55A11"/>
                </a:gs>
                <a:gs pos="0">
                  <a:srgbClr val="C55A11"/>
                </a:gs>
                <a:gs pos="67000">
                  <a:srgbClr val="70AD47"/>
                </a:gs>
                <a:gs pos="65000">
                  <a:srgbClr val="CB0F13"/>
                </a:gs>
                <a:gs pos="100000">
                  <a:srgbClr val="70AD47"/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lnSpcReduction="10000"/>
            </a:bodyPr>
            <a:lstStyle/>
            <a:p>
              <a:pPr algn="ctr"/>
              <a:r>
                <a:rPr lang="en-US" sz="1600" dirty="0" smtClean="0"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Data</a:t>
              </a:r>
              <a:endParaRPr lang="en-US" sz="24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96" name="TL_AckRxC" descr="Down:  TL_AckRxC"/>
            <p:cNvSpPr/>
            <p:nvPr/>
          </p:nvSpPr>
          <p:spPr>
            <a:xfrm>
              <a:off x="5603424" y="949440"/>
              <a:ext cx="137160" cy="182880"/>
            </a:xfrm>
            <a:prstGeom prst="trapezoid">
              <a:avLst/>
            </a:prstGeom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62500" lnSpcReduction="20000"/>
            </a:bodyPr>
            <a:lstStyle/>
            <a:p>
              <a:pPr algn="ctr"/>
              <a:endParaRPr lang="en-US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97" name="TL_AckRxB" descr="Down:  TL_AckRxB"/>
            <p:cNvSpPr/>
            <p:nvPr/>
          </p:nvSpPr>
          <p:spPr>
            <a:xfrm>
              <a:off x="5430514" y="949456"/>
              <a:ext cx="137160" cy="182880"/>
            </a:xfrm>
            <a:prstGeom prst="trapezoid">
              <a:avLst/>
            </a:prstGeom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62500" lnSpcReduction="20000"/>
            </a:bodyPr>
            <a:lstStyle/>
            <a:p>
              <a:pPr algn="ctr"/>
              <a:endParaRPr lang="en-US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98" name="TL_AckRxA" descr="Down:  TL_AckRxA"/>
            <p:cNvSpPr/>
            <p:nvPr/>
          </p:nvSpPr>
          <p:spPr>
            <a:xfrm>
              <a:off x="5257604" y="950556"/>
              <a:ext cx="137160" cy="182880"/>
            </a:xfrm>
            <a:prstGeom prst="trapezoid">
              <a:avLst/>
            </a:prstGeom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62500" lnSpcReduction="20000"/>
            </a:bodyPr>
            <a:lstStyle/>
            <a:p>
              <a:pPr algn="ctr"/>
              <a:endParaRPr lang="en-US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99" name="TL_Ack_C"/>
            <p:cNvSpPr/>
            <p:nvPr/>
          </p:nvSpPr>
          <p:spPr>
            <a:xfrm>
              <a:off x="5603447" y="2326778"/>
              <a:ext cx="137160" cy="228600"/>
            </a:xfrm>
            <a:prstGeom prst="rect">
              <a:avLst/>
            </a:prstGeom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600" dirty="0" err="1" smtClean="0"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ack</a:t>
              </a:r>
              <a:endParaRPr lang="en-US" sz="6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00" name="TL_Ack_B"/>
            <p:cNvSpPr/>
            <p:nvPr/>
          </p:nvSpPr>
          <p:spPr>
            <a:xfrm>
              <a:off x="5430504" y="1906056"/>
              <a:ext cx="137160" cy="228600"/>
            </a:xfrm>
            <a:prstGeom prst="rect">
              <a:avLst/>
            </a:prstGeom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600" dirty="0" err="1" smtClean="0"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ack</a:t>
              </a:r>
              <a:endParaRPr lang="en-US" sz="6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01" name="TL_Ack_A"/>
            <p:cNvSpPr/>
            <p:nvPr/>
          </p:nvSpPr>
          <p:spPr>
            <a:xfrm>
              <a:off x="5257561" y="1478599"/>
              <a:ext cx="137160" cy="228600"/>
            </a:xfrm>
            <a:prstGeom prst="rect">
              <a:avLst/>
            </a:prstGeom>
            <a:solidFill>
              <a:srgbClr val="00B0F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sz="600" dirty="0" err="1" smtClean="0"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ack</a:t>
              </a:r>
              <a:endParaRPr lang="en-US" sz="6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02" name="TL_Data_A"/>
            <p:cNvSpPr/>
            <p:nvPr/>
          </p:nvSpPr>
          <p:spPr>
            <a:xfrm>
              <a:off x="3390900" y="1524319"/>
              <a:ext cx="1828800" cy="182880"/>
            </a:xfrm>
            <a:prstGeom prst="trapezoid">
              <a:avLst/>
            </a:prstGeom>
            <a:solidFill>
              <a:srgbClr val="C55A1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5000" lnSpcReduction="20000"/>
            </a:bodyPr>
            <a:lstStyle/>
            <a:p>
              <a:pPr algn="ctr"/>
              <a:endParaRPr lang="en-US" sz="24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103" name="CoverBox"/>
          <p:cNvSpPr/>
          <p:nvPr/>
        </p:nvSpPr>
        <p:spPr>
          <a:xfrm>
            <a:off x="3123397" y="4370101"/>
            <a:ext cx="2437331" cy="165870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l_PilotA"/>
          <p:cNvSpPr/>
          <p:nvPr/>
        </p:nvSpPr>
        <p:spPr>
          <a:xfrm>
            <a:off x="1630019" y="5000049"/>
            <a:ext cx="228600" cy="186077"/>
          </a:xfrm>
          <a:prstGeom prst="trapezoid">
            <a:avLst/>
          </a:prstGeom>
          <a:solidFill>
            <a:srgbClr val="00C5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70000" lnSpcReduction="20000"/>
          </a:bodyPr>
          <a:lstStyle/>
          <a:p>
            <a:pPr algn="ctr"/>
            <a:endParaRPr lang="en-US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05" name="TL_RxC"/>
          <p:cNvGrpSpPr/>
          <p:nvPr/>
        </p:nvGrpSpPr>
        <p:grpSpPr>
          <a:xfrm>
            <a:off x="1035942" y="5913709"/>
            <a:ext cx="548640" cy="228600"/>
            <a:chOff x="2329260" y="5806043"/>
            <a:chExt cx="868853" cy="378217"/>
          </a:xfrm>
        </p:grpSpPr>
        <p:sp>
          <p:nvSpPr>
            <p:cNvPr id="106" name="Rectangle 105"/>
            <p:cNvSpPr/>
            <p:nvPr/>
          </p:nvSpPr>
          <p:spPr>
            <a:xfrm>
              <a:off x="2329260" y="5806043"/>
              <a:ext cx="654278" cy="37820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C</a:t>
              </a:r>
              <a:endPara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7" name="Snip Same Side Corner Rectangle 106"/>
            <p:cNvSpPr/>
            <p:nvPr/>
          </p:nvSpPr>
          <p:spPr>
            <a:xfrm rot="5400000">
              <a:off x="2901717" y="5887865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AED395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08" name="Isosceles Triangle 107"/>
            <p:cNvSpPr/>
            <p:nvPr/>
          </p:nvSpPr>
          <p:spPr>
            <a:xfrm rot="10800000">
              <a:off x="3013101" y="5917429"/>
              <a:ext cx="155448" cy="155448"/>
            </a:xfrm>
            <a:prstGeom prst="triangle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09" name="TL_RxB"/>
          <p:cNvGrpSpPr/>
          <p:nvPr/>
        </p:nvGrpSpPr>
        <p:grpSpPr>
          <a:xfrm>
            <a:off x="1035942" y="5494764"/>
            <a:ext cx="548640" cy="228600"/>
            <a:chOff x="2555487" y="4886234"/>
            <a:chExt cx="868853" cy="378217"/>
          </a:xfrm>
        </p:grpSpPr>
        <p:sp>
          <p:nvSpPr>
            <p:cNvPr id="110" name="Rectangle 109"/>
            <p:cNvSpPr/>
            <p:nvPr/>
          </p:nvSpPr>
          <p:spPr>
            <a:xfrm>
              <a:off x="2555487" y="4886234"/>
              <a:ext cx="654278" cy="378209"/>
            </a:xfrm>
            <a:prstGeom prst="rect">
              <a:avLst/>
            </a:prstGeom>
            <a:solidFill>
              <a:srgbClr val="CB0F13"/>
            </a:solidFill>
            <a:ln>
              <a:solidFill>
                <a:srgbClr val="8C0A0D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B</a:t>
              </a:r>
              <a:endPara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" name="Snip Same Side Corner Rectangle 110"/>
            <p:cNvSpPr/>
            <p:nvPr/>
          </p:nvSpPr>
          <p:spPr>
            <a:xfrm rot="5400000">
              <a:off x="3127944" y="4968056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F5777A"/>
            </a:solidFill>
            <a:ln>
              <a:solidFill>
                <a:srgbClr val="8C0A0D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12" name="Isosceles Triangle 111"/>
            <p:cNvSpPr/>
            <p:nvPr/>
          </p:nvSpPr>
          <p:spPr>
            <a:xfrm rot="10800000">
              <a:off x="3239328" y="4997620"/>
              <a:ext cx="155448" cy="155448"/>
            </a:xfrm>
            <a:prstGeom prst="triangle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13" name="TL_RxA"/>
          <p:cNvGrpSpPr/>
          <p:nvPr/>
        </p:nvGrpSpPr>
        <p:grpSpPr>
          <a:xfrm>
            <a:off x="1035942" y="5075820"/>
            <a:ext cx="548640" cy="228600"/>
            <a:chOff x="2329260" y="3966424"/>
            <a:chExt cx="868853" cy="378217"/>
          </a:xfrm>
        </p:grpSpPr>
        <p:sp>
          <p:nvSpPr>
            <p:cNvPr id="114" name="Rectangle 113"/>
            <p:cNvSpPr/>
            <p:nvPr/>
          </p:nvSpPr>
          <p:spPr>
            <a:xfrm>
              <a:off x="2329260" y="3966424"/>
              <a:ext cx="654278" cy="3782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</a:t>
              </a:r>
              <a:r>
                <a:rPr lang="en-US" sz="1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</p:txBody>
        </p:sp>
        <p:sp>
          <p:nvSpPr>
            <p:cNvPr id="115" name="Snip Same Side Corner Rectangle 114"/>
            <p:cNvSpPr/>
            <p:nvPr/>
          </p:nvSpPr>
          <p:spPr>
            <a:xfrm rot="5400000">
              <a:off x="2901717" y="4048246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16" name="Isosceles Triangle 115"/>
            <p:cNvSpPr/>
            <p:nvPr/>
          </p:nvSpPr>
          <p:spPr>
            <a:xfrm rot="10800000">
              <a:off x="3013101" y="4077810"/>
              <a:ext cx="155448" cy="155448"/>
            </a:xfrm>
            <a:prstGeom prst="triangle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17" name="TL_MUMIMO_TX"/>
          <p:cNvGrpSpPr/>
          <p:nvPr/>
        </p:nvGrpSpPr>
        <p:grpSpPr>
          <a:xfrm>
            <a:off x="1035942" y="4336836"/>
            <a:ext cx="548640" cy="548640"/>
            <a:chOff x="1457774" y="4121948"/>
            <a:chExt cx="788206" cy="704533"/>
          </a:xfrm>
        </p:grpSpPr>
        <p:grpSp>
          <p:nvGrpSpPr>
            <p:cNvPr id="118" name="Group 117"/>
            <p:cNvGrpSpPr/>
            <p:nvPr/>
          </p:nvGrpSpPr>
          <p:grpSpPr>
            <a:xfrm>
              <a:off x="1457774" y="4121948"/>
              <a:ext cx="788206" cy="704533"/>
              <a:chOff x="2046405" y="4295968"/>
              <a:chExt cx="788206" cy="704533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2046405" y="4295968"/>
                <a:ext cx="607311" cy="704525"/>
              </a:xfrm>
              <a:prstGeom prst="rect">
                <a:avLst/>
              </a:prstGeom>
              <a:ln w="19050"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Tx</a:t>
                </a:r>
                <a:endPara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4" name="Snip Same Side Corner Rectangle 123"/>
              <p:cNvSpPr/>
              <p:nvPr/>
            </p:nvSpPr>
            <p:spPr>
              <a:xfrm rot="5400000">
                <a:off x="2383865" y="4549755"/>
                <a:ext cx="704526" cy="196966"/>
              </a:xfrm>
              <a:prstGeom prst="snip2SameRect">
                <a:avLst>
                  <a:gd name="adj1" fmla="val 24586"/>
                  <a:gd name="adj2" fmla="val 2338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19050"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/>
              <a:lstStyle/>
              <a:p>
                <a:pPr algn="ctr"/>
                <a:endParaRPr lang="en-US" sz="1600" dirty="0"/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2089345" y="4171106"/>
              <a:ext cx="133423" cy="610409"/>
              <a:chOff x="930799" y="1017256"/>
              <a:chExt cx="71220" cy="325832"/>
            </a:xfrm>
          </p:grpSpPr>
          <p:sp>
            <p:nvSpPr>
              <p:cNvPr id="120" name="Isosceles Triangle 119"/>
              <p:cNvSpPr/>
              <p:nvPr/>
            </p:nvSpPr>
            <p:spPr>
              <a:xfrm rot="10800000">
                <a:off x="930799" y="1017256"/>
                <a:ext cx="71220" cy="71036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21" name="Isosceles Triangle 120"/>
              <p:cNvSpPr/>
              <p:nvPr/>
            </p:nvSpPr>
            <p:spPr>
              <a:xfrm rot="10800000">
                <a:off x="930799" y="1144654"/>
                <a:ext cx="71220" cy="71036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22" name="Isosceles Triangle 121"/>
              <p:cNvSpPr/>
              <p:nvPr/>
            </p:nvSpPr>
            <p:spPr>
              <a:xfrm rot="10800000">
                <a:off x="930799" y="1272052"/>
                <a:ext cx="71220" cy="71036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130" name="Rectangle 129"/>
          <p:cNvSpPr/>
          <p:nvPr/>
        </p:nvSpPr>
        <p:spPr>
          <a:xfrm>
            <a:off x="1907277" y="4957526"/>
            <a:ext cx="36576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TL_RxA"/>
          <p:cNvCxnSpPr/>
          <p:nvPr/>
        </p:nvCxnSpPr>
        <p:spPr>
          <a:xfrm>
            <a:off x="1579103" y="5186126"/>
            <a:ext cx="4114800" cy="0"/>
          </a:xfrm>
          <a:prstGeom prst="line">
            <a:avLst/>
          </a:prstGeom>
          <a:ln w="22225"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2" name="TL_CSI_A"/>
          <p:cNvSpPr/>
          <p:nvPr/>
        </p:nvSpPr>
        <p:spPr>
          <a:xfrm>
            <a:off x="1907277" y="4957526"/>
            <a:ext cx="365760" cy="228600"/>
          </a:xfrm>
          <a:prstGeom prst="rect">
            <a:avLst/>
          </a:prstGeom>
          <a:solidFill>
            <a:srgbClr val="C55A11">
              <a:alpha val="5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8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CSI</a:t>
            </a:r>
            <a:endParaRPr lang="en-US" sz="28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2324314" y="5384983"/>
            <a:ext cx="36576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2736195" y="5805705"/>
            <a:ext cx="36576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L_CSI_C"/>
          <p:cNvSpPr/>
          <p:nvPr/>
        </p:nvSpPr>
        <p:spPr>
          <a:xfrm>
            <a:off x="2736195" y="5805705"/>
            <a:ext cx="365760" cy="228600"/>
          </a:xfrm>
          <a:prstGeom prst="rect">
            <a:avLst/>
          </a:prstGeom>
          <a:solidFill>
            <a:srgbClr val="70AD47">
              <a:alpha val="5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8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CSI</a:t>
            </a:r>
            <a:endParaRPr lang="en-US" sz="28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6" name="TL_CSI_B"/>
          <p:cNvSpPr/>
          <p:nvPr/>
        </p:nvSpPr>
        <p:spPr>
          <a:xfrm>
            <a:off x="2324314" y="5384983"/>
            <a:ext cx="365760" cy="228600"/>
          </a:xfrm>
          <a:prstGeom prst="rect">
            <a:avLst/>
          </a:prstGeom>
          <a:solidFill>
            <a:srgbClr val="CB0F13">
              <a:alpha val="5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8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CSI</a:t>
            </a:r>
            <a:endParaRPr lang="en-US" sz="28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37" name="TL_RxB"/>
          <p:cNvCxnSpPr/>
          <p:nvPr/>
        </p:nvCxnSpPr>
        <p:spPr>
          <a:xfrm flipV="1">
            <a:off x="1579103" y="5613583"/>
            <a:ext cx="4114800" cy="0"/>
          </a:xfrm>
          <a:prstGeom prst="line">
            <a:avLst/>
          </a:prstGeom>
          <a:ln w="22225"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TL_RxC"/>
          <p:cNvCxnSpPr/>
          <p:nvPr/>
        </p:nvCxnSpPr>
        <p:spPr>
          <a:xfrm>
            <a:off x="1579103" y="6034305"/>
            <a:ext cx="4114800" cy="0"/>
          </a:xfrm>
          <a:prstGeom prst="line">
            <a:avLst/>
          </a:prstGeom>
          <a:ln w="22225"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9" name="TL_CsitX1" descr="Up:  TL_CsitA"/>
          <p:cNvSpPr/>
          <p:nvPr/>
        </p:nvSpPr>
        <p:spPr>
          <a:xfrm>
            <a:off x="3987360" y="4421054"/>
            <a:ext cx="365760" cy="182880"/>
          </a:xfrm>
          <a:prstGeom prst="trapezoid">
            <a:avLst/>
          </a:prstGeom>
          <a:solidFill>
            <a:srgbClr val="9C9C9C">
              <a:alpha val="85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32500" lnSpcReduction="20000"/>
          </a:bodyPr>
          <a:lstStyle/>
          <a:p>
            <a:pPr algn="ctr"/>
            <a:r>
              <a:rPr lang="en-US" sz="28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CSIT F</a:t>
            </a:r>
            <a:endParaRPr lang="en-US" sz="28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0" name="TL_CsitX1" descr="Up:  TL_CsitA"/>
          <p:cNvSpPr/>
          <p:nvPr/>
        </p:nvSpPr>
        <p:spPr>
          <a:xfrm>
            <a:off x="3149168" y="4421054"/>
            <a:ext cx="365760" cy="182880"/>
          </a:xfrm>
          <a:prstGeom prst="trapezoid">
            <a:avLst/>
          </a:prstGeom>
          <a:solidFill>
            <a:srgbClr val="9C9C9C">
              <a:alpha val="85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32500" lnSpcReduction="20000"/>
          </a:bodyPr>
          <a:lstStyle/>
          <a:p>
            <a:pPr algn="ctr"/>
            <a:r>
              <a:rPr lang="en-US" sz="28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CSIT D</a:t>
            </a:r>
            <a:endParaRPr lang="en-US" sz="28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1" name="TL_CsitX1" descr="Up:  TL_CsitA"/>
          <p:cNvSpPr/>
          <p:nvPr/>
        </p:nvSpPr>
        <p:spPr>
          <a:xfrm>
            <a:off x="3568264" y="4421054"/>
            <a:ext cx="365760" cy="182880"/>
          </a:xfrm>
          <a:prstGeom prst="trapezoid">
            <a:avLst/>
          </a:prstGeom>
          <a:solidFill>
            <a:srgbClr val="9C9C9C">
              <a:alpha val="85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32500" lnSpcReduction="20000"/>
          </a:bodyPr>
          <a:lstStyle/>
          <a:p>
            <a:pPr algn="ctr"/>
            <a:r>
              <a:rPr lang="en-US" sz="28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CSIT E</a:t>
            </a:r>
            <a:endParaRPr lang="en-US" sz="28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2" name="TL_CsitX1" descr="Up:  TL_CsitA"/>
          <p:cNvSpPr/>
          <p:nvPr/>
        </p:nvSpPr>
        <p:spPr>
          <a:xfrm>
            <a:off x="5244648" y="4421054"/>
            <a:ext cx="365760" cy="182880"/>
          </a:xfrm>
          <a:prstGeom prst="trapezoid">
            <a:avLst/>
          </a:prstGeom>
          <a:solidFill>
            <a:srgbClr val="9C9C9C">
              <a:alpha val="85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32500" lnSpcReduction="20000"/>
          </a:bodyPr>
          <a:lstStyle/>
          <a:p>
            <a:pPr algn="ctr"/>
            <a:r>
              <a:rPr lang="en-US" sz="28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CSIT X</a:t>
            </a:r>
            <a:endParaRPr lang="en-US" sz="28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3" name="Cross 142"/>
          <p:cNvSpPr/>
          <p:nvPr/>
        </p:nvSpPr>
        <p:spPr>
          <a:xfrm rot="2700000">
            <a:off x="3424540" y="4847476"/>
            <a:ext cx="1280160" cy="1280160"/>
          </a:xfrm>
          <a:prstGeom prst="plus">
            <a:avLst>
              <a:gd name="adj" fmla="val 4370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L_CSIT..." descr="Up:  TL_CsitA"/>
          <p:cNvSpPr/>
          <p:nvPr/>
        </p:nvSpPr>
        <p:spPr>
          <a:xfrm>
            <a:off x="4436155" y="4421054"/>
            <a:ext cx="731520" cy="182880"/>
          </a:xfrm>
          <a:custGeom>
            <a:avLst/>
            <a:gdLst>
              <a:gd name="connsiteX0" fmla="*/ 367061 w 654720"/>
              <a:gd name="connsiteY0" fmla="*/ 0 h 182880"/>
              <a:gd name="connsiteX1" fmla="*/ 609000 w 654720"/>
              <a:gd name="connsiteY1" fmla="*/ 0 h 182880"/>
              <a:gd name="connsiteX2" fmla="*/ 654720 w 654720"/>
              <a:gd name="connsiteY2" fmla="*/ 182880 h 182880"/>
              <a:gd name="connsiteX3" fmla="*/ 433623 w 654720"/>
              <a:gd name="connsiteY3" fmla="*/ 182880 h 182880"/>
              <a:gd name="connsiteX4" fmla="*/ 326044 w 654720"/>
              <a:gd name="connsiteY4" fmla="*/ 0 h 182880"/>
              <a:gd name="connsiteX5" fmla="*/ 345824 w 654720"/>
              <a:gd name="connsiteY5" fmla="*/ 0 h 182880"/>
              <a:gd name="connsiteX6" fmla="*/ 412387 w 654720"/>
              <a:gd name="connsiteY6" fmla="*/ 182880 h 182880"/>
              <a:gd name="connsiteX7" fmla="*/ 392607 w 654720"/>
              <a:gd name="connsiteY7" fmla="*/ 182880 h 182880"/>
              <a:gd name="connsiteX8" fmla="*/ 284331 w 654720"/>
              <a:gd name="connsiteY8" fmla="*/ 0 h 182880"/>
              <a:gd name="connsiteX9" fmla="*/ 303828 w 654720"/>
              <a:gd name="connsiteY9" fmla="*/ 0 h 182880"/>
              <a:gd name="connsiteX10" fmla="*/ 370391 w 654720"/>
              <a:gd name="connsiteY10" fmla="*/ 182880 h 182880"/>
              <a:gd name="connsiteX11" fmla="*/ 350894 w 654720"/>
              <a:gd name="connsiteY11" fmla="*/ 182880 h 182880"/>
              <a:gd name="connsiteX12" fmla="*/ 242334 w 654720"/>
              <a:gd name="connsiteY12" fmla="*/ 0 h 182880"/>
              <a:gd name="connsiteX13" fmla="*/ 262115 w 654720"/>
              <a:gd name="connsiteY13" fmla="*/ 0 h 182880"/>
              <a:gd name="connsiteX14" fmla="*/ 328677 w 654720"/>
              <a:gd name="connsiteY14" fmla="*/ 182880 h 182880"/>
              <a:gd name="connsiteX15" fmla="*/ 308897 w 654720"/>
              <a:gd name="connsiteY15" fmla="*/ 182880 h 182880"/>
              <a:gd name="connsiteX16" fmla="*/ 45720 w 654720"/>
              <a:gd name="connsiteY16" fmla="*/ 0 h 182880"/>
              <a:gd name="connsiteX17" fmla="*/ 221098 w 654720"/>
              <a:gd name="connsiteY17" fmla="*/ 0 h 182880"/>
              <a:gd name="connsiteX18" fmla="*/ 287661 w 654720"/>
              <a:gd name="connsiteY18" fmla="*/ 182880 h 182880"/>
              <a:gd name="connsiteX19" fmla="*/ 0 w 654720"/>
              <a:gd name="connsiteY19" fmla="*/ 18288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54720" h="182880">
                <a:moveTo>
                  <a:pt x="367061" y="0"/>
                </a:moveTo>
                <a:lnTo>
                  <a:pt x="609000" y="0"/>
                </a:lnTo>
                <a:lnTo>
                  <a:pt x="654720" y="182880"/>
                </a:lnTo>
                <a:lnTo>
                  <a:pt x="433623" y="182880"/>
                </a:lnTo>
                <a:close/>
                <a:moveTo>
                  <a:pt x="326044" y="0"/>
                </a:moveTo>
                <a:lnTo>
                  <a:pt x="345824" y="0"/>
                </a:lnTo>
                <a:lnTo>
                  <a:pt x="412387" y="182880"/>
                </a:lnTo>
                <a:lnTo>
                  <a:pt x="392607" y="182880"/>
                </a:lnTo>
                <a:close/>
                <a:moveTo>
                  <a:pt x="284331" y="0"/>
                </a:moveTo>
                <a:lnTo>
                  <a:pt x="303828" y="0"/>
                </a:lnTo>
                <a:lnTo>
                  <a:pt x="370391" y="182880"/>
                </a:lnTo>
                <a:lnTo>
                  <a:pt x="350894" y="182880"/>
                </a:lnTo>
                <a:close/>
                <a:moveTo>
                  <a:pt x="242334" y="0"/>
                </a:moveTo>
                <a:lnTo>
                  <a:pt x="262115" y="0"/>
                </a:lnTo>
                <a:lnTo>
                  <a:pt x="328677" y="182880"/>
                </a:lnTo>
                <a:lnTo>
                  <a:pt x="308897" y="182880"/>
                </a:lnTo>
                <a:close/>
                <a:moveTo>
                  <a:pt x="45720" y="0"/>
                </a:moveTo>
                <a:lnTo>
                  <a:pt x="221098" y="0"/>
                </a:lnTo>
                <a:lnTo>
                  <a:pt x="287661" y="182880"/>
                </a:lnTo>
                <a:lnTo>
                  <a:pt x="0" y="182880"/>
                </a:lnTo>
                <a:close/>
              </a:path>
            </a:pathLst>
          </a:custGeom>
          <a:solidFill>
            <a:srgbClr val="9C9C9C">
              <a:alpha val="85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9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CSIT …</a:t>
            </a:r>
            <a:endParaRPr lang="en-US" sz="9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45" name="TL_TX"/>
          <p:cNvCxnSpPr/>
          <p:nvPr/>
        </p:nvCxnSpPr>
        <p:spPr>
          <a:xfrm flipV="1">
            <a:off x="1579103" y="4611642"/>
            <a:ext cx="4114800" cy="0"/>
          </a:xfrm>
          <a:prstGeom prst="line">
            <a:avLst/>
          </a:prstGeom>
          <a:ln w="22225"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7" name="Oval 146"/>
          <p:cNvSpPr/>
          <p:nvPr/>
        </p:nvSpPr>
        <p:spPr>
          <a:xfrm rot="5400000">
            <a:off x="1178474" y="4513113"/>
            <a:ext cx="675466" cy="182880"/>
          </a:xfrm>
          <a:prstGeom prst="ellipse">
            <a:avLst/>
          </a:prstGeom>
          <a:noFill/>
          <a:ln w="19050">
            <a:gradFill flip="none" rotWithShape="1">
              <a:gsLst>
                <a:gs pos="0">
                  <a:srgbClr val="C00000"/>
                </a:gs>
                <a:gs pos="48000">
                  <a:srgbClr val="FF470D"/>
                </a:gs>
                <a:gs pos="100000">
                  <a:srgbClr val="FF0000"/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 rot="5400000">
            <a:off x="1394612" y="5106880"/>
            <a:ext cx="233558" cy="164616"/>
          </a:xfrm>
          <a:prstGeom prst="ellipse">
            <a:avLst/>
          </a:prstGeom>
          <a:noFill/>
          <a:ln w="19050">
            <a:gradFill flip="none" rotWithShape="1">
              <a:gsLst>
                <a:gs pos="0">
                  <a:srgbClr val="C00000"/>
                </a:gs>
                <a:gs pos="48000">
                  <a:srgbClr val="FF470D"/>
                </a:gs>
                <a:gs pos="100000">
                  <a:srgbClr val="FF0000"/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 rot="5400000">
            <a:off x="1394612" y="5508973"/>
            <a:ext cx="233558" cy="164616"/>
          </a:xfrm>
          <a:prstGeom prst="ellipse">
            <a:avLst/>
          </a:prstGeom>
          <a:noFill/>
          <a:ln w="19050">
            <a:gradFill flip="none" rotWithShape="1">
              <a:gsLst>
                <a:gs pos="0">
                  <a:srgbClr val="C00000"/>
                </a:gs>
                <a:gs pos="48000">
                  <a:srgbClr val="FF470D"/>
                </a:gs>
                <a:gs pos="100000">
                  <a:srgbClr val="FF0000"/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 rot="5400000">
            <a:off x="1394612" y="5938677"/>
            <a:ext cx="233558" cy="164616"/>
          </a:xfrm>
          <a:prstGeom prst="ellipse">
            <a:avLst/>
          </a:prstGeom>
          <a:noFill/>
          <a:ln w="19050">
            <a:gradFill flip="none" rotWithShape="1">
              <a:gsLst>
                <a:gs pos="0">
                  <a:srgbClr val="C00000"/>
                </a:gs>
                <a:gs pos="48000">
                  <a:srgbClr val="FF470D"/>
                </a:gs>
                <a:gs pos="100000">
                  <a:srgbClr val="FF0000"/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2" name="Group 151"/>
          <p:cNvGrpSpPr/>
          <p:nvPr/>
        </p:nvGrpSpPr>
        <p:grpSpPr>
          <a:xfrm>
            <a:off x="1895295" y="4824591"/>
            <a:ext cx="400378" cy="119913"/>
            <a:chOff x="1347234" y="937603"/>
            <a:chExt cx="400378" cy="119913"/>
          </a:xfrm>
        </p:grpSpPr>
        <p:sp>
          <p:nvSpPr>
            <p:cNvPr id="153" name="Isosceles Triangle 152"/>
            <p:cNvSpPr/>
            <p:nvPr/>
          </p:nvSpPr>
          <p:spPr>
            <a:xfrm rot="10800000">
              <a:off x="1347234" y="937604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Isosceles Triangle 153"/>
            <p:cNvSpPr/>
            <p:nvPr/>
          </p:nvSpPr>
          <p:spPr>
            <a:xfrm rot="10800000">
              <a:off x="1487467" y="937603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Isosceles Triangle 154"/>
            <p:cNvSpPr/>
            <p:nvPr/>
          </p:nvSpPr>
          <p:spPr>
            <a:xfrm rot="10800000">
              <a:off x="1627700" y="937603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7" name="Isosceles Triangle 156"/>
          <p:cNvSpPr/>
          <p:nvPr/>
        </p:nvSpPr>
        <p:spPr>
          <a:xfrm rot="10800000">
            <a:off x="2288743" y="5031694"/>
            <a:ext cx="119912" cy="119912"/>
          </a:xfrm>
          <a:prstGeom prst="triangl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8" name="Group 157"/>
          <p:cNvGrpSpPr/>
          <p:nvPr/>
        </p:nvGrpSpPr>
        <p:grpSpPr>
          <a:xfrm>
            <a:off x="2313378" y="5258335"/>
            <a:ext cx="400378" cy="119913"/>
            <a:chOff x="1347234" y="937603"/>
            <a:chExt cx="400378" cy="119913"/>
          </a:xfrm>
        </p:grpSpPr>
        <p:sp>
          <p:nvSpPr>
            <p:cNvPr id="159" name="Isosceles Triangle 158"/>
            <p:cNvSpPr/>
            <p:nvPr/>
          </p:nvSpPr>
          <p:spPr>
            <a:xfrm rot="10800000">
              <a:off x="1347234" y="937604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Isosceles Triangle 159"/>
            <p:cNvSpPr/>
            <p:nvPr/>
          </p:nvSpPr>
          <p:spPr>
            <a:xfrm rot="10800000">
              <a:off x="1487467" y="937603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Isosceles Triangle 160"/>
            <p:cNvSpPr/>
            <p:nvPr/>
          </p:nvSpPr>
          <p:spPr>
            <a:xfrm rot="10800000">
              <a:off x="1627700" y="937603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2" name="Isosceles Triangle 161"/>
          <p:cNvSpPr/>
          <p:nvPr/>
        </p:nvSpPr>
        <p:spPr>
          <a:xfrm rot="10800000">
            <a:off x="2706826" y="5465438"/>
            <a:ext cx="119912" cy="119912"/>
          </a:xfrm>
          <a:prstGeom prst="triangl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Group 162"/>
          <p:cNvGrpSpPr/>
          <p:nvPr/>
        </p:nvGrpSpPr>
        <p:grpSpPr>
          <a:xfrm>
            <a:off x="2725841" y="5678636"/>
            <a:ext cx="400378" cy="119913"/>
            <a:chOff x="1347234" y="937603"/>
            <a:chExt cx="400378" cy="119913"/>
          </a:xfrm>
        </p:grpSpPr>
        <p:sp>
          <p:nvSpPr>
            <p:cNvPr id="164" name="Isosceles Triangle 163"/>
            <p:cNvSpPr/>
            <p:nvPr/>
          </p:nvSpPr>
          <p:spPr>
            <a:xfrm rot="10800000">
              <a:off x="1347234" y="937604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Isosceles Triangle 164"/>
            <p:cNvSpPr/>
            <p:nvPr/>
          </p:nvSpPr>
          <p:spPr>
            <a:xfrm rot="10800000">
              <a:off x="1487467" y="937603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Isosceles Triangle 165"/>
            <p:cNvSpPr/>
            <p:nvPr/>
          </p:nvSpPr>
          <p:spPr>
            <a:xfrm rot="10800000">
              <a:off x="1627700" y="937603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7" name="Isosceles Triangle 166"/>
          <p:cNvSpPr/>
          <p:nvPr/>
        </p:nvSpPr>
        <p:spPr>
          <a:xfrm rot="10800000">
            <a:off x="3119289" y="5885739"/>
            <a:ext cx="119912" cy="119912"/>
          </a:xfrm>
          <a:prstGeom prst="triangl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2" name="Group 171"/>
          <p:cNvGrpSpPr/>
          <p:nvPr/>
        </p:nvGrpSpPr>
        <p:grpSpPr>
          <a:xfrm>
            <a:off x="233062" y="5290073"/>
            <a:ext cx="548639" cy="228601"/>
            <a:chOff x="-413177" y="5215546"/>
            <a:chExt cx="548639" cy="228601"/>
          </a:xfrm>
        </p:grpSpPr>
        <p:sp>
          <p:nvSpPr>
            <p:cNvPr id="169" name="Rectangle 168"/>
            <p:cNvSpPr/>
            <p:nvPr/>
          </p:nvSpPr>
          <p:spPr>
            <a:xfrm>
              <a:off x="-413177" y="5215546"/>
              <a:ext cx="413146" cy="22859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</a:t>
              </a:r>
              <a:endPara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0" name="Snip Same Side Corner Rectangle 169"/>
            <p:cNvSpPr/>
            <p:nvPr/>
          </p:nvSpPr>
          <p:spPr>
            <a:xfrm rot="5400000">
              <a:off x="-46584" y="5262100"/>
              <a:ext cx="228600" cy="135493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71" name="Isosceles Triangle 170"/>
            <p:cNvSpPr/>
            <p:nvPr/>
          </p:nvSpPr>
          <p:spPr>
            <a:xfrm rot="10800000">
              <a:off x="18637" y="5282869"/>
              <a:ext cx="98158" cy="93955"/>
            </a:xfrm>
            <a:prstGeom prst="triangle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233062" y="5716083"/>
            <a:ext cx="548639" cy="228601"/>
            <a:chOff x="-413177" y="5215546"/>
            <a:chExt cx="548639" cy="228601"/>
          </a:xfrm>
        </p:grpSpPr>
        <p:sp>
          <p:nvSpPr>
            <p:cNvPr id="174" name="Rectangle 173"/>
            <p:cNvSpPr/>
            <p:nvPr/>
          </p:nvSpPr>
          <p:spPr>
            <a:xfrm>
              <a:off x="-413177" y="5215546"/>
              <a:ext cx="413146" cy="22859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</a:t>
              </a:r>
              <a:endPara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5" name="Snip Same Side Corner Rectangle 174"/>
            <p:cNvSpPr/>
            <p:nvPr/>
          </p:nvSpPr>
          <p:spPr>
            <a:xfrm rot="5400000">
              <a:off x="-46584" y="5262100"/>
              <a:ext cx="228600" cy="135493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76" name="Isosceles Triangle 175"/>
            <p:cNvSpPr/>
            <p:nvPr/>
          </p:nvSpPr>
          <p:spPr>
            <a:xfrm rot="10800000">
              <a:off x="18637" y="5282869"/>
              <a:ext cx="98158" cy="93955"/>
            </a:xfrm>
            <a:prstGeom prst="triangle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sp>
        <p:nvSpPr>
          <p:cNvPr id="177" name="Oval 176"/>
          <p:cNvSpPr/>
          <p:nvPr/>
        </p:nvSpPr>
        <p:spPr>
          <a:xfrm rot="5400000">
            <a:off x="556259" y="5111358"/>
            <a:ext cx="1463040" cy="914400"/>
          </a:xfrm>
          <a:prstGeom prst="ellipse">
            <a:avLst/>
          </a:prstGeom>
          <a:noFill/>
          <a:ln w="19050">
            <a:gradFill flip="none" rotWithShape="1">
              <a:gsLst>
                <a:gs pos="0">
                  <a:srgbClr val="C00000"/>
                </a:gs>
                <a:gs pos="48000">
                  <a:srgbClr val="FF470D"/>
                </a:gs>
                <a:gs pos="100000">
                  <a:srgbClr val="FF0000"/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37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2.96296E-6 L 1.38889E-6 0.21088 " pathEditMode="relative" rAng="0" ptsTypes="AA">
                                      <p:cBhvr>
                                        <p:cTn id="69" dur="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3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92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2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2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-2.22222E-6 -0.08032 " pathEditMode="relative" rAng="0" ptsTypes="AA">
                                      <p:cBhvr>
                                        <p:cTn id="87" dur="3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2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32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185E-6 L -1.94444E-6 -0.14282 " pathEditMode="relative" rAng="0" ptsTypes="AA">
                                      <p:cBhvr>
                                        <p:cTn id="96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62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920"/>
                            </p:stCondLst>
                            <p:childTnLst>
                              <p:par>
                                <p:cTn id="10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8.33333E-7 -0.20416 " pathEditMode="relative" rAng="0" ptsTypes="AA">
                                      <p:cBhvr>
                                        <p:cTn id="105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22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2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62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2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2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22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3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8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3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100"/>
                            </p:stCondLst>
                            <p:childTnLst>
                              <p:par>
                                <p:cTn id="1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2.77778E-6 0.21088 " pathEditMode="relative" rAng="0" ptsTypes="AA">
                                      <p:cBhvr>
                                        <p:cTn id="19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32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21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10"/>
                            </p:stCondLst>
                            <p:childTnLst>
                              <p:par>
                                <p:cTn id="2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76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760"/>
                            </p:stCondLst>
                            <p:childTnLst>
                              <p:par>
                                <p:cTn id="213" presetID="42" presetClass="path" presetSubtype="0" accel="52000" decel="48000" fill="hold" grpId="1" nodeType="afterEffect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4.44444E-6 -1.85185E-6 L 4.44444E-6 -0.08032 " pathEditMode="relative" rAng="0" ptsTypes="AA">
                                      <p:cBhvr>
                                        <p:cTn id="214" dur="1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960"/>
                            </p:stCondLst>
                            <p:childTnLst>
                              <p:par>
                                <p:cTn id="2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11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110"/>
                            </p:stCondLst>
                            <p:childTnLst>
                              <p:par>
                                <p:cTn id="223" presetID="42" presetClass="path" presetSubtype="0" accel="52000" decel="4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8.33333E-7 -0.14282 " pathEditMode="relative" rAng="0" ptsTypes="AA">
                                      <p:cBhvr>
                                        <p:cTn id="224" dur="1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260"/>
                            </p:stCondLst>
                            <p:childTnLst>
                              <p:par>
                                <p:cTn id="2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1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410"/>
                            </p:stCondLst>
                            <p:childTnLst>
                              <p:par>
                                <p:cTn id="233" presetID="42" presetClass="path" presetSubtype="0" accel="52000" decel="4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-2.77778E-6 -0.20416 " pathEditMode="relative" rAng="0" ptsTypes="AA">
                                      <p:cBhvr>
                                        <p:cTn id="234" dur="1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00"/>
                            </p:stCondLst>
                            <p:childTnLst>
                              <p:par>
                                <p:cTn id="2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3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3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3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3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3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400"/>
                            </p:stCondLst>
                            <p:childTnLst>
                              <p:par>
                                <p:cTn id="2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3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700"/>
                            </p:stCondLst>
                            <p:childTnLst>
                              <p:par>
                                <p:cTn id="2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26996 -7.40741E-7 " pathEditMode="relative" rAng="0" ptsTypes="AA">
                                      <p:cBhvr>
                                        <p:cTn id="267" dur="6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00"/>
                            </p:stCondLst>
                            <p:childTnLst>
                              <p:par>
                                <p:cTn id="2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  <p:bldP spid="74" grpId="0" animBg="1"/>
      <p:bldP spid="74" grpId="1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9" grpId="0" animBg="1"/>
      <p:bldP spid="90" grpId="0" animBg="1"/>
      <p:bldP spid="91" grpId="0" animBg="1"/>
      <p:bldP spid="103" grpId="0" animBg="1"/>
      <p:bldP spid="104" grpId="0" animBg="1"/>
      <p:bldP spid="132" grpId="0" animBg="1"/>
      <p:bldP spid="135" grpId="0" animBg="1"/>
      <p:bldP spid="136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7" grpId="0" animBg="1"/>
      <p:bldP spid="147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7" grpId="0" animBg="1"/>
      <p:bldP spid="157" grpId="1" animBg="1"/>
      <p:bldP spid="162" grpId="0" animBg="1"/>
      <p:bldP spid="162" grpId="1" animBg="1"/>
      <p:bldP spid="167" grpId="0" animBg="1"/>
      <p:bldP spid="167" grpId="1" animBg="1"/>
      <p:bldP spid="177" grpId="0" animBg="1"/>
      <p:bldP spid="17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PUMA -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Exploits theoretical properties </a:t>
            </a:r>
            <a:r>
              <a:rPr lang="en-US" dirty="0">
                <a:solidFill>
                  <a:srgbClr val="002060"/>
                </a:solidFill>
              </a:rPr>
              <a:t>of MU-MIMO system scaling with respect to </a:t>
            </a:r>
            <a:r>
              <a:rPr lang="en-US" dirty="0" smtClean="0">
                <a:solidFill>
                  <a:srgbClr val="002060"/>
                </a:solidFill>
              </a:rPr>
              <a:t>mode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How does performance scale due to #</a:t>
            </a:r>
            <a:r>
              <a:rPr lang="en-US" dirty="0" err="1" smtClean="0">
                <a:solidFill>
                  <a:srgbClr val="002060"/>
                </a:solidFill>
              </a:rPr>
              <a:t>Tx</a:t>
            </a:r>
            <a:r>
              <a:rPr lang="en-US" dirty="0" smtClean="0">
                <a:solidFill>
                  <a:srgbClr val="002060"/>
                </a:solidFill>
              </a:rPr>
              <a:t> and #Rx antennas?</a:t>
            </a: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Characterizes </a:t>
            </a:r>
            <a:r>
              <a:rPr lang="en-US" dirty="0">
                <a:solidFill>
                  <a:srgbClr val="002060"/>
                </a:solidFill>
              </a:rPr>
              <a:t>the relative cost of each potential </a:t>
            </a:r>
            <a:r>
              <a:rPr lang="en-US" dirty="0" smtClean="0">
                <a:solidFill>
                  <a:srgbClr val="002060"/>
                </a:solidFill>
              </a:rPr>
              <a:t>mode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Based on thorough analysis of protocol overhead (e.g., 802.11ac)</a:t>
            </a:r>
          </a:p>
          <a:p>
            <a:pPr lvl="1"/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Estimates per-stream </a:t>
            </a:r>
            <a:r>
              <a:rPr lang="en-US" dirty="0">
                <a:solidFill>
                  <a:srgbClr val="002060"/>
                </a:solidFill>
              </a:rPr>
              <a:t>transmission rate and </a:t>
            </a:r>
            <a:r>
              <a:rPr lang="en-US" dirty="0" smtClean="0">
                <a:solidFill>
                  <a:srgbClr val="002060"/>
                </a:solidFill>
              </a:rPr>
              <a:t>aggregate throughput </a:t>
            </a:r>
            <a:r>
              <a:rPr lang="en-US" dirty="0">
                <a:solidFill>
                  <a:srgbClr val="002060"/>
                </a:solidFill>
              </a:rPr>
              <a:t>in each mode for a potential user </a:t>
            </a:r>
            <a:r>
              <a:rPr lang="en-US" dirty="0" smtClean="0">
                <a:solidFill>
                  <a:srgbClr val="002060"/>
                </a:solidFill>
              </a:rPr>
              <a:t>set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Considering only per-user information available before </a:t>
            </a:r>
            <a:r>
              <a:rPr lang="en-US" dirty="0" smtClean="0">
                <a:solidFill>
                  <a:srgbClr val="002060"/>
                </a:solidFill>
              </a:rPr>
              <a:t>sounding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47F5C-0FB2-47A2-A241-00576B0FD5A5}" type="datetime1">
              <a:rPr lang="en-US" smtClean="0">
                <a:solidFill>
                  <a:srgbClr val="E7E6E6">
                    <a:lumMod val="25000"/>
                  </a:srgbClr>
                </a:solidFill>
              </a:rPr>
              <a:t>4/22/2015</a:t>
            </a:fld>
            <a:endParaRPr lang="en-US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MU-MIMO WLANs in Diverse Bands and Environments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70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1073.25"/>
  <p:tag name="LATEXADDIN" val="\documentclass{article}&#10;\usepackage{amsmath}&#10;\pagestyle{empty}&#10;\begin{document}&#10;&#10;\begin{equation*}&#10;=\begin{bmatrix}&#10;w_{a_1} &amp; w_{b_1} &amp; w_{c_1} \\ &#10;w_{a_2} &amp; w_{b_2} &amp; w_{c_2}\\ &#10;w_{a_3} &amp; w_{b_3} &amp; w_{c_3}\\ &#10;w_{a_4} &amp; w_{b_4} &amp; w_{c_4}&#10;\end{bmatrix}&#10;\end{equation*}&#10;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9.5"/>
  <p:tag name="ORIGINALWIDTH" val="672.75"/>
  <p:tag name="LATEXADDIN" val="\documentclass{article}&#10;\usepackage{amsmath}&#10;\usepackage{amssymb}&#10;\usepackage{xcolor}&#10;\usepackage{ulem}&#10;\usepackage{tikz}&#10;\pagestyle{empty}&#10;\begin{document}&#10;&#10;\definecolor{c_1}  {rgb}{0.000000,0.000000,0.000000}&#10;\definecolor{c_2}  {rgb}{1.000000,0.000000,0.000000}&#10;\definecolor{c_3}  {rgb}{0.000000,1.000000,0.000000}&#10;\definecolor{c_4}  {rgb}{0.000000,0.000000,1.000000}&#10;\definecolor{c_w}  {rgb}{1.000000,1.000000,1.000000}&#10;\newcommand{\mycbox}[1]{\tikz{\path[draw=#1,fill=#1] (0,0) rectangle (1cm, 0.07cm);}}&#10;&#10;&#10;&#10;\mycbox{blue}&#10;&#10;\begin{tabular}{c c}&#10;$\angle \vec{h}_1$ &amp; \mycbox{c_1} \\&#10;{\color{c_w} $\Delta (\angle \vec{h}_1 , \angle \vec{h}_2)$ }&amp; \mycbox{red} \\&#10;\end{tabular}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36.25"/>
  <p:tag name="ORIGINALWIDTH" val="3809.25"/>
  <p:tag name="LATEXADDIN" val="\documentclass{article}&#10;\usepackage{amsmath}&#10;\usepackage{amssymb}&#10;\usepackage{bm}&#10;\usepackage{cancel}&#10;&#10;\pagestyle{empty}&#10;\begin{document}&#10;&#10;\newcommand{\pfp}[1]{|h_{#1}|e^{j\pmb{\angle} h_{#1}}}&#10;\newcommand{\pfn}[1]{|h_{#1}|e^{-j\pmb{\angle} h_{#1}}}&#10;\newcommand{\dcpf}[1]{|h_{#1}||h_{#1}|e^{j(\cancel{\pmb{\angle} h_{#1}}-\cancel{\pmb{\angle} h_{#1})}}}&#10;\newcommand{\ddpf}[2]{|h_{#1}||h_{#2}|e^{j(\pmb{\angle} h_{#1}-\pmb{\angle} h_{#2})}}&#10;&#10;\newcommand{\dg}[1]{|h_{#1}|^2}&#10;\newcommand{\delt}[2]{|h_{#1}||h_{#2}|e^{\pmb{\Delta} (\pmb{\angle}_{#1,#2})}}&#10;&#10;&#10;\begin{align*} &#10;\vec{h}^\textsc{H} \vec{h} &amp; = \begin{pmatrix} h_{1}^* \\ h_{2}^* \\ h_{3}^* \end{pmatrix} \begin{pmatrix} h_{1} &amp; h_{2} &amp; h_{3} \end{pmatrix}\\&#10;&amp;= \begin{pmatrix} \pfn{1} \\ \pfn{2} \\ \pfn{3} \end{pmatrix} \begin{pmatrix} \pfp{1} &amp; \pfp{2} &amp; \pfp{3} \end{pmatrix}\\&#10;&amp;=\begin{bmatrix}&#10;\dcpf{1}    &amp; \ddpf{1}{2} &amp; \ddpf{1}{3} \\&#10;\ddpf{2}{1} &amp; \dcpf{2}    &amp; \ddpf{2}{3} \\&#10;\ddpf{3}{1} &amp; \ddpf{3}{2} &amp; \dcpf{3} \\  &#10;\end{bmatrix}\\&#10;&amp;=\begin{bmatrix}&#10;\dg{1}      &amp; \delt{1}{2} &amp; \delt{1}{3} \\&#10;\delt{2}{1} &amp; \dg{2}      &amp; \delt{2}{3} \\&#10;\delt{3}{1} &amp; \delt{3}{2} &amp; \dg{3} \\  &#10;\end{bmatrix}&#10;\end{align*}&#10;&#10;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4"/>
  <p:tag name="ORIGINALWIDTH" val="3171.75"/>
  <p:tag name="LATEXADDIN" val="\documentclass{article}&#10;\usepackage{amsmath}&#10;\usepackage{amssymb}&#10;\usepackage{bm}&#10;\usepackage{cancel}&#10;&#10;\pagestyle{empty}&#10;\begin{document}&#10;&#10;\newcommand{\pfp}[1]{|h_{#1}|e^{j\pmb{\angle} h_{#1}}}&#10;\newcommand{\pfn}[1]{|h_{#1}|e^{-j\pmb{\angle} h_{#1}}}&#10;\newcommand{\dcpf}[1]{|h_{#1}||h_{#1}|e^{j(\cancel{\pmb{\angle} h_{#1}}-\cancel{\pmb{\angle} h_{#1})}}}&#10;\newcommand{\ddpf}[2]{|h_{#1}||h_{#2}|e^{j(\pmb{\angle} h_{#1}-\pmb{\angle} h_{#2})}}&#10;&#10;\newcommand{\dg}[1]{|h_{#1}|^2}&#10;\newcommand{\delt}[2]{|h_{#1}||h_{#2}|e^{\pmb{\Delta} (\pmb{\angle}_{#1,#2})}}&#10;&#10;&#10;\begin{align*}&#10;\textsc{ICSIQLE}_{t, (t+\Delta t)} \equiv \frac{1}{2 N}\sum_{n=1}^N \left \| \frac{h^\textsc{H}_{t,n} h_{t,n}}{\left \| h_{t,n} \right \|} - \frac{h^\textsc{H}_{t+\Delta t,n} h_{t+\Delta t,n}}{\left \| h_{t+\Delta t,n} \right \|} \right \|_\mathbf{F}&#10;\end{align*}&#10;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6"/>
  <p:tag name="ORIGINALWIDTH" val="942.75"/>
  <p:tag name="LATEXADDIN" val="\documentclass{article}&#10;\usepackage{amsmath}&#10;\usepackage{amssymb}&#10;\usepackage{bm}&#10;\usepackage{cancel}&#10;&#10;\pagestyle{empty}&#10;\begin{document}&#10;&#10;\newcommand{\pfp}[1]{|h_{#1}|e^{j\pmb{\angle} h_{#1}}}&#10;\newcommand{\pfn}[1]{|h_{#1}|e^{-j\pmb{\angle} h_{#1}}}&#10;\newcommand{\dcpf}[1]{|h_{#1}||h_{#1}|e^{j(\cancel{\pmb{\angle} h_{#1}}-\cancel{\pmb{\angle} h_{#1})}}}&#10;\newcommand{\ddpf}[2]{|h_{#1}||h_{#2}|e^{j(\pmb{\angle} h_{#1}-\pmb{\angle} h_{#2})}}&#10;&#10;\newcommand{\dg}[1]{|h_{#1}|^2}&#10;\newcommand{\delt}[2]{|h_{#1}||h_{#2}|e^{\pmb{\Delta} (\pmb{\angle}_{#1,#2})}}&#10;&#10;&#10;\begin{align*}&#10;\frac{\textsc{ICSIQLE}_{t, (t+\Delta t)}}{\Delta t} &#10;\end{align*}&#10;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8.5"/>
  <p:tag name="ORIGINALWIDTH" val="1710"/>
  <p:tag name="LATEXADDIN" val="\documentclass{article}&#10;\usepackage{amsmath}&#10;\usepackage{amssymb}&#10;\usepackage{bm}&#10;\usepackage{cancel}&#10;&#10;\pagestyle{empty}&#10;\begin{document}&#10;&#10;\newcommand{\pfp}[1]{|h_{#1}|e^{j\pmb{\angle} h_{#1}}}&#10;\newcommand{\pfn}[1]{|h_{#1}|e^{-j\pmb{\angle} h_{#1}}}&#10;\newcommand{\dcpf}[1]{|h_{#1}||h_{#1}|e^{j(\cancel{\pmb{\angle} h_{#1}}-\cancel{\pmb{\angle} h_{#1})}}}&#10;\newcommand{\ddpf}[2]{|h_{#1}||h_{#2}|e^{j(\pmb{\angle} h_{#1}-\pmb{\angle} h_{#2})}}&#10;&#10;\newcommand{\dg}[1]{|h_{#1}|^2}&#10;\newcommand{\delt}[2]{|h_{#1}||h_{#2}|e^{\pmb{\Delta} (\pmb{\angle}_{#1,#2})}}&#10;&#10;&#10;\begin{align*}&#10;T_{\textsc{VALID}} = \frac{\textsc{ICSIQLE}_{t, (t+\Delta t)}/\Delta t}{\pmb{I}_{th}}  &#10;\end{align*}&#10;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7.5"/>
  <p:tag name="ORIGINALWIDTH" val="3182.25"/>
  <p:tag name="LATEXADDIN" val="\documentclass{article}&#10;\usepackage{amsmath}&#10;\usepackage{amssymb}&#10;\usepackage{bm}&#10;\usepackage{cancel}&#10;&#10;\pagestyle{empty}&#10;\begin{document}&#10;&#10;\newcommand{\pfp}[1]{|h_{#1}|e^{j\pmb{\angle} h_{#1}}}&#10;\newcommand{\pfn}[1]{|h_{#1}|e^{-j\pmb{\angle} h_{#1}}}&#10;\newcommand{\dcpf}[1]{|h_{#1}||h_{#1}|e^{j(\cancel{\pmb{\angle} h_{#1}}-\cancel{\pmb{\angle} h_{#1})}}}&#10;\newcommand{\ddpf}[2]{|h_{#1}||h_{#2}|e^{j(\pmb{\angle} h_{#1}-\pmb{\angle} h_{#2})}}&#10;&#10;\newcommand{\dg}[1]{|h_{#1}|^2}&#10;\newcommand{\delt}[2]{|h_{#1}||h_{#2}|e^{\pmb{\Delta} (\pmb{\angle}_{#1,#2})}}&#10;&#10;&#10;\begin{align*} &#10;\vec{h}^\textsc{H} \vec{h} &amp;=\begin{bmatrix}&#10;\dg{1}      &amp; \delt{1}{2} &amp; \delt{1}{3} \\&#10;\delt{2}{1} &amp; \dg{2}      &amp; \delt{2}{3} \\&#10;\delt{3}{1} &amp; \delt{3}{2} &amp; \dg{3} \\  &#10;\end{bmatrix}&#10;\end{align*}&#10;&#10;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4"/>
  <p:tag name="ORIGINALWIDTH" val="3093.75"/>
  <p:tag name="LATEXADDIN" val="\documentclass{article}&#10;\usepackage{amsmath}&#10;\usepackage{amssymb}&#10;\usepackage{bm}&#10;\usepackage{cancel}&#10;&#10;\pagestyle{empty}&#10;\begin{document}&#10;&#10;\newcommand{\pfp}[1]{|h_{#1}|e^{j\pmb{\angle} h_{#1}}}&#10;\newcommand{\pfn}[1]{|h_{#1}|e^{-j\pmb{\angle} h_{#1}}}&#10;\newcommand{\dcpf}[1]{|h_{#1}||h_{#1}|e^{j(\cancel{\pmb{\angle} h_{#1}}-\cancel{\pmb{\angle} h_{#1})}}}&#10;\newcommand{\ddpf}[2]{|h_{#1}||h_{#2}|e^{j(\pmb{\angle} h_{#1}-\pmb{\angle} h_{#2})}}&#10;&#10;\newcommand{\dg}[1]{|h_{#1}|^2}&#10;\newcommand{\delt}[2]{|h_{#1}||h_{#2}|e^{\pmb{\Delta} (\pmb{\angle}_{#1,#2})}}&#10;&#10;&#10;\begin{align*}&#10;\textsc{ICSIQLE}_{t, t+\Delta t} \equiv \frac{1}{2 N}\sum_{n=1}^N \left \| \frac{h^\textsc{H}_{t,n} h_{t,n}}{\left \| h_{t,n} \right \|} - \frac{h^\textsc{H}_{t+\Delta t,n} h_{t+\Delta t,n}}{\left \| h_{t+\Delta t,n} \right \|} \right \|_\mathbf{F}&#10;\end{align*}&#10;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8.5"/>
  <p:tag name="ORIGINALWIDTH" val="1710"/>
  <p:tag name="LATEXADDIN" val="\documentclass{article}&#10;\usepackage{amsmath}&#10;\usepackage{amssymb}&#10;\usepackage{bm}&#10;\usepackage{cancel}&#10;&#10;\pagestyle{empty}&#10;\begin{document}&#10;&#10;\newcommand{\pfp}[1]{|h_{#1}|e^{j\pmb{\angle} h_{#1}}}&#10;\newcommand{\pfn}[1]{|h_{#1}|e^{-j\pmb{\angle} h_{#1}}}&#10;\newcommand{\dcpf}[1]{|h_{#1}||h_{#1}|e^{j(\cancel{\pmb{\angle} h_{#1}}-\cancel{\pmb{\angle} h_{#1})}}}&#10;\newcommand{\ddpf}[2]{|h_{#1}||h_{#2}|e^{j(\pmb{\angle} h_{#1}-\pmb{\angle} h_{#2})}}&#10;&#10;\newcommand{\dg}[1]{|h_{#1}|^2}&#10;\newcommand{\delt}[2]{|h_{#1}||h_{#2}|e^{\pmb{\Delta} (\pmb{\angle}_{#1,#2})}}&#10;&#10;&#10;\begin{align*}&#10;T_{\textsc{VALID}} = \frac{\textsc{ICSIQLE}_{t, (t+\Delta t)}/\Delta t}{\pmb{I}_{th}}  &#10;\end{align*}&#10;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mathtools}&#10;\usepackage{xcolor}&#10;\pagestyle{empty}&#10;\begin{document}&#10;&#10;%\begin{equation*}&#10;%\color{white} \mathbf{ C = log_2(1+SINR)}&#10;%\end{equation*}&#10;&#10;&#10;&#10;\begin{equation*}&#10;\color{white} \mathbf{ C=\sum_{ \substack{  \mathclap{x \in\text{Rx} }} }log_2(1+SINR_x)}&#10;\end{equation*}&#10;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497"/>
  <p:tag name="LATEXADDIN" val="\documentclass{article}&#10;\usepackage{amsmath}&#10;\pagestyle{empty}&#10;\begin{document}&#10;&#10;&#10;\begin{equation*}&#10;H=&#10;\begin{bmatrix}&#10;h_{a_1} &amp; h_{a_2} &amp; h_{a_3} &amp; h_{a_4} \\ &#10;h_{b_1} &amp; h_{b_2} &amp; h_{b_3} &amp; h_{b_4}  \\ &#10;h_{c_1} &amp; h_{c_2} &amp; h_{c_3} &amp; h_{c_4} &#10;\end{bmatrix}&#10;\end{equation*}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497"/>
  <p:tag name="LATEXADDIN" val="\documentclass{article}&#10;\usepackage{amsmath}&#10;\pagestyle{empty}&#10;\begin{document}&#10;&#10;&#10;\begin{equation*}&#10;H=&#10;\begin{bmatrix}&#10;h_{a_1} &amp; h_{a_2} &amp; h_{a_3} &amp; h_{a_4} \\ &#10;h_{b_1} &amp; h_{b_2} &amp; h_{b_3} &amp; h_{b_4}  \\ &#10;h_{c_1} &amp; h_{c_2} &amp; h_{c_3} &amp; h_{c_4} &#10;\end{bmatrix}&#10;\end{equation*}&#10;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0"/>
  <p:tag name="ORIGINALWIDTH" val="1665"/>
  <p:tag name="LATEXADDIN" val="\documentclass{article}&#10;\usepackage{amsmath}&#10;\usepackage{amssymb}&#10;\usepackage{xcolor}&#10;\pagestyle{empty}&#10;\begin{document}&#10;&#10;\begin{align*}&#10;\color{white} \textbf{let }\lambda_{1}, \lambda_{2}, \cdots, \lambda_{n} &amp; \color{white} = \textbf{eig}(HH^{*}) \\&#10;\color{white} \textbf{s.t.  }  \lambda_{1} \geq \lambda_{2} &amp; \color{white}  \geq  \cdots \geq \lambda_{n}  \\&#10;\end{align*}&#10;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2.5"/>
  <p:tag name="ORIGINALWIDTH" val="745.5"/>
  <p:tag name="LATEXADDIN" val="\documentclass{article}&#10;\usepackage{amsmath}&#10;\usepackage{amssymb}&#10;\usepackage{xcolor}&#10;\pagestyle{empty}&#10;\begin{document}&#10;&#10;\begin{align*}&#10;\color{white} \mathbf{d\triangleq\frac{\sum^{n}_{k=1}{\lambda_k}}{\lambda_{n}}}&amp;&#10;\end{align*}&#10;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4.5"/>
  <p:tag name="ORIGINALWIDTH" val="1519.5"/>
  <p:tag name="LATEXADDIN" val="\documentclass{article}&#10;\usepackage{amsmath}&#10;\usepackage{amssymb}&#10;\usepackage{xcolor}&#10;\pagestyle{empty}&#10;\begin{document}&#10;&#10;\begin{equation*}&#10;\color{white} \mathbf{\rho_\ell = \frac{\mathbb{E}\big[H_{mn}[k]H^{*}_{mn}[k+\ell]\big]}{\mathbb{E}\big[H_{mn}[k]H^{*}_{mn}[k]\big]}}&#10;\end{equation*}&#10;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7.5"/>
  <p:tag name="ORIGINALWIDTH" val="3182.25"/>
  <p:tag name="LATEXADDIN" val="\documentclass{article}&#10;\usepackage{amsmath}&#10;\usepackage{amssymb}&#10;\usepackage{bm}&#10;\usepackage{cancel}&#10;&#10;\pagestyle{empty}&#10;\begin{document}&#10;&#10;\newcommand{\pfp}[1]{|h_{#1}|e^{j\pmb{\angle} h_{#1}}}&#10;\newcommand{\pfn}[1]{|h_{#1}|e^{-j\pmb{\angle} h_{#1}}}&#10;\newcommand{\dcpf}[1]{|h_{#1}||h_{#1}|e^{j(\cancel{\pmb{\angle} h_{#1}}-\cancel{\pmb{\angle} h_{#1})}}}&#10;\newcommand{\ddpf}[2]{|h_{#1}||h_{#2}|e^{j(\pmb{\angle} h_{#1}-\pmb{\angle} h_{#2})}}&#10;&#10;\newcommand{\dg}[1]{|h_{#1}|^2}&#10;\newcommand{\delt}[2]{|h_{#1}||h_{#2}|e^{\pmb{\Delta} (\pmb{\angle}_{#1,#2})}}&#10;&#10;&#10;\begin{align*} &#10;\vec{h}^\textsc{H} \vec{h} &amp;=\begin{bmatrix}&#10;\dg{1}      &amp; \delt{1}{2} &amp; \delt{1}{3} \\&#10;\delt{2}{1} &amp; \dg{2}      &amp; \delt{2}{3} \\&#10;\delt{3}{1} &amp; \delt{3}{2} &amp; \dg{3} \\  &#10;\end{bmatrix}&#10;\end{align*}&#10;&#10;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4"/>
  <p:tag name="ORIGINALWIDTH" val="3093.75"/>
  <p:tag name="LATEXADDIN" val="\documentclass{article}&#10;\usepackage{amsmath}&#10;\usepackage{amssymb}&#10;\usepackage{bm}&#10;\usepackage{cancel}&#10;&#10;\pagestyle{empty}&#10;\begin{document}&#10;&#10;\newcommand{\pfp}[1]{|h_{#1}|e^{j\pmb{\angle} h_{#1}}}&#10;\newcommand{\pfn}[1]{|h_{#1}|e^{-j\pmb{\angle} h_{#1}}}&#10;\newcommand{\dcpf}[1]{|h_{#1}||h_{#1}|e^{j(\cancel{\pmb{\angle} h_{#1}}-\cancel{\pmb{\angle} h_{#1})}}}&#10;\newcommand{\ddpf}[2]{|h_{#1}||h_{#2}|e^{j(\pmb{\angle} h_{#1}-\pmb{\angle} h_{#2})}}&#10;&#10;\newcommand{\dg}[1]{|h_{#1}|^2}&#10;\newcommand{\delt}[2]{|h_{#1}||h_{#2}|e^{\pmb{\Delta} (\pmb{\angle}_{#1,#2})}}&#10;&#10;&#10;\begin{align*}&#10;\textsc{ICSIQLE}_{t, t+\Delta t} \equiv \frac{1}{2 N}\sum_{n=1}^N \left \| \frac{h^\textsc{H}_{t,n} h_{t,n}}{\left \| h_{t,n} \right \|} - \frac{h^\textsc{H}_{t+\Delta t,n} h_{t+\Delta t,n}}{\left \| h_{t+\Delta t,n} \right \|} \right \|_\mathbf{F}&#10;\end{align*}&#10;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8.5"/>
  <p:tag name="ORIGINALWIDTH" val="1710"/>
  <p:tag name="LATEXADDIN" val="\documentclass{article}&#10;\usepackage{amsmath}&#10;\usepackage{amssymb}&#10;\usepackage{bm}&#10;\usepackage{cancel}&#10;&#10;\pagestyle{empty}&#10;\begin{document}&#10;&#10;\newcommand{\pfp}[1]{|h_{#1}|e^{j\pmb{\angle} h_{#1}}}&#10;\newcommand{\pfn}[1]{|h_{#1}|e^{-j\pmb{\angle} h_{#1}}}&#10;\newcommand{\dcpf}[1]{|h_{#1}||h_{#1}|e^{j(\cancel{\pmb{\angle} h_{#1}}-\cancel{\pmb{\angle} h_{#1})}}}&#10;\newcommand{\ddpf}[2]{|h_{#1}||h_{#2}|e^{j(\pmb{\angle} h_{#1}-\pmb{\angle} h_{#2})}}&#10;&#10;\newcommand{\dg}[1]{|h_{#1}|^2}&#10;\newcommand{\delt}[2]{|h_{#1}||h_{#2}|e^{\pmb{\Delta} (\pmb{\angle}_{#1,#2})}}&#10;&#10;&#10;\begin{align*}&#10;T_{\textsc{VALID}} = \frac{\textsc{ICSIQLE}_{t, (t+\Delta t)}/\Delta t}{\pmb{I}_{th}}  &#10;\end{align*}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4.75"/>
  <p:tag name="ORIGINALWIDTH" val="1202.25"/>
  <p:tag name="LATEXADDIN" val="\documentclass{article}&#10;\usepackage{amsmath}&#10;\usepackage{mathtools}&#10;\usepackage{xcolor}&#10;\pagestyle{empty}&#10;\begin{document}&#10;&#10;\begin{equation*}&#10;\color{white} \mathbf{ \text{Tx}_{1:4}=\sum_{ \substack{  \mathclap{x \in\{A,B,C\} }} }w_{x_{1:4}}\cdot \text{D}_x}&#10;\end{equation*}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25"/>
  <p:tag name="ORIGINALWIDTH" val="921"/>
  <p:tag name="LATEXADDIN" val="\documentclass{article}&#10;\usepackage{amsmath}&#10;\pagestyle{empty}&#10;\begin{document}&#10;&#10;\begin{equation*}&#10;W = H^*(HH^*)^{\text{-}1}&#10;\end{equation*}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2.25"/>
  <p:tag name="ORIGINALWIDTH" val="2354.25"/>
  <p:tag name="LATEXADDIN" val="\documentclass{article}&#10;\usepackage{amsmath}&#10;\pagestyle{empty}&#10;\begin{document}&#10;&#10;\begin{align*}&#10;\sum_{n=1}^{N} \left | (h_{n,(t+\Delta t)}-h_{n,(t)})(h_{n,(t+\Delta t)}-h_{n,(t)})^* \right |&#10;\end{align*}&#10;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1.5"/>
  <p:tag name="ORIGINALWIDTH" val="2748"/>
  <p:tag name="LATEXADDIN" val="\documentclass{article}&#10;\usepackage{amsmath}&#10;\usepackage{amssymb}&#10;\pagestyle{empty}&#10;\begin{document}&#10;&#10;\begin{table}[htb]&#10;    \centering&#10;        \begin{tabular}{c | c}&#10;    Absolute ($CN_0$) &amp; Relative (ICSIQLE)\\&#10;    \hline \hline&#10;    $h \leftrightharpoons \hat{h}$ &amp; $h \leftrightharpoons \hat{h}$ \\&#10;    \hline&#10;    $\angle h_1 \leftrightharpoons \angle \hat{h}_1$ &amp; $\Delta (\angle h_1, \angle h_2) \leftrightharpoons \Delta (\angle \hat{h}_1, \angle \hat{h}_2)$ \\&#10;    $\angle h_2 \leftrightharpoons \angle \hat{h}_2$ &amp; $\Delta (\angle h_2, \angle h_3) \leftrightharpoons \Delta (\angle \hat{h}_2, \angle \hat{h}_3)$ \\&#10;    $\angle h_3 \leftrightharpoons \angle \hat{h}_3$ &amp; $\Delta (\angle h_1, \angle h_3) \leftrightharpoons \Delta (\angle \hat{h}_1, \angle \hat{h}_3)$\\&#10;        \end{tabular}&#10;\end{table}&#10;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52.5"/>
  <p:tag name="ORIGINALWIDTH" val="672.75"/>
  <p:tag name="LATEXADDIN" val="\documentclass{article}&#10;\usepackage{amsmath}&#10;\usepackage{amssymb}&#10;\usepackage{xcolor}&#10;\usepackage{ulem}&#10;\usepackage{tikz}&#10;\pagestyle{empty}&#10;\begin{document}&#10;&#10;\definecolor{c_1}  {rgb}{0.000000,0.000000,0.000000}&#10;\definecolor{c_2}  {rgb}{1.000000,0.000000,0.000000}&#10;\definecolor{c_3}  {rgb}{0.000000,1.000000,0.000000}&#10;\definecolor{c_4}  {rgb}{0.000000,0.000000,1.000000}&#10;&#10;\newcommand{\mycbox}[1]{\tikz{\path[draw=#1,fill=#1] (0,0) rectangle (1cm, 0.07cm);}}&#10;&#10;&#10;&#10;\mycbox{blue}&#10;&#10;\begin{tabular}{c c}&#10;$\angle \vec{h}_1$ &amp; \mycbox{c_1} \\&#10;$\Delta (\angle \vec{h}_1 , \angle \vec{h}_2)$ &amp; \mycbox{red} \\&#10;$\Delta (\angle \vec{h}_1 , \angle \vec{h}_3)$ &amp; \mycbox{c_3} \\&#10;$\Delta (\angle \vec{h}_1 , \angle \vec{h}_4)$ &amp; \mycbox{c_4} \\&#10;\end{tabular}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6"/>
  <p:tag name="ORIGINALWIDTH" val="672.75"/>
  <p:tag name="LATEXADDIN" val="\documentclass{article}&#10;\usepackage{amsmath}&#10;\usepackage{amssymb}&#10;\usepackage{xcolor}&#10;\usepackage{ulem}&#10;\usepackage{tikz}&#10;\pagestyle{empty}&#10;\begin{document}&#10;&#10;\definecolor{c_1}  {rgb}{0.000000,0.000000,0.000000}&#10;\definecolor{c_2}  {rgb}{1.000000,0.000000,0.000000}&#10;\definecolor{c_3}  {rgb}{0.000000,1.000000,0.000000}&#10;\definecolor{c_4}  {rgb}{0.000000,0.000000,1.000000}&#10;&#10;\newcommand{\mycbox}[1]{\tikz{\path[draw=#1,fill=#1] (0,0) rectangle (1cm, 0.07cm);}}&#10;&#10;&#10;&#10;\mycbox{blue}&#10;&#10;\begin{tabular}{c c}&#10;$\angle \vec{h}_1$ &amp; \mycbox{c_1} \\&#10;$\Delta (\angle \vec{h}_1 , \angle \vec{h}_2)$ &amp; \mycbox{red} \\&#10;$\Delta (\angle \vec{h}_1 , \angle \vec{h}_3)$ &amp; \mycbox{c_3} \\&#10;\end{tabular}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9.5"/>
  <p:tag name="ORIGINALWIDTH" val="672.75"/>
  <p:tag name="LATEXADDIN" val="\documentclass{article}&#10;\usepackage{amsmath}&#10;\usepackage{amssymb}&#10;\usepackage{xcolor}&#10;\usepackage{ulem}&#10;\usepackage{tikz}&#10;\pagestyle{empty}&#10;\begin{document}&#10;&#10;\definecolor{c_1}  {rgb}{0.000000,0.000000,0.000000}&#10;\definecolor{c_2}  {rgb}{1.000000,0.000000,0.000000}&#10;\definecolor{c_3}  {rgb}{0.000000,1.000000,0.000000}&#10;\definecolor{c_4}  {rgb}{0.000000,0.000000,1.000000}&#10;&#10;\newcommand{\mycbox}[1]{\tikz{\path[draw=#1,fill=#1] (0,0) rectangle (1cm, 0.07cm);}}&#10;&#10;&#10;&#10;\mycbox{blue}&#10;&#10;\begin{tabular}{c c}&#10;$\angle \vec{h}_1$ &amp; \mycbox{c_1} \\&#10;$\Delta (\angle \vec{h}_1 , \angle \vec{h}_2)$ &amp; \mycbox{red} \\&#10;\end{tabular}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2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2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2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2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2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3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3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3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3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3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3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3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3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3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0.xml><?xml version="1.0" encoding="utf-8"?>
<a:theme xmlns:a="http://schemas.openxmlformats.org/drawingml/2006/main" name="3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4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4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3.xml><?xml version="1.0" encoding="utf-8"?>
<a:theme xmlns:a="http://schemas.openxmlformats.org/drawingml/2006/main" name="4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4.xml><?xml version="1.0" encoding="utf-8"?>
<a:theme xmlns:a="http://schemas.openxmlformats.org/drawingml/2006/main" name="4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5.xml><?xml version="1.0" encoding="utf-8"?>
<a:theme xmlns:a="http://schemas.openxmlformats.org/drawingml/2006/main" name="4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6.xml><?xml version="1.0" encoding="utf-8"?>
<a:theme xmlns:a="http://schemas.openxmlformats.org/drawingml/2006/main" name="4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7.xml><?xml version="1.0" encoding="utf-8"?>
<a:theme xmlns:a="http://schemas.openxmlformats.org/drawingml/2006/main" name="4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8.xml><?xml version="1.0" encoding="utf-8"?>
<a:theme xmlns:a="http://schemas.openxmlformats.org/drawingml/2006/main" name="4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9.xml><?xml version="1.0" encoding="utf-8"?>
<a:theme xmlns:a="http://schemas.openxmlformats.org/drawingml/2006/main" name="4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0.xml><?xml version="1.0" encoding="utf-8"?>
<a:theme xmlns:a="http://schemas.openxmlformats.org/drawingml/2006/main" name="4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1.xml><?xml version="1.0" encoding="utf-8"?>
<a:theme xmlns:a="http://schemas.openxmlformats.org/drawingml/2006/main" name="5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4135</Words>
  <Application>Microsoft Office PowerPoint</Application>
  <PresentationFormat>Custom</PresentationFormat>
  <Paragraphs>1096</Paragraphs>
  <Slides>51</Slides>
  <Notes>51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51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114" baseType="lpstr">
      <vt:lpstr>Adobe Myungjo Std M</vt:lpstr>
      <vt:lpstr>Adobe Song Std L</vt:lpstr>
      <vt:lpstr>MS PGothic</vt:lpstr>
      <vt:lpstr>Arabic Typesetting</vt:lpstr>
      <vt:lpstr>Arial</vt:lpstr>
      <vt:lpstr>Blackoak Std</vt:lpstr>
      <vt:lpstr>Calibri</vt:lpstr>
      <vt:lpstr>Cambria Math</vt:lpstr>
      <vt:lpstr>Consolas</vt:lpstr>
      <vt:lpstr>Lucida Sans Unicode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28_Office Theme</vt:lpstr>
      <vt:lpstr>29_Office Theme</vt:lpstr>
      <vt:lpstr>30_Office Theme</vt:lpstr>
      <vt:lpstr>31_Office Theme</vt:lpstr>
      <vt:lpstr>32_Office Theme</vt:lpstr>
      <vt:lpstr>33_Office Theme</vt:lpstr>
      <vt:lpstr>34_Office Theme</vt:lpstr>
      <vt:lpstr>35_Office Theme</vt:lpstr>
      <vt:lpstr>36_Office Theme</vt:lpstr>
      <vt:lpstr>37_Office Theme</vt:lpstr>
      <vt:lpstr>38_Office Theme</vt:lpstr>
      <vt:lpstr>39_Office Theme</vt:lpstr>
      <vt:lpstr>40_Office Theme</vt:lpstr>
      <vt:lpstr>41_Office Theme</vt:lpstr>
      <vt:lpstr>42_Office Theme</vt:lpstr>
      <vt:lpstr>43_Office Theme</vt:lpstr>
      <vt:lpstr>44_Office Theme</vt:lpstr>
      <vt:lpstr>45_Office Theme</vt:lpstr>
      <vt:lpstr>46_Office Theme</vt:lpstr>
      <vt:lpstr>47_Office Theme</vt:lpstr>
      <vt:lpstr>48_Office Theme</vt:lpstr>
      <vt:lpstr>49_Office Theme</vt:lpstr>
      <vt:lpstr>50_Office Theme</vt:lpstr>
      <vt:lpstr>Equation</vt:lpstr>
      <vt:lpstr>MU-MIMO WLANs in Diverse Bands and Environments</vt:lpstr>
      <vt:lpstr>MU-MIMO WLANs</vt:lpstr>
      <vt:lpstr>MU-MIMO Precoding</vt:lpstr>
      <vt:lpstr>MU-MIMO Transmission</vt:lpstr>
      <vt:lpstr>Protocol Performance </vt:lpstr>
      <vt:lpstr>Contributions</vt:lpstr>
      <vt:lpstr>Outline</vt:lpstr>
      <vt:lpstr>PUMA</vt:lpstr>
      <vt:lpstr>PUMA - Overview</vt:lpstr>
      <vt:lpstr>Available Pre-Sounding Information </vt:lpstr>
      <vt:lpstr>Computing Expected Aggregate Throughput</vt:lpstr>
      <vt:lpstr>Predicting User Specific MU-MIMO Datarate</vt:lpstr>
      <vt:lpstr>Per-User Datarate Inference</vt:lpstr>
      <vt:lpstr>Aggregate Throughput Calculation</vt:lpstr>
      <vt:lpstr>PUMA Recap</vt:lpstr>
      <vt:lpstr>PUMA Summary</vt:lpstr>
      <vt:lpstr>Outline</vt:lpstr>
      <vt:lpstr>FROZEN</vt:lpstr>
      <vt:lpstr>Enabling Passive Implicit Sounding</vt:lpstr>
      <vt:lpstr>CSI Tracking Methods</vt:lpstr>
      <vt:lpstr>Relative Phase Tracking</vt:lpstr>
      <vt:lpstr>Relative Phase Measurement</vt:lpstr>
      <vt:lpstr>Preparing per-user CSI</vt:lpstr>
      <vt:lpstr>Tracking ICSIQLE</vt:lpstr>
      <vt:lpstr>FROZEN Summary</vt:lpstr>
      <vt:lpstr>Outline</vt:lpstr>
      <vt:lpstr>WURC Array</vt:lpstr>
      <vt:lpstr>Software Measurement Frameworks</vt:lpstr>
      <vt:lpstr>Outline</vt:lpstr>
      <vt:lpstr>Measurement Study</vt:lpstr>
      <vt:lpstr>Receiver Separability</vt:lpstr>
      <vt:lpstr>Channel Variability</vt:lpstr>
      <vt:lpstr>Experiments and Analysis Summary</vt:lpstr>
      <vt:lpstr>Indoor Scenario</vt:lpstr>
      <vt:lpstr>Indoor Scenario</vt:lpstr>
      <vt:lpstr>Experiments and Analysis Summary</vt:lpstr>
      <vt:lpstr>Outline</vt:lpstr>
      <vt:lpstr>PUMA Recap</vt:lpstr>
      <vt:lpstr>Experiments and Analysis Summary</vt:lpstr>
      <vt:lpstr>Evaluation Methodology</vt:lpstr>
      <vt:lpstr>PUMA vs. Fixed Modes</vt:lpstr>
      <vt:lpstr>Experiments and Analysis Summary</vt:lpstr>
      <vt:lpstr>Outline</vt:lpstr>
      <vt:lpstr>FROZEN Summary</vt:lpstr>
      <vt:lpstr>Measurement Methodology</vt:lpstr>
      <vt:lpstr>ICSIQLE – Tracking Performance</vt:lpstr>
      <vt:lpstr>ICSIQLE Tracking Channel Variability</vt:lpstr>
      <vt:lpstr>Numerical Analysis of FROZEN</vt:lpstr>
      <vt:lpstr>Numerical Analysis of FROZEN</vt:lpstr>
      <vt:lpstr>Prior Work Summary</vt:lpstr>
      <vt:lpstr>Conclusion</vt:lpstr>
    </vt:vector>
  </TitlesOfParts>
  <Company>Personal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MU-MIMO WLANs in Diverse Bands and Environments</dc:title>
  <dc:creator>Naren Anand</dc:creator>
  <cp:lastModifiedBy>Naren Anand</cp:lastModifiedBy>
  <cp:revision>1</cp:revision>
  <dcterms:created xsi:type="dcterms:W3CDTF">2015-04-22T15:59:26Z</dcterms:created>
  <dcterms:modified xsi:type="dcterms:W3CDTF">2015-04-22T16:03:07Z</dcterms:modified>
</cp:coreProperties>
</file>