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02" r:id="rId2"/>
    <p:sldId id="280" r:id="rId3"/>
    <p:sldId id="281" r:id="rId4"/>
    <p:sldId id="282" r:id="rId5"/>
    <p:sldId id="284" r:id="rId6"/>
    <p:sldId id="287" r:id="rId7"/>
    <p:sldId id="264" r:id="rId8"/>
    <p:sldId id="268" r:id="rId9"/>
    <p:sldId id="321" r:id="rId10"/>
    <p:sldId id="270" r:id="rId11"/>
    <p:sldId id="317" r:id="rId12"/>
    <p:sldId id="318" r:id="rId13"/>
    <p:sldId id="272" r:id="rId14"/>
    <p:sldId id="273" r:id="rId15"/>
    <p:sldId id="297" r:id="rId16"/>
    <p:sldId id="299" r:id="rId17"/>
    <p:sldId id="300" r:id="rId18"/>
    <p:sldId id="301" r:id="rId19"/>
    <p:sldId id="293" r:id="rId20"/>
    <p:sldId id="274" r:id="rId21"/>
    <p:sldId id="303" r:id="rId22"/>
    <p:sldId id="304" r:id="rId23"/>
    <p:sldId id="308" r:id="rId24"/>
    <p:sldId id="309" r:id="rId25"/>
    <p:sldId id="294" r:id="rId26"/>
    <p:sldId id="275" r:id="rId27"/>
    <p:sldId id="310" r:id="rId28"/>
    <p:sldId id="295" r:id="rId29"/>
    <p:sldId id="276" r:id="rId30"/>
    <p:sldId id="311" r:id="rId31"/>
    <p:sldId id="296" r:id="rId32"/>
    <p:sldId id="277" r:id="rId33"/>
    <p:sldId id="292" r:id="rId34"/>
    <p:sldId id="313" r:id="rId35"/>
    <p:sldId id="314" r:id="rId36"/>
    <p:sldId id="315" r:id="rId37"/>
    <p:sldId id="278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04">
          <p15:clr>
            <a:srgbClr val="A4A3A4"/>
          </p15:clr>
        </p15:guide>
        <p15:guide id="2" pos="17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39" autoAdjust="0"/>
    <p:restoredTop sz="71695" autoAdjust="0"/>
  </p:normalViewPr>
  <p:slideViewPr>
    <p:cSldViewPr showGuides="1">
      <p:cViewPr varScale="1">
        <p:scale>
          <a:sx n="51" d="100"/>
          <a:sy n="51" d="100"/>
        </p:scale>
        <p:origin x="1600" y="52"/>
      </p:cViewPr>
      <p:guideLst>
        <p:guide orient="horz" pos="3504"/>
        <p:guide pos="177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55" d="100"/>
          <a:sy n="55" d="100"/>
        </p:scale>
        <p:origin x="2532" y="4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888447-9D62-4B8F-AF1A-F2CA1591FC2B}" type="doc">
      <dgm:prSet loTypeId="urn:microsoft.com/office/officeart/2005/8/layout/hierarchy4" loCatId="list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FF4F9F81-EB3D-4931-B54F-FE58677D280B}">
      <dgm:prSet phldrT="[Text]" custT="1"/>
      <dgm:spPr/>
      <dgm:t>
        <a:bodyPr/>
        <a:lstStyle/>
        <a:p>
          <a:r>
            <a:rPr lang="en-US" sz="3600" dirty="0" smtClean="0"/>
            <a:t>Scheme Comparisons</a:t>
          </a:r>
          <a:endParaRPr lang="en-US" sz="3600" dirty="0"/>
        </a:p>
      </dgm:t>
    </dgm:pt>
    <dgm:pt modelId="{1CB54576-F9EA-44E0-94C0-25E172474BBB}" type="parTrans" cxnId="{E2FAB874-FB7D-412D-AD9B-32EADC70E1CE}">
      <dgm:prSet/>
      <dgm:spPr/>
      <dgm:t>
        <a:bodyPr/>
        <a:lstStyle/>
        <a:p>
          <a:endParaRPr lang="en-US"/>
        </a:p>
      </dgm:t>
    </dgm:pt>
    <dgm:pt modelId="{905C509E-7B10-4DB8-B454-539511A84DA6}" type="sibTrans" cxnId="{E2FAB874-FB7D-412D-AD9B-32EADC70E1CE}">
      <dgm:prSet/>
      <dgm:spPr/>
      <dgm:t>
        <a:bodyPr/>
        <a:lstStyle/>
        <a:p>
          <a:endParaRPr lang="en-US"/>
        </a:p>
      </dgm:t>
    </dgm:pt>
    <dgm:pt modelId="{2B7750FC-10C8-41EA-BB4B-B52981417927}">
      <dgm:prSet phldrT="[Text]"/>
      <dgm:spPr/>
      <dgm:t>
        <a:bodyPr/>
        <a:lstStyle/>
        <a:p>
          <a:r>
            <a:rPr lang="en-US" dirty="0" smtClean="0"/>
            <a:t>Non-Directional</a:t>
          </a:r>
          <a:endParaRPr lang="en-US" dirty="0"/>
        </a:p>
      </dgm:t>
    </dgm:pt>
    <dgm:pt modelId="{54CC02F6-D5F3-4CDB-911E-FC4DA5A576D8}" type="parTrans" cxnId="{1ACB1445-1351-4173-98EE-FF7DE3184930}">
      <dgm:prSet/>
      <dgm:spPr/>
      <dgm:t>
        <a:bodyPr/>
        <a:lstStyle/>
        <a:p>
          <a:endParaRPr lang="en-US"/>
        </a:p>
      </dgm:t>
    </dgm:pt>
    <dgm:pt modelId="{93BE5853-D77E-4D81-A59D-FB8231E2FAA9}" type="sibTrans" cxnId="{1ACB1445-1351-4173-98EE-FF7DE3184930}">
      <dgm:prSet/>
      <dgm:spPr/>
      <dgm:t>
        <a:bodyPr/>
        <a:lstStyle/>
        <a:p>
          <a:endParaRPr lang="en-US"/>
        </a:p>
      </dgm:t>
    </dgm:pt>
    <dgm:pt modelId="{8471D97A-3AAF-48C7-B0C6-F1972AAA57B1}">
      <dgm:prSet phldrT="[Text]"/>
      <dgm:spPr/>
      <dgm:t>
        <a:bodyPr/>
        <a:lstStyle/>
        <a:p>
          <a:r>
            <a:rPr lang="en-US" b="1" dirty="0" err="1" smtClean="0"/>
            <a:t>Omnidirectional</a:t>
          </a:r>
          <a:endParaRPr lang="en-US" b="1" dirty="0" smtClean="0"/>
        </a:p>
        <a:p>
          <a:r>
            <a:rPr lang="en-US" b="1" dirty="0" smtClean="0"/>
            <a:t>(Omni)</a:t>
          </a:r>
          <a:endParaRPr lang="en-US" b="1" dirty="0"/>
        </a:p>
      </dgm:t>
    </dgm:pt>
    <dgm:pt modelId="{7B9CA9F8-785B-4630-9447-7E4D8E1467D6}" type="parTrans" cxnId="{D3A5EE4A-04BC-45B1-BDD1-8143819B6AC0}">
      <dgm:prSet/>
      <dgm:spPr/>
      <dgm:t>
        <a:bodyPr/>
        <a:lstStyle/>
        <a:p>
          <a:endParaRPr lang="en-US"/>
        </a:p>
      </dgm:t>
    </dgm:pt>
    <dgm:pt modelId="{2EC4332B-1566-4E6F-9F1D-F111E756063A}" type="sibTrans" cxnId="{D3A5EE4A-04BC-45B1-BDD1-8143819B6AC0}">
      <dgm:prSet/>
      <dgm:spPr/>
      <dgm:t>
        <a:bodyPr/>
        <a:lstStyle/>
        <a:p>
          <a:endParaRPr lang="en-US"/>
        </a:p>
      </dgm:t>
    </dgm:pt>
    <dgm:pt modelId="{A9BB1AAB-51DC-420C-9694-98D55DE420D7}">
      <dgm:prSet phldrT="[Text]"/>
      <dgm:spPr/>
      <dgm:t>
        <a:bodyPr/>
        <a:lstStyle/>
        <a:p>
          <a:r>
            <a:rPr lang="en-US" dirty="0" smtClean="0"/>
            <a:t>Single-Target Directional</a:t>
          </a:r>
          <a:endParaRPr lang="en-US" dirty="0"/>
        </a:p>
      </dgm:t>
    </dgm:pt>
    <dgm:pt modelId="{A9111A06-87E5-42B7-9F3A-8E4ACC5B2817}" type="parTrans" cxnId="{AE1109B6-B05F-4939-BADA-8992973A6BF2}">
      <dgm:prSet/>
      <dgm:spPr/>
      <dgm:t>
        <a:bodyPr/>
        <a:lstStyle/>
        <a:p>
          <a:endParaRPr lang="en-US"/>
        </a:p>
      </dgm:t>
    </dgm:pt>
    <dgm:pt modelId="{B16C5B30-1A1B-458F-B790-EC7CF2983D13}" type="sibTrans" cxnId="{AE1109B6-B05F-4939-BADA-8992973A6BF2}">
      <dgm:prSet/>
      <dgm:spPr/>
      <dgm:t>
        <a:bodyPr/>
        <a:lstStyle/>
        <a:p>
          <a:endParaRPr lang="en-US"/>
        </a:p>
      </dgm:t>
    </dgm:pt>
    <dgm:pt modelId="{3E9C877E-1B68-4441-B1E7-E3FA033CBE4D}">
      <dgm:prSet phldrT="[Text]"/>
      <dgm:spPr/>
      <dgm:t>
        <a:bodyPr/>
        <a:lstStyle/>
        <a:p>
          <a:r>
            <a:rPr lang="en-US" b="1" dirty="0" smtClean="0"/>
            <a:t>Single-User Beamforming</a:t>
          </a:r>
        </a:p>
        <a:p>
          <a:r>
            <a:rPr lang="en-US" b="1" dirty="0" smtClean="0"/>
            <a:t>(SUBF)</a:t>
          </a:r>
          <a:endParaRPr lang="en-US" b="1" dirty="0"/>
        </a:p>
      </dgm:t>
    </dgm:pt>
    <dgm:pt modelId="{790D4444-9A0D-48EC-95EC-8A499A43139C}" type="parTrans" cxnId="{37F25E89-ED65-45C6-8726-7329BF9C6BA3}">
      <dgm:prSet/>
      <dgm:spPr/>
      <dgm:t>
        <a:bodyPr/>
        <a:lstStyle/>
        <a:p>
          <a:endParaRPr lang="en-US"/>
        </a:p>
      </dgm:t>
    </dgm:pt>
    <dgm:pt modelId="{30766043-4036-444E-816C-029E1B0E9D87}" type="sibTrans" cxnId="{37F25E89-ED65-45C6-8726-7329BF9C6BA3}">
      <dgm:prSet/>
      <dgm:spPr/>
      <dgm:t>
        <a:bodyPr/>
        <a:lstStyle/>
        <a:p>
          <a:endParaRPr lang="en-US"/>
        </a:p>
      </dgm:t>
    </dgm:pt>
    <dgm:pt modelId="{2EA0B9DB-6851-4147-A79D-459B6E848BB4}">
      <dgm:prSet/>
      <dgm:spPr/>
      <dgm:t>
        <a:bodyPr/>
        <a:lstStyle/>
        <a:p>
          <a:r>
            <a:rPr lang="en-US" b="1" dirty="0" smtClean="0"/>
            <a:t>Directional Antenna </a:t>
          </a:r>
        </a:p>
        <a:p>
          <a:r>
            <a:rPr lang="en-US" b="1" dirty="0" smtClean="0"/>
            <a:t>(DA)</a:t>
          </a:r>
          <a:endParaRPr lang="en-US" b="1" dirty="0"/>
        </a:p>
      </dgm:t>
    </dgm:pt>
    <dgm:pt modelId="{481B1469-D25C-4EEF-B751-11E5FC04521B}" type="parTrans" cxnId="{46A45EBC-F0B5-4D39-990C-84DEEF7BE889}">
      <dgm:prSet/>
      <dgm:spPr/>
      <dgm:t>
        <a:bodyPr/>
        <a:lstStyle/>
        <a:p>
          <a:endParaRPr lang="en-US"/>
        </a:p>
      </dgm:t>
    </dgm:pt>
    <dgm:pt modelId="{EDCBF7C8-5D56-4FD6-9B60-5E79B7E48B1C}" type="sibTrans" cxnId="{46A45EBC-F0B5-4D39-990C-84DEEF7BE889}">
      <dgm:prSet/>
      <dgm:spPr/>
      <dgm:t>
        <a:bodyPr/>
        <a:lstStyle/>
        <a:p>
          <a:endParaRPr lang="en-US"/>
        </a:p>
      </dgm:t>
    </dgm:pt>
    <dgm:pt modelId="{69DAD80D-8078-469C-9F65-D65BE31CD6D0}">
      <dgm:prSet/>
      <dgm:spPr/>
      <dgm:t>
        <a:bodyPr/>
        <a:lstStyle/>
        <a:p>
          <a:r>
            <a:rPr lang="en-US" dirty="0" smtClean="0"/>
            <a:t>Multi-Target Directional</a:t>
          </a:r>
          <a:endParaRPr lang="en-US" dirty="0"/>
        </a:p>
      </dgm:t>
    </dgm:pt>
    <dgm:pt modelId="{E3897062-649A-45F9-A428-69301D865F40}" type="parTrans" cxnId="{65B664A0-86CB-4898-A562-AFE921C0C9C2}">
      <dgm:prSet/>
      <dgm:spPr/>
      <dgm:t>
        <a:bodyPr/>
        <a:lstStyle/>
        <a:p>
          <a:endParaRPr lang="en-US"/>
        </a:p>
      </dgm:t>
    </dgm:pt>
    <dgm:pt modelId="{2A847672-C5DC-492A-8529-5D0B17553640}" type="sibTrans" cxnId="{65B664A0-86CB-4898-A562-AFE921C0C9C2}">
      <dgm:prSet/>
      <dgm:spPr/>
      <dgm:t>
        <a:bodyPr/>
        <a:lstStyle/>
        <a:p>
          <a:endParaRPr lang="en-US"/>
        </a:p>
      </dgm:t>
    </dgm:pt>
    <dgm:pt modelId="{C024933B-D80D-476A-B1A9-7989986C01EB}">
      <dgm:prSet/>
      <dgm:spPr/>
      <dgm:t>
        <a:bodyPr/>
        <a:lstStyle/>
        <a:p>
          <a:r>
            <a:rPr lang="en-US" b="1" dirty="0" smtClean="0"/>
            <a:t>Cooperating Eavesdropper</a:t>
          </a:r>
        </a:p>
        <a:p>
          <a:r>
            <a:rPr lang="en-US" b="1" dirty="0" smtClean="0"/>
            <a:t>(CE)</a:t>
          </a:r>
          <a:endParaRPr lang="en-US" b="1" dirty="0"/>
        </a:p>
      </dgm:t>
    </dgm:pt>
    <dgm:pt modelId="{70ADC24B-56D6-4821-89F8-EFB803BE70C8}" type="parTrans" cxnId="{76146ACE-A761-413B-A163-5BF842D1EEE0}">
      <dgm:prSet/>
      <dgm:spPr/>
      <dgm:t>
        <a:bodyPr/>
        <a:lstStyle/>
        <a:p>
          <a:endParaRPr lang="en-US"/>
        </a:p>
      </dgm:t>
    </dgm:pt>
    <dgm:pt modelId="{93988D26-F309-4ECF-8CD0-0C2BC8D5CABD}" type="sibTrans" cxnId="{76146ACE-A761-413B-A163-5BF842D1EEE0}">
      <dgm:prSet/>
      <dgm:spPr/>
      <dgm:t>
        <a:bodyPr/>
        <a:lstStyle/>
        <a:p>
          <a:endParaRPr lang="en-US"/>
        </a:p>
      </dgm:t>
    </dgm:pt>
    <dgm:pt modelId="{C2D07DC6-3945-4CE3-A14C-A18D89D9CAE6}">
      <dgm:prSet/>
      <dgm:spPr/>
      <dgm:t>
        <a:bodyPr/>
        <a:lstStyle/>
        <a:p>
          <a:r>
            <a:rPr lang="en-US" b="1" dirty="0" smtClean="0"/>
            <a:t>STROBE</a:t>
          </a:r>
          <a:endParaRPr lang="en-US" b="1" dirty="0"/>
        </a:p>
      </dgm:t>
    </dgm:pt>
    <dgm:pt modelId="{98A76C61-1CF5-48E9-9A61-35760B00EB5F}" type="parTrans" cxnId="{1695ECE1-35D9-47BA-A73D-8FBA4147AD0F}">
      <dgm:prSet/>
      <dgm:spPr/>
      <dgm:t>
        <a:bodyPr/>
        <a:lstStyle/>
        <a:p>
          <a:endParaRPr lang="en-US"/>
        </a:p>
      </dgm:t>
    </dgm:pt>
    <dgm:pt modelId="{CAD785B1-9FC7-49A6-9347-38D7D4384124}" type="sibTrans" cxnId="{1695ECE1-35D9-47BA-A73D-8FBA4147AD0F}">
      <dgm:prSet/>
      <dgm:spPr/>
      <dgm:t>
        <a:bodyPr/>
        <a:lstStyle/>
        <a:p>
          <a:endParaRPr lang="en-US"/>
        </a:p>
      </dgm:t>
    </dgm:pt>
    <dgm:pt modelId="{5018E718-2DDA-42AF-9C88-5038EDCFCE36}" type="pres">
      <dgm:prSet presAssocID="{CE888447-9D62-4B8F-AF1A-F2CA1591FC2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F134F27-6004-4B25-A108-E02844C3DFC4}" type="pres">
      <dgm:prSet presAssocID="{FF4F9F81-EB3D-4931-B54F-FE58677D280B}" presName="vertOne" presStyleCnt="0"/>
      <dgm:spPr/>
    </dgm:pt>
    <dgm:pt modelId="{4C858B46-3823-4167-AE72-FB966111C50F}" type="pres">
      <dgm:prSet presAssocID="{FF4F9F81-EB3D-4931-B54F-FE58677D280B}" presName="txOne" presStyleLbl="node0" presStyleIdx="0" presStyleCnt="1" custScaleY="162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98000E-E240-4C1E-AA5B-A0D5ACE99A6E}" type="pres">
      <dgm:prSet presAssocID="{FF4F9F81-EB3D-4931-B54F-FE58677D280B}" presName="parTransOne" presStyleCnt="0"/>
      <dgm:spPr/>
    </dgm:pt>
    <dgm:pt modelId="{A7491950-1753-4829-BE1B-8A34E13E5120}" type="pres">
      <dgm:prSet presAssocID="{FF4F9F81-EB3D-4931-B54F-FE58677D280B}" presName="horzOne" presStyleCnt="0"/>
      <dgm:spPr/>
    </dgm:pt>
    <dgm:pt modelId="{8A6FAE1A-8783-4AA8-B73B-50696AD3BDA9}" type="pres">
      <dgm:prSet presAssocID="{2B7750FC-10C8-41EA-BB4B-B52981417927}" presName="vertTwo" presStyleCnt="0"/>
      <dgm:spPr/>
    </dgm:pt>
    <dgm:pt modelId="{AA868CD3-8A49-4773-BEB1-D541BF5F9706}" type="pres">
      <dgm:prSet presAssocID="{2B7750FC-10C8-41EA-BB4B-B52981417927}" presName="txTwo" presStyleLbl="node2" presStyleIdx="0" presStyleCnt="3" custScaleY="22516" custLinFactNeighborY="-746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CCC596-4371-4346-AF57-AB726A55FB2A}" type="pres">
      <dgm:prSet presAssocID="{2B7750FC-10C8-41EA-BB4B-B52981417927}" presName="parTransTwo" presStyleCnt="0"/>
      <dgm:spPr/>
    </dgm:pt>
    <dgm:pt modelId="{C8BA7078-429B-4D43-BAA5-9EC69F18E0C6}" type="pres">
      <dgm:prSet presAssocID="{2B7750FC-10C8-41EA-BB4B-B52981417927}" presName="horzTwo" presStyleCnt="0"/>
      <dgm:spPr/>
    </dgm:pt>
    <dgm:pt modelId="{AC57A0F0-8BE9-407A-84AD-8D5E72534BDF}" type="pres">
      <dgm:prSet presAssocID="{8471D97A-3AAF-48C7-B0C6-F1972AAA57B1}" presName="vertThree" presStyleCnt="0"/>
      <dgm:spPr/>
    </dgm:pt>
    <dgm:pt modelId="{99710E8F-907B-43E8-8F55-16E65F34FC6F}" type="pres">
      <dgm:prSet presAssocID="{8471D97A-3AAF-48C7-B0C6-F1972AAA57B1}" presName="txThree" presStyleLbl="node3" presStyleIdx="0" presStyleCnt="5" custScaleY="53175" custLinFactNeighborY="-167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013DEA-90A4-4EC2-AB1C-3E3D4B19FD10}" type="pres">
      <dgm:prSet presAssocID="{8471D97A-3AAF-48C7-B0C6-F1972AAA57B1}" presName="horzThree" presStyleCnt="0"/>
      <dgm:spPr/>
    </dgm:pt>
    <dgm:pt modelId="{CB534727-114D-4666-8067-FA34B79AC16B}" type="pres">
      <dgm:prSet presAssocID="{93BE5853-D77E-4D81-A59D-FB8231E2FAA9}" presName="sibSpaceTwo" presStyleCnt="0"/>
      <dgm:spPr/>
    </dgm:pt>
    <dgm:pt modelId="{F6C8A8E1-EC79-4317-AC7A-D1AF4080B6F2}" type="pres">
      <dgm:prSet presAssocID="{A9BB1AAB-51DC-420C-9694-98D55DE420D7}" presName="vertTwo" presStyleCnt="0"/>
      <dgm:spPr/>
    </dgm:pt>
    <dgm:pt modelId="{C39EAABF-0099-4E0F-A75E-266A6F21C46A}" type="pres">
      <dgm:prSet presAssocID="{A9BB1AAB-51DC-420C-9694-98D55DE420D7}" presName="txTwo" presStyleLbl="node2" presStyleIdx="1" presStyleCnt="3" custScaleY="22516" custLinFactNeighborY="-746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35567E-C4FB-4691-AD13-0B9A3EAF73A9}" type="pres">
      <dgm:prSet presAssocID="{A9BB1AAB-51DC-420C-9694-98D55DE420D7}" presName="parTransTwo" presStyleCnt="0"/>
      <dgm:spPr/>
    </dgm:pt>
    <dgm:pt modelId="{C4B359AD-EFC9-4515-A21C-EC5BB85834EB}" type="pres">
      <dgm:prSet presAssocID="{A9BB1AAB-51DC-420C-9694-98D55DE420D7}" presName="horzTwo" presStyleCnt="0"/>
      <dgm:spPr/>
    </dgm:pt>
    <dgm:pt modelId="{576FE1AF-D5D0-41EA-9FDB-69A582563147}" type="pres">
      <dgm:prSet presAssocID="{3E9C877E-1B68-4441-B1E7-E3FA033CBE4D}" presName="vertThree" presStyleCnt="0"/>
      <dgm:spPr/>
    </dgm:pt>
    <dgm:pt modelId="{778EB09E-0BC4-47C4-8CCC-A19C635270B0}" type="pres">
      <dgm:prSet presAssocID="{3E9C877E-1B68-4441-B1E7-E3FA033CBE4D}" presName="txThree" presStyleLbl="node3" presStyleIdx="1" presStyleCnt="5" custScaleY="53175" custLinFactNeighborY="-167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EB273C-8250-482F-8AAC-CBFABC8A87A8}" type="pres">
      <dgm:prSet presAssocID="{3E9C877E-1B68-4441-B1E7-E3FA033CBE4D}" presName="horzThree" presStyleCnt="0"/>
      <dgm:spPr/>
    </dgm:pt>
    <dgm:pt modelId="{39B5B74B-12BB-4BD3-B360-43EC65606BFC}" type="pres">
      <dgm:prSet presAssocID="{30766043-4036-444E-816C-029E1B0E9D87}" presName="sibSpaceThree" presStyleCnt="0"/>
      <dgm:spPr/>
    </dgm:pt>
    <dgm:pt modelId="{DB89D749-FB17-4E9A-AAF9-F768400DE680}" type="pres">
      <dgm:prSet presAssocID="{2EA0B9DB-6851-4147-A79D-459B6E848BB4}" presName="vertThree" presStyleCnt="0"/>
      <dgm:spPr/>
    </dgm:pt>
    <dgm:pt modelId="{61BB86FF-A692-4B9A-8933-C85F9FD63CB4}" type="pres">
      <dgm:prSet presAssocID="{2EA0B9DB-6851-4147-A79D-459B6E848BB4}" presName="txThree" presStyleLbl="node3" presStyleIdx="2" presStyleCnt="5" custScaleY="53175" custLinFactNeighborY="-167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F4F550-7D14-4054-B7E4-6B06082AAAA5}" type="pres">
      <dgm:prSet presAssocID="{2EA0B9DB-6851-4147-A79D-459B6E848BB4}" presName="horzThree" presStyleCnt="0"/>
      <dgm:spPr/>
    </dgm:pt>
    <dgm:pt modelId="{A9765641-A14A-456A-96E6-44D8BD849780}" type="pres">
      <dgm:prSet presAssocID="{B16C5B30-1A1B-458F-B790-EC7CF2983D13}" presName="sibSpaceTwo" presStyleCnt="0"/>
      <dgm:spPr/>
    </dgm:pt>
    <dgm:pt modelId="{AC61F2EA-2E4E-4B31-ADF9-ACD58142831D}" type="pres">
      <dgm:prSet presAssocID="{69DAD80D-8078-469C-9F65-D65BE31CD6D0}" presName="vertTwo" presStyleCnt="0"/>
      <dgm:spPr/>
    </dgm:pt>
    <dgm:pt modelId="{745A1AB2-61FB-4C25-B9D5-BDFFBB9221F6}" type="pres">
      <dgm:prSet presAssocID="{69DAD80D-8078-469C-9F65-D65BE31CD6D0}" presName="txTwo" presStyleLbl="node2" presStyleIdx="2" presStyleCnt="3" custScaleY="22516" custLinFactNeighborY="-746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9B968C-6183-4B74-88A6-9940460E1920}" type="pres">
      <dgm:prSet presAssocID="{69DAD80D-8078-469C-9F65-D65BE31CD6D0}" presName="parTransTwo" presStyleCnt="0"/>
      <dgm:spPr/>
    </dgm:pt>
    <dgm:pt modelId="{5D474382-3965-44AF-A639-3C7CFFCE1D51}" type="pres">
      <dgm:prSet presAssocID="{69DAD80D-8078-469C-9F65-D65BE31CD6D0}" presName="horzTwo" presStyleCnt="0"/>
      <dgm:spPr/>
    </dgm:pt>
    <dgm:pt modelId="{84A85E9F-6467-4EE7-9F7C-063903C7F84F}" type="pres">
      <dgm:prSet presAssocID="{C024933B-D80D-476A-B1A9-7989986C01EB}" presName="vertThree" presStyleCnt="0"/>
      <dgm:spPr/>
    </dgm:pt>
    <dgm:pt modelId="{75354E0D-F357-46FD-88EB-FB79F8959A3E}" type="pres">
      <dgm:prSet presAssocID="{C024933B-D80D-476A-B1A9-7989986C01EB}" presName="txThree" presStyleLbl="node3" presStyleIdx="3" presStyleCnt="5" custScaleY="53175" custLinFactNeighborY="-167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29CFC2-C0B6-4EEE-B4C2-349E26B1DD0E}" type="pres">
      <dgm:prSet presAssocID="{C024933B-D80D-476A-B1A9-7989986C01EB}" presName="horzThree" presStyleCnt="0"/>
      <dgm:spPr/>
    </dgm:pt>
    <dgm:pt modelId="{625906CB-451C-43F0-BA77-9A324A66E299}" type="pres">
      <dgm:prSet presAssocID="{93988D26-F309-4ECF-8CD0-0C2BC8D5CABD}" presName="sibSpaceThree" presStyleCnt="0"/>
      <dgm:spPr/>
    </dgm:pt>
    <dgm:pt modelId="{6A9EE784-56E8-4B04-9685-F860B92620C6}" type="pres">
      <dgm:prSet presAssocID="{C2D07DC6-3945-4CE3-A14C-A18D89D9CAE6}" presName="vertThree" presStyleCnt="0"/>
      <dgm:spPr/>
    </dgm:pt>
    <dgm:pt modelId="{EFC8F9D0-A0A6-4E62-A83E-92730ADD2895}" type="pres">
      <dgm:prSet presAssocID="{C2D07DC6-3945-4CE3-A14C-A18D89D9CAE6}" presName="txThree" presStyleLbl="node3" presStyleIdx="4" presStyleCnt="5" custScaleY="53175" custLinFactNeighborY="-167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9F703C-9655-44D7-8F0A-A20BA09393AA}" type="pres">
      <dgm:prSet presAssocID="{C2D07DC6-3945-4CE3-A14C-A18D89D9CAE6}" presName="horzThree" presStyleCnt="0"/>
      <dgm:spPr/>
    </dgm:pt>
  </dgm:ptLst>
  <dgm:cxnLst>
    <dgm:cxn modelId="{37F25E89-ED65-45C6-8726-7329BF9C6BA3}" srcId="{A9BB1AAB-51DC-420C-9694-98D55DE420D7}" destId="{3E9C877E-1B68-4441-B1E7-E3FA033CBE4D}" srcOrd="0" destOrd="0" parTransId="{790D4444-9A0D-48EC-95EC-8A499A43139C}" sibTransId="{30766043-4036-444E-816C-029E1B0E9D87}"/>
    <dgm:cxn modelId="{65B664A0-86CB-4898-A562-AFE921C0C9C2}" srcId="{FF4F9F81-EB3D-4931-B54F-FE58677D280B}" destId="{69DAD80D-8078-469C-9F65-D65BE31CD6D0}" srcOrd="2" destOrd="0" parTransId="{E3897062-649A-45F9-A428-69301D865F40}" sibTransId="{2A847672-C5DC-492A-8529-5D0B17553640}"/>
    <dgm:cxn modelId="{78472B8B-2E2F-4A8A-B422-28E12D4D7E26}" type="presOf" srcId="{69DAD80D-8078-469C-9F65-D65BE31CD6D0}" destId="{745A1AB2-61FB-4C25-B9D5-BDFFBB9221F6}" srcOrd="0" destOrd="0" presId="urn:microsoft.com/office/officeart/2005/8/layout/hierarchy4"/>
    <dgm:cxn modelId="{4EBCBC6F-180D-4B01-9FCB-3C144D7AC7C9}" type="presOf" srcId="{C024933B-D80D-476A-B1A9-7989986C01EB}" destId="{75354E0D-F357-46FD-88EB-FB79F8959A3E}" srcOrd="0" destOrd="0" presId="urn:microsoft.com/office/officeart/2005/8/layout/hierarchy4"/>
    <dgm:cxn modelId="{E2FAB874-FB7D-412D-AD9B-32EADC70E1CE}" srcId="{CE888447-9D62-4B8F-AF1A-F2CA1591FC2B}" destId="{FF4F9F81-EB3D-4931-B54F-FE58677D280B}" srcOrd="0" destOrd="0" parTransId="{1CB54576-F9EA-44E0-94C0-25E172474BBB}" sibTransId="{905C509E-7B10-4DB8-B454-539511A84DA6}"/>
    <dgm:cxn modelId="{76146ACE-A761-413B-A163-5BF842D1EEE0}" srcId="{69DAD80D-8078-469C-9F65-D65BE31CD6D0}" destId="{C024933B-D80D-476A-B1A9-7989986C01EB}" srcOrd="0" destOrd="0" parTransId="{70ADC24B-56D6-4821-89F8-EFB803BE70C8}" sibTransId="{93988D26-F309-4ECF-8CD0-0C2BC8D5CABD}"/>
    <dgm:cxn modelId="{1695ECE1-35D9-47BA-A73D-8FBA4147AD0F}" srcId="{69DAD80D-8078-469C-9F65-D65BE31CD6D0}" destId="{C2D07DC6-3945-4CE3-A14C-A18D89D9CAE6}" srcOrd="1" destOrd="0" parTransId="{98A76C61-1CF5-48E9-9A61-35760B00EB5F}" sibTransId="{CAD785B1-9FC7-49A6-9347-38D7D4384124}"/>
    <dgm:cxn modelId="{DC36C7CB-0395-46A8-BED7-40266D0CB52B}" type="presOf" srcId="{2EA0B9DB-6851-4147-A79D-459B6E848BB4}" destId="{61BB86FF-A692-4B9A-8933-C85F9FD63CB4}" srcOrd="0" destOrd="0" presId="urn:microsoft.com/office/officeart/2005/8/layout/hierarchy4"/>
    <dgm:cxn modelId="{52504DF9-89BA-4866-A6E7-E60B809A412B}" type="presOf" srcId="{8471D97A-3AAF-48C7-B0C6-F1972AAA57B1}" destId="{99710E8F-907B-43E8-8F55-16E65F34FC6F}" srcOrd="0" destOrd="0" presId="urn:microsoft.com/office/officeart/2005/8/layout/hierarchy4"/>
    <dgm:cxn modelId="{D3A5EE4A-04BC-45B1-BDD1-8143819B6AC0}" srcId="{2B7750FC-10C8-41EA-BB4B-B52981417927}" destId="{8471D97A-3AAF-48C7-B0C6-F1972AAA57B1}" srcOrd="0" destOrd="0" parTransId="{7B9CA9F8-785B-4630-9447-7E4D8E1467D6}" sibTransId="{2EC4332B-1566-4E6F-9F1D-F111E756063A}"/>
    <dgm:cxn modelId="{16CB66ED-DFCB-4CCC-97F7-223FB4922D66}" type="presOf" srcId="{2B7750FC-10C8-41EA-BB4B-B52981417927}" destId="{AA868CD3-8A49-4773-BEB1-D541BF5F9706}" srcOrd="0" destOrd="0" presId="urn:microsoft.com/office/officeart/2005/8/layout/hierarchy4"/>
    <dgm:cxn modelId="{46A45EBC-F0B5-4D39-990C-84DEEF7BE889}" srcId="{A9BB1AAB-51DC-420C-9694-98D55DE420D7}" destId="{2EA0B9DB-6851-4147-A79D-459B6E848BB4}" srcOrd="1" destOrd="0" parTransId="{481B1469-D25C-4EEF-B751-11E5FC04521B}" sibTransId="{EDCBF7C8-5D56-4FD6-9B60-5E79B7E48B1C}"/>
    <dgm:cxn modelId="{2FFCF446-B153-42D0-B8ED-4C5BFB191D28}" type="presOf" srcId="{FF4F9F81-EB3D-4931-B54F-FE58677D280B}" destId="{4C858B46-3823-4167-AE72-FB966111C50F}" srcOrd="0" destOrd="0" presId="urn:microsoft.com/office/officeart/2005/8/layout/hierarchy4"/>
    <dgm:cxn modelId="{263CBB01-8251-4360-BC31-7E83B254325E}" type="presOf" srcId="{A9BB1AAB-51DC-420C-9694-98D55DE420D7}" destId="{C39EAABF-0099-4E0F-A75E-266A6F21C46A}" srcOrd="0" destOrd="0" presId="urn:microsoft.com/office/officeart/2005/8/layout/hierarchy4"/>
    <dgm:cxn modelId="{AE1109B6-B05F-4939-BADA-8992973A6BF2}" srcId="{FF4F9F81-EB3D-4931-B54F-FE58677D280B}" destId="{A9BB1AAB-51DC-420C-9694-98D55DE420D7}" srcOrd="1" destOrd="0" parTransId="{A9111A06-87E5-42B7-9F3A-8E4ACC5B2817}" sibTransId="{B16C5B30-1A1B-458F-B790-EC7CF2983D13}"/>
    <dgm:cxn modelId="{CAEE135E-0D71-4CE2-BEF3-47FBC9855D4D}" type="presOf" srcId="{CE888447-9D62-4B8F-AF1A-F2CA1591FC2B}" destId="{5018E718-2DDA-42AF-9C88-5038EDCFCE36}" srcOrd="0" destOrd="0" presId="urn:microsoft.com/office/officeart/2005/8/layout/hierarchy4"/>
    <dgm:cxn modelId="{1ACB1445-1351-4173-98EE-FF7DE3184930}" srcId="{FF4F9F81-EB3D-4931-B54F-FE58677D280B}" destId="{2B7750FC-10C8-41EA-BB4B-B52981417927}" srcOrd="0" destOrd="0" parTransId="{54CC02F6-D5F3-4CDB-911E-FC4DA5A576D8}" sibTransId="{93BE5853-D77E-4D81-A59D-FB8231E2FAA9}"/>
    <dgm:cxn modelId="{3007CA07-D454-46B1-BE58-786DA62AC5AA}" type="presOf" srcId="{3E9C877E-1B68-4441-B1E7-E3FA033CBE4D}" destId="{778EB09E-0BC4-47C4-8CCC-A19C635270B0}" srcOrd="0" destOrd="0" presId="urn:microsoft.com/office/officeart/2005/8/layout/hierarchy4"/>
    <dgm:cxn modelId="{0B7299B2-7C20-4FC4-A6BD-DF1AE7993011}" type="presOf" srcId="{C2D07DC6-3945-4CE3-A14C-A18D89D9CAE6}" destId="{EFC8F9D0-A0A6-4E62-A83E-92730ADD2895}" srcOrd="0" destOrd="0" presId="urn:microsoft.com/office/officeart/2005/8/layout/hierarchy4"/>
    <dgm:cxn modelId="{82118F55-3D60-4B04-991E-6D7545D353EE}" type="presParOf" srcId="{5018E718-2DDA-42AF-9C88-5038EDCFCE36}" destId="{3F134F27-6004-4B25-A108-E02844C3DFC4}" srcOrd="0" destOrd="0" presId="urn:microsoft.com/office/officeart/2005/8/layout/hierarchy4"/>
    <dgm:cxn modelId="{909B3709-DDDE-4A1E-BAA6-847688B54A5A}" type="presParOf" srcId="{3F134F27-6004-4B25-A108-E02844C3DFC4}" destId="{4C858B46-3823-4167-AE72-FB966111C50F}" srcOrd="0" destOrd="0" presId="urn:microsoft.com/office/officeart/2005/8/layout/hierarchy4"/>
    <dgm:cxn modelId="{7389E164-225E-4697-ADE1-FB1297D922ED}" type="presParOf" srcId="{3F134F27-6004-4B25-A108-E02844C3DFC4}" destId="{5598000E-E240-4C1E-AA5B-A0D5ACE99A6E}" srcOrd="1" destOrd="0" presId="urn:microsoft.com/office/officeart/2005/8/layout/hierarchy4"/>
    <dgm:cxn modelId="{3B010E48-5F73-46E7-B797-940D7114E898}" type="presParOf" srcId="{3F134F27-6004-4B25-A108-E02844C3DFC4}" destId="{A7491950-1753-4829-BE1B-8A34E13E5120}" srcOrd="2" destOrd="0" presId="urn:microsoft.com/office/officeart/2005/8/layout/hierarchy4"/>
    <dgm:cxn modelId="{D578BE5E-3C83-48E4-840C-8ED92ADA06B3}" type="presParOf" srcId="{A7491950-1753-4829-BE1B-8A34E13E5120}" destId="{8A6FAE1A-8783-4AA8-B73B-50696AD3BDA9}" srcOrd="0" destOrd="0" presId="urn:microsoft.com/office/officeart/2005/8/layout/hierarchy4"/>
    <dgm:cxn modelId="{2D26AD7D-B325-4CC5-99AF-7A5F0F329832}" type="presParOf" srcId="{8A6FAE1A-8783-4AA8-B73B-50696AD3BDA9}" destId="{AA868CD3-8A49-4773-BEB1-D541BF5F9706}" srcOrd="0" destOrd="0" presId="urn:microsoft.com/office/officeart/2005/8/layout/hierarchy4"/>
    <dgm:cxn modelId="{134F3F24-A73B-4B5E-B057-AFA30449DC36}" type="presParOf" srcId="{8A6FAE1A-8783-4AA8-B73B-50696AD3BDA9}" destId="{65CCC596-4371-4346-AF57-AB726A55FB2A}" srcOrd="1" destOrd="0" presId="urn:microsoft.com/office/officeart/2005/8/layout/hierarchy4"/>
    <dgm:cxn modelId="{DA3D80FB-9D2B-4AE8-B18F-B13793BE96E8}" type="presParOf" srcId="{8A6FAE1A-8783-4AA8-B73B-50696AD3BDA9}" destId="{C8BA7078-429B-4D43-BAA5-9EC69F18E0C6}" srcOrd="2" destOrd="0" presId="urn:microsoft.com/office/officeart/2005/8/layout/hierarchy4"/>
    <dgm:cxn modelId="{71FE3733-9E83-45C8-B5B2-F573F3B23ACE}" type="presParOf" srcId="{C8BA7078-429B-4D43-BAA5-9EC69F18E0C6}" destId="{AC57A0F0-8BE9-407A-84AD-8D5E72534BDF}" srcOrd="0" destOrd="0" presId="urn:microsoft.com/office/officeart/2005/8/layout/hierarchy4"/>
    <dgm:cxn modelId="{9BDD134C-54B5-45CB-835D-18090EEB8066}" type="presParOf" srcId="{AC57A0F0-8BE9-407A-84AD-8D5E72534BDF}" destId="{99710E8F-907B-43E8-8F55-16E65F34FC6F}" srcOrd="0" destOrd="0" presId="urn:microsoft.com/office/officeart/2005/8/layout/hierarchy4"/>
    <dgm:cxn modelId="{8778C230-891A-43AF-A462-ABFCF8DF53EC}" type="presParOf" srcId="{AC57A0F0-8BE9-407A-84AD-8D5E72534BDF}" destId="{D1013DEA-90A4-4EC2-AB1C-3E3D4B19FD10}" srcOrd="1" destOrd="0" presId="urn:microsoft.com/office/officeart/2005/8/layout/hierarchy4"/>
    <dgm:cxn modelId="{D7D0972D-286B-4892-8477-14C233EC16FB}" type="presParOf" srcId="{A7491950-1753-4829-BE1B-8A34E13E5120}" destId="{CB534727-114D-4666-8067-FA34B79AC16B}" srcOrd="1" destOrd="0" presId="urn:microsoft.com/office/officeart/2005/8/layout/hierarchy4"/>
    <dgm:cxn modelId="{FEA7DA55-FB04-40F6-B631-39B9BAC5D2BA}" type="presParOf" srcId="{A7491950-1753-4829-BE1B-8A34E13E5120}" destId="{F6C8A8E1-EC79-4317-AC7A-D1AF4080B6F2}" srcOrd="2" destOrd="0" presId="urn:microsoft.com/office/officeart/2005/8/layout/hierarchy4"/>
    <dgm:cxn modelId="{FD501A6A-5A94-4F6C-835B-FCD7EAE4C3F9}" type="presParOf" srcId="{F6C8A8E1-EC79-4317-AC7A-D1AF4080B6F2}" destId="{C39EAABF-0099-4E0F-A75E-266A6F21C46A}" srcOrd="0" destOrd="0" presId="urn:microsoft.com/office/officeart/2005/8/layout/hierarchy4"/>
    <dgm:cxn modelId="{2B976DF6-8123-4C88-B7D0-14FDE87D1065}" type="presParOf" srcId="{F6C8A8E1-EC79-4317-AC7A-D1AF4080B6F2}" destId="{4A35567E-C4FB-4691-AD13-0B9A3EAF73A9}" srcOrd="1" destOrd="0" presId="urn:microsoft.com/office/officeart/2005/8/layout/hierarchy4"/>
    <dgm:cxn modelId="{4AF83B95-4439-4F27-B3C1-679866D9C4FC}" type="presParOf" srcId="{F6C8A8E1-EC79-4317-AC7A-D1AF4080B6F2}" destId="{C4B359AD-EFC9-4515-A21C-EC5BB85834EB}" srcOrd="2" destOrd="0" presId="urn:microsoft.com/office/officeart/2005/8/layout/hierarchy4"/>
    <dgm:cxn modelId="{31876382-98F4-4136-8768-8F9B963E739E}" type="presParOf" srcId="{C4B359AD-EFC9-4515-A21C-EC5BB85834EB}" destId="{576FE1AF-D5D0-41EA-9FDB-69A582563147}" srcOrd="0" destOrd="0" presId="urn:microsoft.com/office/officeart/2005/8/layout/hierarchy4"/>
    <dgm:cxn modelId="{5D61E47E-1F71-4059-B4C9-2783F9B8D725}" type="presParOf" srcId="{576FE1AF-D5D0-41EA-9FDB-69A582563147}" destId="{778EB09E-0BC4-47C4-8CCC-A19C635270B0}" srcOrd="0" destOrd="0" presId="urn:microsoft.com/office/officeart/2005/8/layout/hierarchy4"/>
    <dgm:cxn modelId="{61BF24D3-7A64-4102-A586-35E51EE3A6A9}" type="presParOf" srcId="{576FE1AF-D5D0-41EA-9FDB-69A582563147}" destId="{CBEB273C-8250-482F-8AAC-CBFABC8A87A8}" srcOrd="1" destOrd="0" presId="urn:microsoft.com/office/officeart/2005/8/layout/hierarchy4"/>
    <dgm:cxn modelId="{7C2056DC-A331-49E3-8B1B-D55E672A2F3E}" type="presParOf" srcId="{C4B359AD-EFC9-4515-A21C-EC5BB85834EB}" destId="{39B5B74B-12BB-4BD3-B360-43EC65606BFC}" srcOrd="1" destOrd="0" presId="urn:microsoft.com/office/officeart/2005/8/layout/hierarchy4"/>
    <dgm:cxn modelId="{155BBAA7-EB11-41AC-AA23-DA4867E1D3ED}" type="presParOf" srcId="{C4B359AD-EFC9-4515-A21C-EC5BB85834EB}" destId="{DB89D749-FB17-4E9A-AAF9-F768400DE680}" srcOrd="2" destOrd="0" presId="urn:microsoft.com/office/officeart/2005/8/layout/hierarchy4"/>
    <dgm:cxn modelId="{210B9512-178E-4DB0-A453-42C470F0142F}" type="presParOf" srcId="{DB89D749-FB17-4E9A-AAF9-F768400DE680}" destId="{61BB86FF-A692-4B9A-8933-C85F9FD63CB4}" srcOrd="0" destOrd="0" presId="urn:microsoft.com/office/officeart/2005/8/layout/hierarchy4"/>
    <dgm:cxn modelId="{CD1F12AE-4BBE-4AE1-8739-E7939F63B2D8}" type="presParOf" srcId="{DB89D749-FB17-4E9A-AAF9-F768400DE680}" destId="{55F4F550-7D14-4054-B7E4-6B06082AAAA5}" srcOrd="1" destOrd="0" presId="urn:microsoft.com/office/officeart/2005/8/layout/hierarchy4"/>
    <dgm:cxn modelId="{E09FC2F8-3603-43B9-B9E7-AE87EE1F6E8E}" type="presParOf" srcId="{A7491950-1753-4829-BE1B-8A34E13E5120}" destId="{A9765641-A14A-456A-96E6-44D8BD849780}" srcOrd="3" destOrd="0" presId="urn:microsoft.com/office/officeart/2005/8/layout/hierarchy4"/>
    <dgm:cxn modelId="{B50618F3-2C4C-4215-8FDF-28BD1231B1E2}" type="presParOf" srcId="{A7491950-1753-4829-BE1B-8A34E13E5120}" destId="{AC61F2EA-2E4E-4B31-ADF9-ACD58142831D}" srcOrd="4" destOrd="0" presId="urn:microsoft.com/office/officeart/2005/8/layout/hierarchy4"/>
    <dgm:cxn modelId="{521C33B0-C3BB-45A6-9FD5-D5AEEF208DC3}" type="presParOf" srcId="{AC61F2EA-2E4E-4B31-ADF9-ACD58142831D}" destId="{745A1AB2-61FB-4C25-B9D5-BDFFBB9221F6}" srcOrd="0" destOrd="0" presId="urn:microsoft.com/office/officeart/2005/8/layout/hierarchy4"/>
    <dgm:cxn modelId="{580A2C3D-500C-45AB-9B38-23A914B3B668}" type="presParOf" srcId="{AC61F2EA-2E4E-4B31-ADF9-ACD58142831D}" destId="{AB9B968C-6183-4B74-88A6-9940460E1920}" srcOrd="1" destOrd="0" presId="urn:microsoft.com/office/officeart/2005/8/layout/hierarchy4"/>
    <dgm:cxn modelId="{9271ABF0-CB88-4B4E-B9E5-80612F8F15BA}" type="presParOf" srcId="{AC61F2EA-2E4E-4B31-ADF9-ACD58142831D}" destId="{5D474382-3965-44AF-A639-3C7CFFCE1D51}" srcOrd="2" destOrd="0" presId="urn:microsoft.com/office/officeart/2005/8/layout/hierarchy4"/>
    <dgm:cxn modelId="{735C8EF3-B4A4-4EEC-AD4B-A067D7E6865F}" type="presParOf" srcId="{5D474382-3965-44AF-A639-3C7CFFCE1D51}" destId="{84A85E9F-6467-4EE7-9F7C-063903C7F84F}" srcOrd="0" destOrd="0" presId="urn:microsoft.com/office/officeart/2005/8/layout/hierarchy4"/>
    <dgm:cxn modelId="{9980CE86-BE66-48B5-B541-4D5B7EC7D163}" type="presParOf" srcId="{84A85E9F-6467-4EE7-9F7C-063903C7F84F}" destId="{75354E0D-F357-46FD-88EB-FB79F8959A3E}" srcOrd="0" destOrd="0" presId="urn:microsoft.com/office/officeart/2005/8/layout/hierarchy4"/>
    <dgm:cxn modelId="{7A24AB31-E1C6-49EA-BE55-7B05A1DBC0DA}" type="presParOf" srcId="{84A85E9F-6467-4EE7-9F7C-063903C7F84F}" destId="{6029CFC2-C0B6-4EEE-B4C2-349E26B1DD0E}" srcOrd="1" destOrd="0" presId="urn:microsoft.com/office/officeart/2005/8/layout/hierarchy4"/>
    <dgm:cxn modelId="{24703AB6-DD86-4998-A4FA-B2F056EDC399}" type="presParOf" srcId="{5D474382-3965-44AF-A639-3C7CFFCE1D51}" destId="{625906CB-451C-43F0-BA77-9A324A66E299}" srcOrd="1" destOrd="0" presId="urn:microsoft.com/office/officeart/2005/8/layout/hierarchy4"/>
    <dgm:cxn modelId="{4642E29F-0C6B-4026-A734-5601DAFB7DB5}" type="presParOf" srcId="{5D474382-3965-44AF-A639-3C7CFFCE1D51}" destId="{6A9EE784-56E8-4B04-9685-F860B92620C6}" srcOrd="2" destOrd="0" presId="urn:microsoft.com/office/officeart/2005/8/layout/hierarchy4"/>
    <dgm:cxn modelId="{248908EF-B482-44BF-9247-85DF126C2AF1}" type="presParOf" srcId="{6A9EE784-56E8-4B04-9685-F860B92620C6}" destId="{EFC8F9D0-A0A6-4E62-A83E-92730ADD2895}" srcOrd="0" destOrd="0" presId="urn:microsoft.com/office/officeart/2005/8/layout/hierarchy4"/>
    <dgm:cxn modelId="{C675083E-B3AA-4E97-8F5B-2BA6C3190C8E}" type="presParOf" srcId="{6A9EE784-56E8-4B04-9685-F860B92620C6}" destId="{B29F703C-9655-44D7-8F0A-A20BA09393A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888447-9D62-4B8F-AF1A-F2CA1591FC2B}" type="doc">
      <dgm:prSet loTypeId="urn:microsoft.com/office/officeart/2005/8/layout/hierarchy4" loCatId="list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FF4F9F81-EB3D-4931-B54F-FE58677D280B}">
      <dgm:prSet phldrT="[Text]" custT="1"/>
      <dgm:spPr/>
      <dgm:t>
        <a:bodyPr/>
        <a:lstStyle/>
        <a:p>
          <a:r>
            <a:rPr lang="en-US" sz="3600" dirty="0" smtClean="0"/>
            <a:t>Scheme Comparisons</a:t>
          </a:r>
          <a:endParaRPr lang="en-US" sz="3600" dirty="0"/>
        </a:p>
      </dgm:t>
    </dgm:pt>
    <dgm:pt modelId="{1CB54576-F9EA-44E0-94C0-25E172474BBB}" type="parTrans" cxnId="{E2FAB874-FB7D-412D-AD9B-32EADC70E1CE}">
      <dgm:prSet/>
      <dgm:spPr/>
      <dgm:t>
        <a:bodyPr/>
        <a:lstStyle/>
        <a:p>
          <a:endParaRPr lang="en-US"/>
        </a:p>
      </dgm:t>
    </dgm:pt>
    <dgm:pt modelId="{905C509E-7B10-4DB8-B454-539511A84DA6}" type="sibTrans" cxnId="{E2FAB874-FB7D-412D-AD9B-32EADC70E1CE}">
      <dgm:prSet/>
      <dgm:spPr/>
      <dgm:t>
        <a:bodyPr/>
        <a:lstStyle/>
        <a:p>
          <a:endParaRPr lang="en-US"/>
        </a:p>
      </dgm:t>
    </dgm:pt>
    <dgm:pt modelId="{2B7750FC-10C8-41EA-BB4B-B52981417927}">
      <dgm:prSet phldrT="[Text]"/>
      <dgm:spPr/>
      <dgm:t>
        <a:bodyPr/>
        <a:lstStyle/>
        <a:p>
          <a:r>
            <a:rPr lang="en-US" dirty="0" smtClean="0"/>
            <a:t>Non-Directional</a:t>
          </a:r>
          <a:endParaRPr lang="en-US" dirty="0"/>
        </a:p>
      </dgm:t>
    </dgm:pt>
    <dgm:pt modelId="{54CC02F6-D5F3-4CDB-911E-FC4DA5A576D8}" type="parTrans" cxnId="{1ACB1445-1351-4173-98EE-FF7DE3184930}">
      <dgm:prSet/>
      <dgm:spPr/>
      <dgm:t>
        <a:bodyPr/>
        <a:lstStyle/>
        <a:p>
          <a:endParaRPr lang="en-US"/>
        </a:p>
      </dgm:t>
    </dgm:pt>
    <dgm:pt modelId="{93BE5853-D77E-4D81-A59D-FB8231E2FAA9}" type="sibTrans" cxnId="{1ACB1445-1351-4173-98EE-FF7DE3184930}">
      <dgm:prSet/>
      <dgm:spPr/>
      <dgm:t>
        <a:bodyPr/>
        <a:lstStyle/>
        <a:p>
          <a:endParaRPr lang="en-US"/>
        </a:p>
      </dgm:t>
    </dgm:pt>
    <dgm:pt modelId="{8471D97A-3AAF-48C7-B0C6-F1972AAA57B1}">
      <dgm:prSet phldrT="[Text]"/>
      <dgm:spPr/>
      <dgm:t>
        <a:bodyPr/>
        <a:lstStyle/>
        <a:p>
          <a:r>
            <a:rPr lang="en-US" b="1" dirty="0" err="1" smtClean="0"/>
            <a:t>Omnidirectional</a:t>
          </a:r>
          <a:endParaRPr lang="en-US" b="1" dirty="0" smtClean="0"/>
        </a:p>
        <a:p>
          <a:r>
            <a:rPr lang="en-US" b="1" dirty="0" smtClean="0"/>
            <a:t>(Omni)</a:t>
          </a:r>
          <a:endParaRPr lang="en-US" b="1" dirty="0"/>
        </a:p>
      </dgm:t>
    </dgm:pt>
    <dgm:pt modelId="{7B9CA9F8-785B-4630-9447-7E4D8E1467D6}" type="parTrans" cxnId="{D3A5EE4A-04BC-45B1-BDD1-8143819B6AC0}">
      <dgm:prSet/>
      <dgm:spPr/>
      <dgm:t>
        <a:bodyPr/>
        <a:lstStyle/>
        <a:p>
          <a:endParaRPr lang="en-US"/>
        </a:p>
      </dgm:t>
    </dgm:pt>
    <dgm:pt modelId="{2EC4332B-1566-4E6F-9F1D-F111E756063A}" type="sibTrans" cxnId="{D3A5EE4A-04BC-45B1-BDD1-8143819B6AC0}">
      <dgm:prSet/>
      <dgm:spPr/>
      <dgm:t>
        <a:bodyPr/>
        <a:lstStyle/>
        <a:p>
          <a:endParaRPr lang="en-US"/>
        </a:p>
      </dgm:t>
    </dgm:pt>
    <dgm:pt modelId="{A9BB1AAB-51DC-420C-9694-98D55DE420D7}">
      <dgm:prSet phldrT="[Text]"/>
      <dgm:spPr/>
      <dgm:t>
        <a:bodyPr/>
        <a:lstStyle/>
        <a:p>
          <a:r>
            <a:rPr lang="en-US" dirty="0" smtClean="0"/>
            <a:t>Single-Target Directional</a:t>
          </a:r>
          <a:endParaRPr lang="en-US" dirty="0"/>
        </a:p>
      </dgm:t>
    </dgm:pt>
    <dgm:pt modelId="{A9111A06-87E5-42B7-9F3A-8E4ACC5B2817}" type="parTrans" cxnId="{AE1109B6-B05F-4939-BADA-8992973A6BF2}">
      <dgm:prSet/>
      <dgm:spPr/>
      <dgm:t>
        <a:bodyPr/>
        <a:lstStyle/>
        <a:p>
          <a:endParaRPr lang="en-US"/>
        </a:p>
      </dgm:t>
    </dgm:pt>
    <dgm:pt modelId="{B16C5B30-1A1B-458F-B790-EC7CF2983D13}" type="sibTrans" cxnId="{AE1109B6-B05F-4939-BADA-8992973A6BF2}">
      <dgm:prSet/>
      <dgm:spPr/>
      <dgm:t>
        <a:bodyPr/>
        <a:lstStyle/>
        <a:p>
          <a:endParaRPr lang="en-US"/>
        </a:p>
      </dgm:t>
    </dgm:pt>
    <dgm:pt modelId="{3E9C877E-1B68-4441-B1E7-E3FA033CBE4D}">
      <dgm:prSet phldrT="[Text]"/>
      <dgm:spPr/>
      <dgm:t>
        <a:bodyPr/>
        <a:lstStyle/>
        <a:p>
          <a:r>
            <a:rPr lang="en-US" b="1" dirty="0" smtClean="0"/>
            <a:t>Single-User Beamforming</a:t>
          </a:r>
        </a:p>
        <a:p>
          <a:r>
            <a:rPr lang="en-US" b="1" dirty="0" smtClean="0"/>
            <a:t>(SUBF)</a:t>
          </a:r>
          <a:endParaRPr lang="en-US" b="1" dirty="0"/>
        </a:p>
      </dgm:t>
    </dgm:pt>
    <dgm:pt modelId="{790D4444-9A0D-48EC-95EC-8A499A43139C}" type="parTrans" cxnId="{37F25E89-ED65-45C6-8726-7329BF9C6BA3}">
      <dgm:prSet/>
      <dgm:spPr/>
      <dgm:t>
        <a:bodyPr/>
        <a:lstStyle/>
        <a:p>
          <a:endParaRPr lang="en-US"/>
        </a:p>
      </dgm:t>
    </dgm:pt>
    <dgm:pt modelId="{30766043-4036-444E-816C-029E1B0E9D87}" type="sibTrans" cxnId="{37F25E89-ED65-45C6-8726-7329BF9C6BA3}">
      <dgm:prSet/>
      <dgm:spPr/>
      <dgm:t>
        <a:bodyPr/>
        <a:lstStyle/>
        <a:p>
          <a:endParaRPr lang="en-US"/>
        </a:p>
      </dgm:t>
    </dgm:pt>
    <dgm:pt modelId="{2EA0B9DB-6851-4147-A79D-459B6E848BB4}">
      <dgm:prSet/>
      <dgm:spPr/>
      <dgm:t>
        <a:bodyPr/>
        <a:lstStyle/>
        <a:p>
          <a:r>
            <a:rPr lang="en-US" b="1" dirty="0" smtClean="0"/>
            <a:t>Directional Antenna </a:t>
          </a:r>
        </a:p>
        <a:p>
          <a:r>
            <a:rPr lang="en-US" b="1" dirty="0" smtClean="0"/>
            <a:t>(DA)</a:t>
          </a:r>
          <a:endParaRPr lang="en-US" b="1" dirty="0"/>
        </a:p>
      </dgm:t>
    </dgm:pt>
    <dgm:pt modelId="{481B1469-D25C-4EEF-B751-11E5FC04521B}" type="parTrans" cxnId="{46A45EBC-F0B5-4D39-990C-84DEEF7BE889}">
      <dgm:prSet/>
      <dgm:spPr/>
      <dgm:t>
        <a:bodyPr/>
        <a:lstStyle/>
        <a:p>
          <a:endParaRPr lang="en-US"/>
        </a:p>
      </dgm:t>
    </dgm:pt>
    <dgm:pt modelId="{EDCBF7C8-5D56-4FD6-9B60-5E79B7E48B1C}" type="sibTrans" cxnId="{46A45EBC-F0B5-4D39-990C-84DEEF7BE889}">
      <dgm:prSet/>
      <dgm:spPr/>
      <dgm:t>
        <a:bodyPr/>
        <a:lstStyle/>
        <a:p>
          <a:endParaRPr lang="en-US"/>
        </a:p>
      </dgm:t>
    </dgm:pt>
    <dgm:pt modelId="{69DAD80D-8078-469C-9F65-D65BE31CD6D0}">
      <dgm:prSet/>
      <dgm:spPr/>
      <dgm:t>
        <a:bodyPr/>
        <a:lstStyle/>
        <a:p>
          <a:r>
            <a:rPr lang="en-US" dirty="0" smtClean="0"/>
            <a:t>Multi-Target Directional</a:t>
          </a:r>
          <a:endParaRPr lang="en-US" dirty="0"/>
        </a:p>
      </dgm:t>
    </dgm:pt>
    <dgm:pt modelId="{E3897062-649A-45F9-A428-69301D865F40}" type="parTrans" cxnId="{65B664A0-86CB-4898-A562-AFE921C0C9C2}">
      <dgm:prSet/>
      <dgm:spPr/>
      <dgm:t>
        <a:bodyPr/>
        <a:lstStyle/>
        <a:p>
          <a:endParaRPr lang="en-US"/>
        </a:p>
      </dgm:t>
    </dgm:pt>
    <dgm:pt modelId="{2A847672-C5DC-492A-8529-5D0B17553640}" type="sibTrans" cxnId="{65B664A0-86CB-4898-A562-AFE921C0C9C2}">
      <dgm:prSet/>
      <dgm:spPr/>
      <dgm:t>
        <a:bodyPr/>
        <a:lstStyle/>
        <a:p>
          <a:endParaRPr lang="en-US"/>
        </a:p>
      </dgm:t>
    </dgm:pt>
    <dgm:pt modelId="{C024933B-D80D-476A-B1A9-7989986C01EB}">
      <dgm:prSet/>
      <dgm:spPr/>
      <dgm:t>
        <a:bodyPr/>
        <a:lstStyle/>
        <a:p>
          <a:r>
            <a:rPr lang="en-US" b="1" dirty="0" smtClean="0"/>
            <a:t>Cooperating Eavesdropper</a:t>
          </a:r>
        </a:p>
        <a:p>
          <a:r>
            <a:rPr lang="en-US" b="1" dirty="0" smtClean="0"/>
            <a:t>(CE)</a:t>
          </a:r>
          <a:endParaRPr lang="en-US" b="1" dirty="0"/>
        </a:p>
      </dgm:t>
    </dgm:pt>
    <dgm:pt modelId="{70ADC24B-56D6-4821-89F8-EFB803BE70C8}" type="parTrans" cxnId="{76146ACE-A761-413B-A163-5BF842D1EEE0}">
      <dgm:prSet/>
      <dgm:spPr/>
      <dgm:t>
        <a:bodyPr/>
        <a:lstStyle/>
        <a:p>
          <a:endParaRPr lang="en-US"/>
        </a:p>
      </dgm:t>
    </dgm:pt>
    <dgm:pt modelId="{93988D26-F309-4ECF-8CD0-0C2BC8D5CABD}" type="sibTrans" cxnId="{76146ACE-A761-413B-A163-5BF842D1EEE0}">
      <dgm:prSet/>
      <dgm:spPr/>
      <dgm:t>
        <a:bodyPr/>
        <a:lstStyle/>
        <a:p>
          <a:endParaRPr lang="en-US"/>
        </a:p>
      </dgm:t>
    </dgm:pt>
    <dgm:pt modelId="{C2D07DC6-3945-4CE3-A14C-A18D89D9CAE6}">
      <dgm:prSet/>
      <dgm:spPr/>
      <dgm:t>
        <a:bodyPr/>
        <a:lstStyle/>
        <a:p>
          <a:r>
            <a:rPr lang="en-US" b="1" dirty="0" smtClean="0"/>
            <a:t>STROBE</a:t>
          </a:r>
          <a:endParaRPr lang="en-US" b="1" dirty="0"/>
        </a:p>
      </dgm:t>
    </dgm:pt>
    <dgm:pt modelId="{98A76C61-1CF5-48E9-9A61-35760B00EB5F}" type="parTrans" cxnId="{1695ECE1-35D9-47BA-A73D-8FBA4147AD0F}">
      <dgm:prSet/>
      <dgm:spPr/>
      <dgm:t>
        <a:bodyPr/>
        <a:lstStyle/>
        <a:p>
          <a:endParaRPr lang="en-US"/>
        </a:p>
      </dgm:t>
    </dgm:pt>
    <dgm:pt modelId="{CAD785B1-9FC7-49A6-9347-38D7D4384124}" type="sibTrans" cxnId="{1695ECE1-35D9-47BA-A73D-8FBA4147AD0F}">
      <dgm:prSet/>
      <dgm:spPr/>
      <dgm:t>
        <a:bodyPr/>
        <a:lstStyle/>
        <a:p>
          <a:endParaRPr lang="en-US"/>
        </a:p>
      </dgm:t>
    </dgm:pt>
    <dgm:pt modelId="{5018E718-2DDA-42AF-9C88-5038EDCFCE36}" type="pres">
      <dgm:prSet presAssocID="{CE888447-9D62-4B8F-AF1A-F2CA1591FC2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F134F27-6004-4B25-A108-E02844C3DFC4}" type="pres">
      <dgm:prSet presAssocID="{FF4F9F81-EB3D-4931-B54F-FE58677D280B}" presName="vertOne" presStyleCnt="0"/>
      <dgm:spPr/>
    </dgm:pt>
    <dgm:pt modelId="{4C858B46-3823-4167-AE72-FB966111C50F}" type="pres">
      <dgm:prSet presAssocID="{FF4F9F81-EB3D-4931-B54F-FE58677D280B}" presName="txOne" presStyleLbl="node0" presStyleIdx="0" presStyleCnt="1" custScaleY="162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98000E-E240-4C1E-AA5B-A0D5ACE99A6E}" type="pres">
      <dgm:prSet presAssocID="{FF4F9F81-EB3D-4931-B54F-FE58677D280B}" presName="parTransOne" presStyleCnt="0"/>
      <dgm:spPr/>
    </dgm:pt>
    <dgm:pt modelId="{A7491950-1753-4829-BE1B-8A34E13E5120}" type="pres">
      <dgm:prSet presAssocID="{FF4F9F81-EB3D-4931-B54F-FE58677D280B}" presName="horzOne" presStyleCnt="0"/>
      <dgm:spPr/>
    </dgm:pt>
    <dgm:pt modelId="{8A6FAE1A-8783-4AA8-B73B-50696AD3BDA9}" type="pres">
      <dgm:prSet presAssocID="{2B7750FC-10C8-41EA-BB4B-B52981417927}" presName="vertTwo" presStyleCnt="0"/>
      <dgm:spPr/>
    </dgm:pt>
    <dgm:pt modelId="{AA868CD3-8A49-4773-BEB1-D541BF5F9706}" type="pres">
      <dgm:prSet presAssocID="{2B7750FC-10C8-41EA-BB4B-B52981417927}" presName="txTwo" presStyleLbl="node2" presStyleIdx="0" presStyleCnt="3" custScaleY="22516" custLinFactNeighborY="-746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CCC596-4371-4346-AF57-AB726A55FB2A}" type="pres">
      <dgm:prSet presAssocID="{2B7750FC-10C8-41EA-BB4B-B52981417927}" presName="parTransTwo" presStyleCnt="0"/>
      <dgm:spPr/>
    </dgm:pt>
    <dgm:pt modelId="{C8BA7078-429B-4D43-BAA5-9EC69F18E0C6}" type="pres">
      <dgm:prSet presAssocID="{2B7750FC-10C8-41EA-BB4B-B52981417927}" presName="horzTwo" presStyleCnt="0"/>
      <dgm:spPr/>
    </dgm:pt>
    <dgm:pt modelId="{AC57A0F0-8BE9-407A-84AD-8D5E72534BDF}" type="pres">
      <dgm:prSet presAssocID="{8471D97A-3AAF-48C7-B0C6-F1972AAA57B1}" presName="vertThree" presStyleCnt="0"/>
      <dgm:spPr/>
    </dgm:pt>
    <dgm:pt modelId="{99710E8F-907B-43E8-8F55-16E65F34FC6F}" type="pres">
      <dgm:prSet presAssocID="{8471D97A-3AAF-48C7-B0C6-F1972AAA57B1}" presName="txThree" presStyleLbl="node3" presStyleIdx="0" presStyleCnt="5" custScaleY="53175" custLinFactNeighborY="-167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013DEA-90A4-4EC2-AB1C-3E3D4B19FD10}" type="pres">
      <dgm:prSet presAssocID="{8471D97A-3AAF-48C7-B0C6-F1972AAA57B1}" presName="horzThree" presStyleCnt="0"/>
      <dgm:spPr/>
    </dgm:pt>
    <dgm:pt modelId="{CB534727-114D-4666-8067-FA34B79AC16B}" type="pres">
      <dgm:prSet presAssocID="{93BE5853-D77E-4D81-A59D-FB8231E2FAA9}" presName="sibSpaceTwo" presStyleCnt="0"/>
      <dgm:spPr/>
    </dgm:pt>
    <dgm:pt modelId="{F6C8A8E1-EC79-4317-AC7A-D1AF4080B6F2}" type="pres">
      <dgm:prSet presAssocID="{A9BB1AAB-51DC-420C-9694-98D55DE420D7}" presName="vertTwo" presStyleCnt="0"/>
      <dgm:spPr/>
    </dgm:pt>
    <dgm:pt modelId="{C39EAABF-0099-4E0F-A75E-266A6F21C46A}" type="pres">
      <dgm:prSet presAssocID="{A9BB1AAB-51DC-420C-9694-98D55DE420D7}" presName="txTwo" presStyleLbl="node2" presStyleIdx="1" presStyleCnt="3" custScaleY="22516" custLinFactNeighborY="-746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35567E-C4FB-4691-AD13-0B9A3EAF73A9}" type="pres">
      <dgm:prSet presAssocID="{A9BB1AAB-51DC-420C-9694-98D55DE420D7}" presName="parTransTwo" presStyleCnt="0"/>
      <dgm:spPr/>
    </dgm:pt>
    <dgm:pt modelId="{C4B359AD-EFC9-4515-A21C-EC5BB85834EB}" type="pres">
      <dgm:prSet presAssocID="{A9BB1AAB-51DC-420C-9694-98D55DE420D7}" presName="horzTwo" presStyleCnt="0"/>
      <dgm:spPr/>
    </dgm:pt>
    <dgm:pt modelId="{576FE1AF-D5D0-41EA-9FDB-69A582563147}" type="pres">
      <dgm:prSet presAssocID="{3E9C877E-1B68-4441-B1E7-E3FA033CBE4D}" presName="vertThree" presStyleCnt="0"/>
      <dgm:spPr/>
    </dgm:pt>
    <dgm:pt modelId="{778EB09E-0BC4-47C4-8CCC-A19C635270B0}" type="pres">
      <dgm:prSet presAssocID="{3E9C877E-1B68-4441-B1E7-E3FA033CBE4D}" presName="txThree" presStyleLbl="node3" presStyleIdx="1" presStyleCnt="5" custScaleY="53175" custLinFactNeighborY="-167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EB273C-8250-482F-8AAC-CBFABC8A87A8}" type="pres">
      <dgm:prSet presAssocID="{3E9C877E-1B68-4441-B1E7-E3FA033CBE4D}" presName="horzThree" presStyleCnt="0"/>
      <dgm:spPr/>
    </dgm:pt>
    <dgm:pt modelId="{39B5B74B-12BB-4BD3-B360-43EC65606BFC}" type="pres">
      <dgm:prSet presAssocID="{30766043-4036-444E-816C-029E1B0E9D87}" presName="sibSpaceThree" presStyleCnt="0"/>
      <dgm:spPr/>
    </dgm:pt>
    <dgm:pt modelId="{DB89D749-FB17-4E9A-AAF9-F768400DE680}" type="pres">
      <dgm:prSet presAssocID="{2EA0B9DB-6851-4147-A79D-459B6E848BB4}" presName="vertThree" presStyleCnt="0"/>
      <dgm:spPr/>
    </dgm:pt>
    <dgm:pt modelId="{61BB86FF-A692-4B9A-8933-C85F9FD63CB4}" type="pres">
      <dgm:prSet presAssocID="{2EA0B9DB-6851-4147-A79D-459B6E848BB4}" presName="txThree" presStyleLbl="node3" presStyleIdx="2" presStyleCnt="5" custScaleY="53175" custLinFactNeighborY="-167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F4F550-7D14-4054-B7E4-6B06082AAAA5}" type="pres">
      <dgm:prSet presAssocID="{2EA0B9DB-6851-4147-A79D-459B6E848BB4}" presName="horzThree" presStyleCnt="0"/>
      <dgm:spPr/>
    </dgm:pt>
    <dgm:pt modelId="{A9765641-A14A-456A-96E6-44D8BD849780}" type="pres">
      <dgm:prSet presAssocID="{B16C5B30-1A1B-458F-B790-EC7CF2983D13}" presName="sibSpaceTwo" presStyleCnt="0"/>
      <dgm:spPr/>
    </dgm:pt>
    <dgm:pt modelId="{AC61F2EA-2E4E-4B31-ADF9-ACD58142831D}" type="pres">
      <dgm:prSet presAssocID="{69DAD80D-8078-469C-9F65-D65BE31CD6D0}" presName="vertTwo" presStyleCnt="0"/>
      <dgm:spPr/>
    </dgm:pt>
    <dgm:pt modelId="{745A1AB2-61FB-4C25-B9D5-BDFFBB9221F6}" type="pres">
      <dgm:prSet presAssocID="{69DAD80D-8078-469C-9F65-D65BE31CD6D0}" presName="txTwo" presStyleLbl="node2" presStyleIdx="2" presStyleCnt="3" custScaleY="22516" custLinFactNeighborY="-746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9B968C-6183-4B74-88A6-9940460E1920}" type="pres">
      <dgm:prSet presAssocID="{69DAD80D-8078-469C-9F65-D65BE31CD6D0}" presName="parTransTwo" presStyleCnt="0"/>
      <dgm:spPr/>
    </dgm:pt>
    <dgm:pt modelId="{5D474382-3965-44AF-A639-3C7CFFCE1D51}" type="pres">
      <dgm:prSet presAssocID="{69DAD80D-8078-469C-9F65-D65BE31CD6D0}" presName="horzTwo" presStyleCnt="0"/>
      <dgm:spPr/>
    </dgm:pt>
    <dgm:pt modelId="{84A85E9F-6467-4EE7-9F7C-063903C7F84F}" type="pres">
      <dgm:prSet presAssocID="{C024933B-D80D-476A-B1A9-7989986C01EB}" presName="vertThree" presStyleCnt="0"/>
      <dgm:spPr/>
    </dgm:pt>
    <dgm:pt modelId="{75354E0D-F357-46FD-88EB-FB79F8959A3E}" type="pres">
      <dgm:prSet presAssocID="{C024933B-D80D-476A-B1A9-7989986C01EB}" presName="txThree" presStyleLbl="node3" presStyleIdx="3" presStyleCnt="5" custScaleY="53175" custLinFactNeighborY="-167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29CFC2-C0B6-4EEE-B4C2-349E26B1DD0E}" type="pres">
      <dgm:prSet presAssocID="{C024933B-D80D-476A-B1A9-7989986C01EB}" presName="horzThree" presStyleCnt="0"/>
      <dgm:spPr/>
    </dgm:pt>
    <dgm:pt modelId="{625906CB-451C-43F0-BA77-9A324A66E299}" type="pres">
      <dgm:prSet presAssocID="{93988D26-F309-4ECF-8CD0-0C2BC8D5CABD}" presName="sibSpaceThree" presStyleCnt="0"/>
      <dgm:spPr/>
    </dgm:pt>
    <dgm:pt modelId="{6A9EE784-56E8-4B04-9685-F860B92620C6}" type="pres">
      <dgm:prSet presAssocID="{C2D07DC6-3945-4CE3-A14C-A18D89D9CAE6}" presName="vertThree" presStyleCnt="0"/>
      <dgm:spPr/>
    </dgm:pt>
    <dgm:pt modelId="{EFC8F9D0-A0A6-4E62-A83E-92730ADD2895}" type="pres">
      <dgm:prSet presAssocID="{C2D07DC6-3945-4CE3-A14C-A18D89D9CAE6}" presName="txThree" presStyleLbl="node3" presStyleIdx="4" presStyleCnt="5" custScaleY="53175" custLinFactNeighborY="-167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9F703C-9655-44D7-8F0A-A20BA09393AA}" type="pres">
      <dgm:prSet presAssocID="{C2D07DC6-3945-4CE3-A14C-A18D89D9CAE6}" presName="horzThree" presStyleCnt="0"/>
      <dgm:spPr/>
    </dgm:pt>
  </dgm:ptLst>
  <dgm:cxnLst>
    <dgm:cxn modelId="{46A45EBC-F0B5-4D39-990C-84DEEF7BE889}" srcId="{A9BB1AAB-51DC-420C-9694-98D55DE420D7}" destId="{2EA0B9DB-6851-4147-A79D-459B6E848BB4}" srcOrd="1" destOrd="0" parTransId="{481B1469-D25C-4EEF-B751-11E5FC04521B}" sibTransId="{EDCBF7C8-5D56-4FD6-9B60-5E79B7E48B1C}"/>
    <dgm:cxn modelId="{E2FAB874-FB7D-412D-AD9B-32EADC70E1CE}" srcId="{CE888447-9D62-4B8F-AF1A-F2CA1591FC2B}" destId="{FF4F9F81-EB3D-4931-B54F-FE58677D280B}" srcOrd="0" destOrd="0" parTransId="{1CB54576-F9EA-44E0-94C0-25E172474BBB}" sibTransId="{905C509E-7B10-4DB8-B454-539511A84DA6}"/>
    <dgm:cxn modelId="{784E7ACE-0555-43EE-A184-97DD79536378}" type="presOf" srcId="{CE888447-9D62-4B8F-AF1A-F2CA1591FC2B}" destId="{5018E718-2DDA-42AF-9C88-5038EDCFCE36}" srcOrd="0" destOrd="0" presId="urn:microsoft.com/office/officeart/2005/8/layout/hierarchy4"/>
    <dgm:cxn modelId="{F41A8677-8D8D-4CB2-AD6F-29261407C4A4}" type="presOf" srcId="{69DAD80D-8078-469C-9F65-D65BE31CD6D0}" destId="{745A1AB2-61FB-4C25-B9D5-BDFFBB9221F6}" srcOrd="0" destOrd="0" presId="urn:microsoft.com/office/officeart/2005/8/layout/hierarchy4"/>
    <dgm:cxn modelId="{AE1109B6-B05F-4939-BADA-8992973A6BF2}" srcId="{FF4F9F81-EB3D-4931-B54F-FE58677D280B}" destId="{A9BB1AAB-51DC-420C-9694-98D55DE420D7}" srcOrd="1" destOrd="0" parTransId="{A9111A06-87E5-42B7-9F3A-8E4ACC5B2817}" sibTransId="{B16C5B30-1A1B-458F-B790-EC7CF2983D13}"/>
    <dgm:cxn modelId="{37F25E89-ED65-45C6-8726-7329BF9C6BA3}" srcId="{A9BB1AAB-51DC-420C-9694-98D55DE420D7}" destId="{3E9C877E-1B68-4441-B1E7-E3FA033CBE4D}" srcOrd="0" destOrd="0" parTransId="{790D4444-9A0D-48EC-95EC-8A499A43139C}" sibTransId="{30766043-4036-444E-816C-029E1B0E9D87}"/>
    <dgm:cxn modelId="{1695ECE1-35D9-47BA-A73D-8FBA4147AD0F}" srcId="{69DAD80D-8078-469C-9F65-D65BE31CD6D0}" destId="{C2D07DC6-3945-4CE3-A14C-A18D89D9CAE6}" srcOrd="1" destOrd="0" parTransId="{98A76C61-1CF5-48E9-9A61-35760B00EB5F}" sibTransId="{CAD785B1-9FC7-49A6-9347-38D7D4384124}"/>
    <dgm:cxn modelId="{76146ACE-A761-413B-A163-5BF842D1EEE0}" srcId="{69DAD80D-8078-469C-9F65-D65BE31CD6D0}" destId="{C024933B-D80D-476A-B1A9-7989986C01EB}" srcOrd="0" destOrd="0" parTransId="{70ADC24B-56D6-4821-89F8-EFB803BE70C8}" sibTransId="{93988D26-F309-4ECF-8CD0-0C2BC8D5CABD}"/>
    <dgm:cxn modelId="{CC04029D-554B-4823-B266-EC6438934457}" type="presOf" srcId="{FF4F9F81-EB3D-4931-B54F-FE58677D280B}" destId="{4C858B46-3823-4167-AE72-FB966111C50F}" srcOrd="0" destOrd="0" presId="urn:microsoft.com/office/officeart/2005/8/layout/hierarchy4"/>
    <dgm:cxn modelId="{12C61F7E-D663-4509-BBFD-56B89F293612}" type="presOf" srcId="{3E9C877E-1B68-4441-B1E7-E3FA033CBE4D}" destId="{778EB09E-0BC4-47C4-8CCC-A19C635270B0}" srcOrd="0" destOrd="0" presId="urn:microsoft.com/office/officeart/2005/8/layout/hierarchy4"/>
    <dgm:cxn modelId="{37693368-46A1-4166-B43D-DE876A7A7B76}" type="presOf" srcId="{8471D97A-3AAF-48C7-B0C6-F1972AAA57B1}" destId="{99710E8F-907B-43E8-8F55-16E65F34FC6F}" srcOrd="0" destOrd="0" presId="urn:microsoft.com/office/officeart/2005/8/layout/hierarchy4"/>
    <dgm:cxn modelId="{46C31BC9-767A-4290-9CF3-8D4038E53AAC}" type="presOf" srcId="{2B7750FC-10C8-41EA-BB4B-B52981417927}" destId="{AA868CD3-8A49-4773-BEB1-D541BF5F9706}" srcOrd="0" destOrd="0" presId="urn:microsoft.com/office/officeart/2005/8/layout/hierarchy4"/>
    <dgm:cxn modelId="{1ACB1445-1351-4173-98EE-FF7DE3184930}" srcId="{FF4F9F81-EB3D-4931-B54F-FE58677D280B}" destId="{2B7750FC-10C8-41EA-BB4B-B52981417927}" srcOrd="0" destOrd="0" parTransId="{54CC02F6-D5F3-4CDB-911E-FC4DA5A576D8}" sibTransId="{93BE5853-D77E-4D81-A59D-FB8231E2FAA9}"/>
    <dgm:cxn modelId="{C7053B4B-F80A-4036-83F3-F3D85FC8D006}" type="presOf" srcId="{2EA0B9DB-6851-4147-A79D-459B6E848BB4}" destId="{61BB86FF-A692-4B9A-8933-C85F9FD63CB4}" srcOrd="0" destOrd="0" presId="urn:microsoft.com/office/officeart/2005/8/layout/hierarchy4"/>
    <dgm:cxn modelId="{D3A5EE4A-04BC-45B1-BDD1-8143819B6AC0}" srcId="{2B7750FC-10C8-41EA-BB4B-B52981417927}" destId="{8471D97A-3AAF-48C7-B0C6-F1972AAA57B1}" srcOrd="0" destOrd="0" parTransId="{7B9CA9F8-785B-4630-9447-7E4D8E1467D6}" sibTransId="{2EC4332B-1566-4E6F-9F1D-F111E756063A}"/>
    <dgm:cxn modelId="{FCE4CA9E-8C99-4F29-B4DC-EC21009EACB7}" type="presOf" srcId="{C024933B-D80D-476A-B1A9-7989986C01EB}" destId="{75354E0D-F357-46FD-88EB-FB79F8959A3E}" srcOrd="0" destOrd="0" presId="urn:microsoft.com/office/officeart/2005/8/layout/hierarchy4"/>
    <dgm:cxn modelId="{65B664A0-86CB-4898-A562-AFE921C0C9C2}" srcId="{FF4F9F81-EB3D-4931-B54F-FE58677D280B}" destId="{69DAD80D-8078-469C-9F65-D65BE31CD6D0}" srcOrd="2" destOrd="0" parTransId="{E3897062-649A-45F9-A428-69301D865F40}" sibTransId="{2A847672-C5DC-492A-8529-5D0B17553640}"/>
    <dgm:cxn modelId="{0726D4C3-AA10-438D-84B0-216D78A7448C}" type="presOf" srcId="{A9BB1AAB-51DC-420C-9694-98D55DE420D7}" destId="{C39EAABF-0099-4E0F-A75E-266A6F21C46A}" srcOrd="0" destOrd="0" presId="urn:microsoft.com/office/officeart/2005/8/layout/hierarchy4"/>
    <dgm:cxn modelId="{F550EB68-2F48-4E5D-9C2B-9AD6CDDA5DE2}" type="presOf" srcId="{C2D07DC6-3945-4CE3-A14C-A18D89D9CAE6}" destId="{EFC8F9D0-A0A6-4E62-A83E-92730ADD2895}" srcOrd="0" destOrd="0" presId="urn:microsoft.com/office/officeart/2005/8/layout/hierarchy4"/>
    <dgm:cxn modelId="{941FE8E0-8D1E-4A6C-A222-CEE82CD43401}" type="presParOf" srcId="{5018E718-2DDA-42AF-9C88-5038EDCFCE36}" destId="{3F134F27-6004-4B25-A108-E02844C3DFC4}" srcOrd="0" destOrd="0" presId="urn:microsoft.com/office/officeart/2005/8/layout/hierarchy4"/>
    <dgm:cxn modelId="{BA27C0A6-5BFE-498C-BADB-DE6F239A406E}" type="presParOf" srcId="{3F134F27-6004-4B25-A108-E02844C3DFC4}" destId="{4C858B46-3823-4167-AE72-FB966111C50F}" srcOrd="0" destOrd="0" presId="urn:microsoft.com/office/officeart/2005/8/layout/hierarchy4"/>
    <dgm:cxn modelId="{B38054FE-F7B3-4A82-9684-F0D431EDCBE1}" type="presParOf" srcId="{3F134F27-6004-4B25-A108-E02844C3DFC4}" destId="{5598000E-E240-4C1E-AA5B-A0D5ACE99A6E}" srcOrd="1" destOrd="0" presId="urn:microsoft.com/office/officeart/2005/8/layout/hierarchy4"/>
    <dgm:cxn modelId="{AF43444D-C2A8-43DA-AE7F-3F28B3C607E8}" type="presParOf" srcId="{3F134F27-6004-4B25-A108-E02844C3DFC4}" destId="{A7491950-1753-4829-BE1B-8A34E13E5120}" srcOrd="2" destOrd="0" presId="urn:microsoft.com/office/officeart/2005/8/layout/hierarchy4"/>
    <dgm:cxn modelId="{6F219120-B66A-4BFB-AF3F-B9805394B1E1}" type="presParOf" srcId="{A7491950-1753-4829-BE1B-8A34E13E5120}" destId="{8A6FAE1A-8783-4AA8-B73B-50696AD3BDA9}" srcOrd="0" destOrd="0" presId="urn:microsoft.com/office/officeart/2005/8/layout/hierarchy4"/>
    <dgm:cxn modelId="{A212B3CB-1EA6-4210-8B50-DE53AEDCEBCD}" type="presParOf" srcId="{8A6FAE1A-8783-4AA8-B73B-50696AD3BDA9}" destId="{AA868CD3-8A49-4773-BEB1-D541BF5F9706}" srcOrd="0" destOrd="0" presId="urn:microsoft.com/office/officeart/2005/8/layout/hierarchy4"/>
    <dgm:cxn modelId="{E4FD337B-4458-4DB8-B795-6F0E52945159}" type="presParOf" srcId="{8A6FAE1A-8783-4AA8-B73B-50696AD3BDA9}" destId="{65CCC596-4371-4346-AF57-AB726A55FB2A}" srcOrd="1" destOrd="0" presId="urn:microsoft.com/office/officeart/2005/8/layout/hierarchy4"/>
    <dgm:cxn modelId="{D1011BF1-FAF9-4C1C-88DC-3F97ABB6E735}" type="presParOf" srcId="{8A6FAE1A-8783-4AA8-B73B-50696AD3BDA9}" destId="{C8BA7078-429B-4D43-BAA5-9EC69F18E0C6}" srcOrd="2" destOrd="0" presId="urn:microsoft.com/office/officeart/2005/8/layout/hierarchy4"/>
    <dgm:cxn modelId="{267BC530-616B-45A9-8680-0384BE87E1A8}" type="presParOf" srcId="{C8BA7078-429B-4D43-BAA5-9EC69F18E0C6}" destId="{AC57A0F0-8BE9-407A-84AD-8D5E72534BDF}" srcOrd="0" destOrd="0" presId="urn:microsoft.com/office/officeart/2005/8/layout/hierarchy4"/>
    <dgm:cxn modelId="{66905889-2801-4789-9ABE-01783F9016E3}" type="presParOf" srcId="{AC57A0F0-8BE9-407A-84AD-8D5E72534BDF}" destId="{99710E8F-907B-43E8-8F55-16E65F34FC6F}" srcOrd="0" destOrd="0" presId="urn:microsoft.com/office/officeart/2005/8/layout/hierarchy4"/>
    <dgm:cxn modelId="{5F08450D-C848-4E1A-9063-F57E628CF570}" type="presParOf" srcId="{AC57A0F0-8BE9-407A-84AD-8D5E72534BDF}" destId="{D1013DEA-90A4-4EC2-AB1C-3E3D4B19FD10}" srcOrd="1" destOrd="0" presId="urn:microsoft.com/office/officeart/2005/8/layout/hierarchy4"/>
    <dgm:cxn modelId="{9A499B4A-BA37-4027-8BB3-F7ABCC419791}" type="presParOf" srcId="{A7491950-1753-4829-BE1B-8A34E13E5120}" destId="{CB534727-114D-4666-8067-FA34B79AC16B}" srcOrd="1" destOrd="0" presId="urn:microsoft.com/office/officeart/2005/8/layout/hierarchy4"/>
    <dgm:cxn modelId="{4C9243C7-B519-4D5A-8416-BFCC02BED060}" type="presParOf" srcId="{A7491950-1753-4829-BE1B-8A34E13E5120}" destId="{F6C8A8E1-EC79-4317-AC7A-D1AF4080B6F2}" srcOrd="2" destOrd="0" presId="urn:microsoft.com/office/officeart/2005/8/layout/hierarchy4"/>
    <dgm:cxn modelId="{4C9364C1-0FB6-454D-91EF-D381EDDFF1EA}" type="presParOf" srcId="{F6C8A8E1-EC79-4317-AC7A-D1AF4080B6F2}" destId="{C39EAABF-0099-4E0F-A75E-266A6F21C46A}" srcOrd="0" destOrd="0" presId="urn:microsoft.com/office/officeart/2005/8/layout/hierarchy4"/>
    <dgm:cxn modelId="{7CEF8532-0394-40F7-AF7B-A0163D8E40A3}" type="presParOf" srcId="{F6C8A8E1-EC79-4317-AC7A-D1AF4080B6F2}" destId="{4A35567E-C4FB-4691-AD13-0B9A3EAF73A9}" srcOrd="1" destOrd="0" presId="urn:microsoft.com/office/officeart/2005/8/layout/hierarchy4"/>
    <dgm:cxn modelId="{85270152-14BB-4872-9EFF-CFF5B9BAC697}" type="presParOf" srcId="{F6C8A8E1-EC79-4317-AC7A-D1AF4080B6F2}" destId="{C4B359AD-EFC9-4515-A21C-EC5BB85834EB}" srcOrd="2" destOrd="0" presId="urn:microsoft.com/office/officeart/2005/8/layout/hierarchy4"/>
    <dgm:cxn modelId="{A025260E-A7ED-4C28-8FB8-1C5828346C96}" type="presParOf" srcId="{C4B359AD-EFC9-4515-A21C-EC5BB85834EB}" destId="{576FE1AF-D5D0-41EA-9FDB-69A582563147}" srcOrd="0" destOrd="0" presId="urn:microsoft.com/office/officeart/2005/8/layout/hierarchy4"/>
    <dgm:cxn modelId="{BA38AA71-5022-4D88-8004-9C6E55FD2770}" type="presParOf" srcId="{576FE1AF-D5D0-41EA-9FDB-69A582563147}" destId="{778EB09E-0BC4-47C4-8CCC-A19C635270B0}" srcOrd="0" destOrd="0" presId="urn:microsoft.com/office/officeart/2005/8/layout/hierarchy4"/>
    <dgm:cxn modelId="{2AB81140-B349-496A-949B-4A218BD3A0B5}" type="presParOf" srcId="{576FE1AF-D5D0-41EA-9FDB-69A582563147}" destId="{CBEB273C-8250-482F-8AAC-CBFABC8A87A8}" srcOrd="1" destOrd="0" presId="urn:microsoft.com/office/officeart/2005/8/layout/hierarchy4"/>
    <dgm:cxn modelId="{59CBE761-AB5E-4E98-AC9A-120F5D405EEA}" type="presParOf" srcId="{C4B359AD-EFC9-4515-A21C-EC5BB85834EB}" destId="{39B5B74B-12BB-4BD3-B360-43EC65606BFC}" srcOrd="1" destOrd="0" presId="urn:microsoft.com/office/officeart/2005/8/layout/hierarchy4"/>
    <dgm:cxn modelId="{48257C88-104A-47E6-B6B9-E7FC530751D8}" type="presParOf" srcId="{C4B359AD-EFC9-4515-A21C-EC5BB85834EB}" destId="{DB89D749-FB17-4E9A-AAF9-F768400DE680}" srcOrd="2" destOrd="0" presId="urn:microsoft.com/office/officeart/2005/8/layout/hierarchy4"/>
    <dgm:cxn modelId="{329A8B4E-820C-44C3-9FBE-CBC0B96A0997}" type="presParOf" srcId="{DB89D749-FB17-4E9A-AAF9-F768400DE680}" destId="{61BB86FF-A692-4B9A-8933-C85F9FD63CB4}" srcOrd="0" destOrd="0" presId="urn:microsoft.com/office/officeart/2005/8/layout/hierarchy4"/>
    <dgm:cxn modelId="{051C2952-60B8-4BCC-B377-33B8E1E3D4C5}" type="presParOf" srcId="{DB89D749-FB17-4E9A-AAF9-F768400DE680}" destId="{55F4F550-7D14-4054-B7E4-6B06082AAAA5}" srcOrd="1" destOrd="0" presId="urn:microsoft.com/office/officeart/2005/8/layout/hierarchy4"/>
    <dgm:cxn modelId="{787E4106-EFED-4F9B-A4F5-2877C6612B55}" type="presParOf" srcId="{A7491950-1753-4829-BE1B-8A34E13E5120}" destId="{A9765641-A14A-456A-96E6-44D8BD849780}" srcOrd="3" destOrd="0" presId="urn:microsoft.com/office/officeart/2005/8/layout/hierarchy4"/>
    <dgm:cxn modelId="{0E9AF7F3-8152-4D9F-AB49-503F00B9223D}" type="presParOf" srcId="{A7491950-1753-4829-BE1B-8A34E13E5120}" destId="{AC61F2EA-2E4E-4B31-ADF9-ACD58142831D}" srcOrd="4" destOrd="0" presId="urn:microsoft.com/office/officeart/2005/8/layout/hierarchy4"/>
    <dgm:cxn modelId="{6605806F-EE00-4DEB-927C-027DF2752ABF}" type="presParOf" srcId="{AC61F2EA-2E4E-4B31-ADF9-ACD58142831D}" destId="{745A1AB2-61FB-4C25-B9D5-BDFFBB9221F6}" srcOrd="0" destOrd="0" presId="urn:microsoft.com/office/officeart/2005/8/layout/hierarchy4"/>
    <dgm:cxn modelId="{233982A6-4215-43F2-9591-00DC771E2485}" type="presParOf" srcId="{AC61F2EA-2E4E-4B31-ADF9-ACD58142831D}" destId="{AB9B968C-6183-4B74-88A6-9940460E1920}" srcOrd="1" destOrd="0" presId="urn:microsoft.com/office/officeart/2005/8/layout/hierarchy4"/>
    <dgm:cxn modelId="{5F5D5C92-DE73-4D5A-995F-A05E32D9CF8E}" type="presParOf" srcId="{AC61F2EA-2E4E-4B31-ADF9-ACD58142831D}" destId="{5D474382-3965-44AF-A639-3C7CFFCE1D51}" srcOrd="2" destOrd="0" presId="urn:microsoft.com/office/officeart/2005/8/layout/hierarchy4"/>
    <dgm:cxn modelId="{ED7056F7-780D-4248-B4CB-4C37ACFBA977}" type="presParOf" srcId="{5D474382-3965-44AF-A639-3C7CFFCE1D51}" destId="{84A85E9F-6467-4EE7-9F7C-063903C7F84F}" srcOrd="0" destOrd="0" presId="urn:microsoft.com/office/officeart/2005/8/layout/hierarchy4"/>
    <dgm:cxn modelId="{3258EAEE-DD77-43CE-8903-2352EF5AE2ED}" type="presParOf" srcId="{84A85E9F-6467-4EE7-9F7C-063903C7F84F}" destId="{75354E0D-F357-46FD-88EB-FB79F8959A3E}" srcOrd="0" destOrd="0" presId="urn:microsoft.com/office/officeart/2005/8/layout/hierarchy4"/>
    <dgm:cxn modelId="{025A1E36-CC86-4658-933A-7C58C1E4DCC5}" type="presParOf" srcId="{84A85E9F-6467-4EE7-9F7C-063903C7F84F}" destId="{6029CFC2-C0B6-4EEE-B4C2-349E26B1DD0E}" srcOrd="1" destOrd="0" presId="urn:microsoft.com/office/officeart/2005/8/layout/hierarchy4"/>
    <dgm:cxn modelId="{9834E07D-1CD2-47D0-B3F4-A12238215E47}" type="presParOf" srcId="{5D474382-3965-44AF-A639-3C7CFFCE1D51}" destId="{625906CB-451C-43F0-BA77-9A324A66E299}" srcOrd="1" destOrd="0" presId="urn:microsoft.com/office/officeart/2005/8/layout/hierarchy4"/>
    <dgm:cxn modelId="{47CEAAF9-786C-4316-A2A7-97E3C0394364}" type="presParOf" srcId="{5D474382-3965-44AF-A639-3C7CFFCE1D51}" destId="{6A9EE784-56E8-4B04-9685-F860B92620C6}" srcOrd="2" destOrd="0" presId="urn:microsoft.com/office/officeart/2005/8/layout/hierarchy4"/>
    <dgm:cxn modelId="{A8D0950B-0BC2-4E23-AC4D-114043F817E4}" type="presParOf" srcId="{6A9EE784-56E8-4B04-9685-F860B92620C6}" destId="{EFC8F9D0-A0A6-4E62-A83E-92730ADD2895}" srcOrd="0" destOrd="0" presId="urn:microsoft.com/office/officeart/2005/8/layout/hierarchy4"/>
    <dgm:cxn modelId="{565EC427-E8A7-490A-A5DE-C46DB8D8B00E}" type="presParOf" srcId="{6A9EE784-56E8-4B04-9685-F860B92620C6}" destId="{B29F703C-9655-44D7-8F0A-A20BA09393A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858B46-3823-4167-AE72-FB966111C50F}">
      <dsp:nvSpPr>
        <dsp:cNvPr id="0" name=""/>
        <dsp:cNvSpPr/>
      </dsp:nvSpPr>
      <dsp:spPr>
        <a:xfrm>
          <a:off x="4975" y="1839"/>
          <a:ext cx="8676849" cy="6499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Scheme Comparisons</a:t>
          </a:r>
          <a:endParaRPr lang="en-US" sz="3600" kern="1200" dirty="0"/>
        </a:p>
      </dsp:txBody>
      <dsp:txXfrm>
        <a:off x="24011" y="20875"/>
        <a:ext cx="8638777" cy="611880"/>
      </dsp:txXfrm>
    </dsp:sp>
    <dsp:sp modelId="{AA868CD3-8A49-4773-BEB1-D541BF5F9706}">
      <dsp:nvSpPr>
        <dsp:cNvPr id="0" name=""/>
        <dsp:cNvSpPr/>
      </dsp:nvSpPr>
      <dsp:spPr>
        <a:xfrm>
          <a:off x="4975" y="760692"/>
          <a:ext cx="1652103" cy="9025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Non-Directional</a:t>
          </a:r>
          <a:endParaRPr lang="en-US" sz="2300" kern="1200" dirty="0"/>
        </a:p>
      </dsp:txBody>
      <dsp:txXfrm>
        <a:off x="31410" y="787127"/>
        <a:ext cx="1599233" cy="849703"/>
      </dsp:txXfrm>
    </dsp:sp>
    <dsp:sp modelId="{99710E8F-907B-43E8-8F55-16E65F34FC6F}">
      <dsp:nvSpPr>
        <dsp:cNvPr id="0" name=""/>
        <dsp:cNvSpPr/>
      </dsp:nvSpPr>
      <dsp:spPr>
        <a:xfrm>
          <a:off x="4975" y="1739481"/>
          <a:ext cx="1652103" cy="2131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Omnidirectional</a:t>
          </a:r>
          <a:endParaRPr lang="en-US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(Omni)</a:t>
          </a:r>
          <a:endParaRPr lang="en-US" sz="1600" b="1" kern="1200" dirty="0"/>
        </a:p>
      </dsp:txBody>
      <dsp:txXfrm>
        <a:off x="53363" y="1787869"/>
        <a:ext cx="1555327" cy="2034789"/>
      </dsp:txXfrm>
    </dsp:sp>
    <dsp:sp modelId="{C39EAABF-0099-4E0F-A75E-266A6F21C46A}">
      <dsp:nvSpPr>
        <dsp:cNvPr id="0" name=""/>
        <dsp:cNvSpPr/>
      </dsp:nvSpPr>
      <dsp:spPr>
        <a:xfrm>
          <a:off x="1795855" y="760692"/>
          <a:ext cx="3373595" cy="9025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Single-Target Directional</a:t>
          </a:r>
          <a:endParaRPr lang="en-US" sz="2300" kern="1200" dirty="0"/>
        </a:p>
      </dsp:txBody>
      <dsp:txXfrm>
        <a:off x="1822290" y="787127"/>
        <a:ext cx="3320725" cy="849703"/>
      </dsp:txXfrm>
    </dsp:sp>
    <dsp:sp modelId="{778EB09E-0BC4-47C4-8CCC-A19C635270B0}">
      <dsp:nvSpPr>
        <dsp:cNvPr id="0" name=""/>
        <dsp:cNvSpPr/>
      </dsp:nvSpPr>
      <dsp:spPr>
        <a:xfrm>
          <a:off x="1795855" y="1739481"/>
          <a:ext cx="1652103" cy="2131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Single-User Beamforming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(SUBF)</a:t>
          </a:r>
          <a:endParaRPr lang="en-US" sz="1600" b="1" kern="1200" dirty="0"/>
        </a:p>
      </dsp:txBody>
      <dsp:txXfrm>
        <a:off x="1844243" y="1787869"/>
        <a:ext cx="1555327" cy="2034789"/>
      </dsp:txXfrm>
    </dsp:sp>
    <dsp:sp modelId="{61BB86FF-A692-4B9A-8933-C85F9FD63CB4}">
      <dsp:nvSpPr>
        <dsp:cNvPr id="0" name=""/>
        <dsp:cNvSpPr/>
      </dsp:nvSpPr>
      <dsp:spPr>
        <a:xfrm>
          <a:off x="3517348" y="1741325"/>
          <a:ext cx="1652103" cy="2131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Directional Antenna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(DA)</a:t>
          </a:r>
          <a:endParaRPr lang="en-US" sz="1600" b="1" kern="1200" dirty="0"/>
        </a:p>
      </dsp:txBody>
      <dsp:txXfrm>
        <a:off x="3565736" y="1789713"/>
        <a:ext cx="1555327" cy="2034789"/>
      </dsp:txXfrm>
    </dsp:sp>
    <dsp:sp modelId="{745A1AB2-61FB-4C25-B9D5-BDFFBB9221F6}">
      <dsp:nvSpPr>
        <dsp:cNvPr id="0" name=""/>
        <dsp:cNvSpPr/>
      </dsp:nvSpPr>
      <dsp:spPr>
        <a:xfrm>
          <a:off x="5308228" y="760692"/>
          <a:ext cx="3373595" cy="9025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Multi-Target Directional</a:t>
          </a:r>
          <a:endParaRPr lang="en-US" sz="2300" kern="1200" dirty="0"/>
        </a:p>
      </dsp:txBody>
      <dsp:txXfrm>
        <a:off x="5334663" y="787127"/>
        <a:ext cx="3320725" cy="849703"/>
      </dsp:txXfrm>
    </dsp:sp>
    <dsp:sp modelId="{75354E0D-F357-46FD-88EB-FB79F8959A3E}">
      <dsp:nvSpPr>
        <dsp:cNvPr id="0" name=""/>
        <dsp:cNvSpPr/>
      </dsp:nvSpPr>
      <dsp:spPr>
        <a:xfrm>
          <a:off x="5308228" y="1741325"/>
          <a:ext cx="1652103" cy="2131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Cooperating Eavesdropper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(CE)</a:t>
          </a:r>
          <a:endParaRPr lang="en-US" sz="1600" b="1" kern="1200" dirty="0"/>
        </a:p>
      </dsp:txBody>
      <dsp:txXfrm>
        <a:off x="5356616" y="1789713"/>
        <a:ext cx="1555327" cy="2034789"/>
      </dsp:txXfrm>
    </dsp:sp>
    <dsp:sp modelId="{EFC8F9D0-A0A6-4E62-A83E-92730ADD2895}">
      <dsp:nvSpPr>
        <dsp:cNvPr id="0" name=""/>
        <dsp:cNvSpPr/>
      </dsp:nvSpPr>
      <dsp:spPr>
        <a:xfrm>
          <a:off x="7029720" y="1741325"/>
          <a:ext cx="1652103" cy="2131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STROBE</a:t>
          </a:r>
          <a:endParaRPr lang="en-US" sz="1600" b="1" kern="1200" dirty="0"/>
        </a:p>
      </dsp:txBody>
      <dsp:txXfrm>
        <a:off x="7078108" y="1789713"/>
        <a:ext cx="1555327" cy="20347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858B46-3823-4167-AE72-FB966111C50F}">
      <dsp:nvSpPr>
        <dsp:cNvPr id="0" name=""/>
        <dsp:cNvSpPr/>
      </dsp:nvSpPr>
      <dsp:spPr>
        <a:xfrm>
          <a:off x="4975" y="1839"/>
          <a:ext cx="8676849" cy="6499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Scheme Comparisons</a:t>
          </a:r>
          <a:endParaRPr lang="en-US" sz="3600" kern="1200" dirty="0"/>
        </a:p>
      </dsp:txBody>
      <dsp:txXfrm>
        <a:off x="24011" y="20875"/>
        <a:ext cx="8638777" cy="611880"/>
      </dsp:txXfrm>
    </dsp:sp>
    <dsp:sp modelId="{AA868CD3-8A49-4773-BEB1-D541BF5F9706}">
      <dsp:nvSpPr>
        <dsp:cNvPr id="0" name=""/>
        <dsp:cNvSpPr/>
      </dsp:nvSpPr>
      <dsp:spPr>
        <a:xfrm>
          <a:off x="4975" y="760692"/>
          <a:ext cx="1652103" cy="9025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Non-Directional</a:t>
          </a:r>
          <a:endParaRPr lang="en-US" sz="2300" kern="1200" dirty="0"/>
        </a:p>
      </dsp:txBody>
      <dsp:txXfrm>
        <a:off x="31410" y="787127"/>
        <a:ext cx="1599233" cy="849703"/>
      </dsp:txXfrm>
    </dsp:sp>
    <dsp:sp modelId="{99710E8F-907B-43E8-8F55-16E65F34FC6F}">
      <dsp:nvSpPr>
        <dsp:cNvPr id="0" name=""/>
        <dsp:cNvSpPr/>
      </dsp:nvSpPr>
      <dsp:spPr>
        <a:xfrm>
          <a:off x="4975" y="1739481"/>
          <a:ext cx="1652103" cy="2131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Omnidirectional</a:t>
          </a:r>
          <a:endParaRPr lang="en-US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(Omni)</a:t>
          </a:r>
          <a:endParaRPr lang="en-US" sz="1600" b="1" kern="1200" dirty="0"/>
        </a:p>
      </dsp:txBody>
      <dsp:txXfrm>
        <a:off x="53363" y="1787869"/>
        <a:ext cx="1555327" cy="2034789"/>
      </dsp:txXfrm>
    </dsp:sp>
    <dsp:sp modelId="{C39EAABF-0099-4E0F-A75E-266A6F21C46A}">
      <dsp:nvSpPr>
        <dsp:cNvPr id="0" name=""/>
        <dsp:cNvSpPr/>
      </dsp:nvSpPr>
      <dsp:spPr>
        <a:xfrm>
          <a:off x="1795855" y="760692"/>
          <a:ext cx="3373595" cy="9025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Single-Target Directional</a:t>
          </a:r>
          <a:endParaRPr lang="en-US" sz="2300" kern="1200" dirty="0"/>
        </a:p>
      </dsp:txBody>
      <dsp:txXfrm>
        <a:off x="1822290" y="787127"/>
        <a:ext cx="3320725" cy="849703"/>
      </dsp:txXfrm>
    </dsp:sp>
    <dsp:sp modelId="{778EB09E-0BC4-47C4-8CCC-A19C635270B0}">
      <dsp:nvSpPr>
        <dsp:cNvPr id="0" name=""/>
        <dsp:cNvSpPr/>
      </dsp:nvSpPr>
      <dsp:spPr>
        <a:xfrm>
          <a:off x="1795855" y="1739481"/>
          <a:ext cx="1652103" cy="2131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Single-User Beamforming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(SUBF)</a:t>
          </a:r>
          <a:endParaRPr lang="en-US" sz="1600" b="1" kern="1200" dirty="0"/>
        </a:p>
      </dsp:txBody>
      <dsp:txXfrm>
        <a:off x="1844243" y="1787869"/>
        <a:ext cx="1555327" cy="2034789"/>
      </dsp:txXfrm>
    </dsp:sp>
    <dsp:sp modelId="{61BB86FF-A692-4B9A-8933-C85F9FD63CB4}">
      <dsp:nvSpPr>
        <dsp:cNvPr id="0" name=""/>
        <dsp:cNvSpPr/>
      </dsp:nvSpPr>
      <dsp:spPr>
        <a:xfrm>
          <a:off x="3517348" y="1741325"/>
          <a:ext cx="1652103" cy="2131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Directional Antenna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(DA)</a:t>
          </a:r>
          <a:endParaRPr lang="en-US" sz="1600" b="1" kern="1200" dirty="0"/>
        </a:p>
      </dsp:txBody>
      <dsp:txXfrm>
        <a:off x="3565736" y="1789713"/>
        <a:ext cx="1555327" cy="2034789"/>
      </dsp:txXfrm>
    </dsp:sp>
    <dsp:sp modelId="{745A1AB2-61FB-4C25-B9D5-BDFFBB9221F6}">
      <dsp:nvSpPr>
        <dsp:cNvPr id="0" name=""/>
        <dsp:cNvSpPr/>
      </dsp:nvSpPr>
      <dsp:spPr>
        <a:xfrm>
          <a:off x="5308228" y="760692"/>
          <a:ext cx="3373595" cy="9025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Multi-Target Directional</a:t>
          </a:r>
          <a:endParaRPr lang="en-US" sz="2300" kern="1200" dirty="0"/>
        </a:p>
      </dsp:txBody>
      <dsp:txXfrm>
        <a:off x="5334663" y="787127"/>
        <a:ext cx="3320725" cy="849703"/>
      </dsp:txXfrm>
    </dsp:sp>
    <dsp:sp modelId="{75354E0D-F357-46FD-88EB-FB79F8959A3E}">
      <dsp:nvSpPr>
        <dsp:cNvPr id="0" name=""/>
        <dsp:cNvSpPr/>
      </dsp:nvSpPr>
      <dsp:spPr>
        <a:xfrm>
          <a:off x="5308228" y="1741325"/>
          <a:ext cx="1652103" cy="2131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Cooperating Eavesdropper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(CE)</a:t>
          </a:r>
          <a:endParaRPr lang="en-US" sz="1600" b="1" kern="1200" dirty="0"/>
        </a:p>
      </dsp:txBody>
      <dsp:txXfrm>
        <a:off x="5356616" y="1789713"/>
        <a:ext cx="1555327" cy="2034789"/>
      </dsp:txXfrm>
    </dsp:sp>
    <dsp:sp modelId="{EFC8F9D0-A0A6-4E62-A83E-92730ADD2895}">
      <dsp:nvSpPr>
        <dsp:cNvPr id="0" name=""/>
        <dsp:cNvSpPr/>
      </dsp:nvSpPr>
      <dsp:spPr>
        <a:xfrm>
          <a:off x="7029720" y="1741325"/>
          <a:ext cx="1652103" cy="2131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STROBE</a:t>
          </a:r>
          <a:endParaRPr lang="en-US" sz="1600" b="1" kern="1200" dirty="0"/>
        </a:p>
      </dsp:txBody>
      <dsp:txXfrm>
        <a:off x="7078108" y="1789713"/>
        <a:ext cx="1555327" cy="20347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DDCEA9-88E3-4F54-B0C3-3589BFA7088F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8B6199-BD31-4CFE-8A16-57849C6FE7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400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6199-BD31-4CFE-8A16-57849C6FE7C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661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6199-BD31-4CFE-8A16-57849C6FE7C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38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6199-BD31-4CFE-8A16-57849C6FE7C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195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6199-BD31-4CFE-8A16-57849C6FE7C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283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6199-BD31-4CFE-8A16-57849C6FE7C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149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6199-BD31-4CFE-8A16-57849C6FE7C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592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6199-BD31-4CFE-8A16-57849C6FE7C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0390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6199-BD31-4CFE-8A16-57849C6FE7C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197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6199-BD31-4CFE-8A16-57849C6FE7C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569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6199-BD31-4CFE-8A16-57849C6FE7C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7901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6199-BD31-4CFE-8A16-57849C6FE7C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500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6199-BD31-4CFE-8A16-57849C6FE7C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5656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6199-BD31-4CFE-8A16-57849C6FE7C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07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6199-BD31-4CFE-8A16-57849C6FE7C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6859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6199-BD31-4CFE-8A16-57849C6FE7C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9718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6199-BD31-4CFE-8A16-57849C6FE7C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3072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6199-BD31-4CFE-8A16-57849C6FE7C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736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6199-BD31-4CFE-8A16-57849C6FE7C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370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6199-BD31-4CFE-8A16-57849C6FE7CE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039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6199-BD31-4CFE-8A16-57849C6FE7CE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122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4B4CB-38CD-4AE2-8AAB-C179E883817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98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6199-BD31-4CFE-8A16-57849C6FE7C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05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6199-BD31-4CFE-8A16-57849C6FE7C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21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6199-BD31-4CFE-8A16-57849C6FE7C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38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6199-BD31-4CFE-8A16-57849C6FE7C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87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6199-BD31-4CFE-8A16-57849C6FE7C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43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6199-BD31-4CFE-8A16-57849C6FE7C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80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42DE-06F0-48B0-A4A7-FC90C3AF50E5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1053-6AA0-4CFC-A043-108CFB6D6E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42DE-06F0-48B0-A4A7-FC90C3AF50E5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1053-6AA0-4CFC-A043-108CFB6D6E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42DE-06F0-48B0-A4A7-FC90C3AF50E5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1053-6AA0-4CFC-A043-108CFB6D6E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42DE-06F0-48B0-A4A7-FC90C3AF50E5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1053-6AA0-4CFC-A043-108CFB6D6E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42DE-06F0-48B0-A4A7-FC90C3AF50E5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1053-6AA0-4CFC-A043-108CFB6D6E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42DE-06F0-48B0-A4A7-FC90C3AF50E5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1053-6AA0-4CFC-A043-108CFB6D6E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42DE-06F0-48B0-A4A7-FC90C3AF50E5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1053-6AA0-4CFC-A043-108CFB6D6E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42DE-06F0-48B0-A4A7-FC90C3AF50E5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1053-6AA0-4CFC-A043-108CFB6D6E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42DE-06F0-48B0-A4A7-FC90C3AF50E5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1053-6AA0-4CFC-A043-108CFB6D6E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42DE-06F0-48B0-A4A7-FC90C3AF50E5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1053-6AA0-4CFC-A043-108CFB6D6E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42DE-06F0-48B0-A4A7-FC90C3AF50E5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1053-6AA0-4CFC-A043-108CFB6D6E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505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E42DE-06F0-48B0-A4A7-FC90C3AF50E5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51053-6AA0-4CFC-A043-108CFB6D6E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92405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Augmenting Wireless Security using Zero-Forcing Beamforming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1520" y="3886200"/>
            <a:ext cx="7680960" cy="17526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dirty="0" smtClean="0"/>
              <a:t>Masters Defense</a:t>
            </a:r>
          </a:p>
          <a:p>
            <a:pPr algn="l"/>
            <a:r>
              <a:rPr lang="en-US" dirty="0" smtClean="0"/>
              <a:t>Narendra Anand</a:t>
            </a:r>
          </a:p>
          <a:p>
            <a:pPr algn="l"/>
            <a:r>
              <a:rPr lang="en-US" dirty="0" smtClean="0"/>
              <a:t>Advisor: Dr. Edward Knightly</a:t>
            </a:r>
          </a:p>
          <a:p>
            <a:pPr algn="l"/>
            <a:r>
              <a:rPr lang="en-US" dirty="0" smtClean="0"/>
              <a:t>4/8/11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943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STROBE implemented in </a:t>
            </a:r>
            <a:r>
              <a:rPr lang="en-US" sz="2400" dirty="0" err="1" smtClean="0"/>
              <a:t>WARPLab</a:t>
            </a:r>
            <a:r>
              <a:rPr lang="en-US" sz="2400" dirty="0" smtClean="0"/>
              <a:t> using ZFBF </a:t>
            </a:r>
            <a:r>
              <a:rPr lang="en-US" sz="2400" dirty="0" err="1" smtClean="0"/>
              <a:t>testbed</a:t>
            </a:r>
            <a:r>
              <a:rPr lang="en-US" sz="2400" dirty="0" smtClean="0"/>
              <a:t> developed in:</a:t>
            </a:r>
          </a:p>
          <a:p>
            <a:pPr lvl="1"/>
            <a:r>
              <a:rPr lang="en-US" sz="1800" dirty="0" smtClean="0"/>
              <a:t>E. </a:t>
            </a:r>
            <a:r>
              <a:rPr lang="en-US" sz="1800" dirty="0" err="1" smtClean="0"/>
              <a:t>Aryafar</a:t>
            </a:r>
            <a:r>
              <a:rPr lang="en-US" sz="1800" dirty="0" smtClean="0"/>
              <a:t>, N. Anand, T. </a:t>
            </a:r>
            <a:r>
              <a:rPr lang="en-US" sz="1800" dirty="0" err="1" smtClean="0"/>
              <a:t>Salonidis</a:t>
            </a:r>
            <a:r>
              <a:rPr lang="en-US" sz="1800" dirty="0" smtClean="0"/>
              <a:t>, and E. Knightly. Design and experimental evaluation of multi-user beamforming in Wireless LANs. In </a:t>
            </a:r>
            <a:r>
              <a:rPr lang="en-US" sz="1800" i="1" dirty="0" smtClean="0"/>
              <a:t>Proc. ACM </a:t>
            </a:r>
            <a:r>
              <a:rPr lang="en-US" sz="1800" i="1" dirty="0" err="1" smtClean="0"/>
              <a:t>MobiCom</a:t>
            </a:r>
            <a:r>
              <a:rPr lang="en-US" sz="1800" dirty="0" smtClean="0"/>
              <a:t>, Chicago, Illinois, September 2010</a:t>
            </a:r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r>
              <a:rPr lang="en-US" sz="2200" dirty="0" smtClean="0"/>
              <a:t>Performance Metric: Received signal strength (dB)</a:t>
            </a:r>
            <a:endParaRPr lang="en-US" sz="2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3125" t="10526" r="30625" b="8421"/>
          <a:stretch>
            <a:fillRect/>
          </a:stretch>
        </p:blipFill>
        <p:spPr bwMode="auto">
          <a:xfrm>
            <a:off x="2667000" y="2514600"/>
            <a:ext cx="3505200" cy="2998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Methodology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228600" y="1079936"/>
          <a:ext cx="8686800" cy="4545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19400" y="5379184"/>
            <a:ext cx="2971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en-US" sz="2000" b="1" dirty="0" smtClean="0"/>
              <a:t>Unrealistic scenario in which Eavesdroppers provide AP with their CSI to be precisely blinded.  </a:t>
            </a:r>
          </a:p>
          <a:p>
            <a:pPr algn="ctr"/>
            <a:r>
              <a:rPr lang="en-US" sz="2000" b="1" dirty="0" smtClean="0"/>
              <a:t> </a:t>
            </a:r>
            <a:endParaRPr lang="en-US" sz="2000" b="1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562600" y="4953000"/>
            <a:ext cx="609600" cy="53340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868CD3-8A49-4773-BEB1-D541BF5F9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9EAABF-0099-4E0F-A75E-266A6F21C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5A1AB2-61FB-4C25-B9D5-BDFFBB9221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710E8F-907B-43E8-8F55-16E65F34FC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8EB09E-0BC4-47C4-8CCC-A19C63527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BB86FF-A692-4B9A-8933-C85F9FD63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354E0D-F357-46FD-88EB-FB79F8959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C8F9D0-A0A6-4E62-A83E-92730ADD28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One"/>
        </p:bldSub>
      </p:bldGraphic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Methodology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228600" y="1079936"/>
          <a:ext cx="8686800" cy="4545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" y="5379184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buFont typeface="Arial" pitchFamily="34" charset="0"/>
              <a:buChar char="•"/>
            </a:pPr>
            <a:r>
              <a:rPr lang="en-US" sz="3600" b="1" dirty="0" smtClean="0"/>
              <a:t>Fairness</a:t>
            </a:r>
          </a:p>
          <a:p>
            <a:pPr marL="457200" lvl="3">
              <a:buFont typeface="Arial" pitchFamily="34" charset="0"/>
              <a:buChar char="•"/>
            </a:pPr>
            <a:r>
              <a:rPr lang="en-US" sz="2400" b="1" dirty="0" smtClean="0"/>
              <a:t>Net transmit power equivalent for all schemes</a:t>
            </a:r>
          </a:p>
          <a:p>
            <a:r>
              <a:rPr lang="en-US" sz="2000" b="1" dirty="0" smtClean="0"/>
              <a:t> 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686800" cy="57912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Baseline</a:t>
            </a:r>
          </a:p>
          <a:p>
            <a:pPr lvl="1"/>
            <a:r>
              <a:rPr lang="en-US" i="1" dirty="0" smtClean="0">
                <a:solidFill>
                  <a:srgbClr val="C00000"/>
                </a:solidFill>
              </a:rPr>
              <a:t>How does STROBE perform in a typical, indoor, wireless scenario?</a:t>
            </a:r>
          </a:p>
          <a:p>
            <a:pPr lvl="1"/>
            <a:endParaRPr lang="en-US" i="1" dirty="0" smtClean="0"/>
          </a:p>
          <a:p>
            <a:r>
              <a:rPr lang="en-US" b="1" dirty="0" smtClean="0"/>
              <a:t>Relative Eavesdropper location</a:t>
            </a:r>
          </a:p>
          <a:p>
            <a:pPr lvl="1"/>
            <a:r>
              <a:rPr lang="en-US" i="1" dirty="0" smtClean="0"/>
              <a:t>How does STROBE cope with varying eavesdropper proximity to IU?</a:t>
            </a:r>
          </a:p>
          <a:p>
            <a:pPr lvl="1"/>
            <a:r>
              <a:rPr lang="en-US" i="1" dirty="0" smtClean="0"/>
              <a:t>How does STROBE handle eavesdroppers in-line with IU?</a:t>
            </a:r>
          </a:p>
          <a:p>
            <a:pPr lvl="1"/>
            <a:endParaRPr lang="en-US" i="1" dirty="0" smtClean="0"/>
          </a:p>
          <a:p>
            <a:r>
              <a:rPr lang="en-US" b="1" dirty="0" smtClean="0"/>
              <a:t>Verifying necessity of multi-path (outdoor) </a:t>
            </a:r>
          </a:p>
          <a:p>
            <a:pPr lvl="1"/>
            <a:r>
              <a:rPr lang="en-US" i="1" dirty="0" smtClean="0"/>
              <a:t>How dependent is STROBE on multi-path scattering characteristic of indoor WLAN environments?</a:t>
            </a:r>
          </a:p>
          <a:p>
            <a:pPr lvl="1"/>
            <a:endParaRPr lang="en-US" i="1" dirty="0" smtClean="0"/>
          </a:p>
          <a:p>
            <a:r>
              <a:rPr lang="en-US" b="1" dirty="0" smtClean="0"/>
              <a:t>Nomadic Eavesdropper</a:t>
            </a:r>
          </a:p>
          <a:p>
            <a:pPr lvl="1"/>
            <a:r>
              <a:rPr lang="en-US" i="1" dirty="0" smtClean="0"/>
              <a:t>Is it possible for an eavesdropper to exhaustively traverse an environment to find a location where STROBE’s performance diminishes?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10625" t="24737" r="18125" b="6842"/>
          <a:stretch>
            <a:fillRect/>
          </a:stretch>
        </p:blipFill>
        <p:spPr bwMode="auto">
          <a:xfrm>
            <a:off x="304800" y="990600"/>
            <a:ext cx="8534400" cy="4866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</a:t>
            </a:r>
            <a:endParaRPr lang="en-US" dirty="0"/>
          </a:p>
        </p:txBody>
      </p:sp>
      <p:pic>
        <p:nvPicPr>
          <p:cNvPr id="6" name="Content Placeholder 5" descr="POC_32_1.em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047589"/>
            <a:ext cx="6114713" cy="3667411"/>
          </a:xfr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 l="10625" t="24737" r="18125" b="6842"/>
          <a:stretch>
            <a:fillRect/>
          </a:stretch>
        </p:blipFill>
        <p:spPr bwMode="auto">
          <a:xfrm>
            <a:off x="0" y="228600"/>
            <a:ext cx="3048000" cy="1737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638800" y="1143000"/>
            <a:ext cx="3505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b="1" dirty="0" smtClean="0"/>
              <a:t>Omni</a:t>
            </a:r>
            <a:r>
              <a:rPr lang="en-US" sz="2000" dirty="0" smtClean="0"/>
              <a:t> -  In range clients receive transmission with high SINR, distance from transmitter is not always a good predictor</a:t>
            </a:r>
          </a:p>
          <a:p>
            <a:endParaRPr lang="en-US" sz="20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</a:t>
            </a:r>
            <a:endParaRPr lang="en-US" dirty="0"/>
          </a:p>
        </p:txBody>
      </p:sp>
      <p:pic>
        <p:nvPicPr>
          <p:cNvPr id="6" name="Content Placeholder 5" descr="POC_32_1.em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047589"/>
            <a:ext cx="6114713" cy="3667410"/>
          </a:xfr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 l="10625" t="24737" r="18125" b="6842"/>
          <a:stretch>
            <a:fillRect/>
          </a:stretch>
        </p:blipFill>
        <p:spPr bwMode="auto">
          <a:xfrm>
            <a:off x="0" y="228600"/>
            <a:ext cx="3048000" cy="1737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638800" y="1143000"/>
            <a:ext cx="3505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b="1" dirty="0" smtClean="0"/>
              <a:t>Omni</a:t>
            </a:r>
            <a:r>
              <a:rPr lang="en-US" sz="2000" dirty="0" smtClean="0"/>
              <a:t> -  In range clients receive transmission with high SINR, distance from transmitter is not always a good predictor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b="1" dirty="0" smtClean="0"/>
              <a:t>SUBF</a:t>
            </a:r>
            <a:r>
              <a:rPr lang="en-US" sz="2000" dirty="0" smtClean="0"/>
              <a:t> – Maximizes SINR at IU but agnostic to signal energy afterwards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</a:t>
            </a:r>
            <a:endParaRPr lang="en-US" dirty="0"/>
          </a:p>
        </p:txBody>
      </p:sp>
      <p:pic>
        <p:nvPicPr>
          <p:cNvPr id="6" name="Content Placeholder 5" descr="POC_32_1.em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047589"/>
            <a:ext cx="6114713" cy="3667410"/>
          </a:xfr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 l="10625" t="24737" r="18125" b="6842"/>
          <a:stretch>
            <a:fillRect/>
          </a:stretch>
        </p:blipFill>
        <p:spPr bwMode="auto">
          <a:xfrm>
            <a:off x="0" y="228600"/>
            <a:ext cx="3048000" cy="1737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638800" y="1143000"/>
            <a:ext cx="350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b="1" dirty="0" smtClean="0"/>
              <a:t>Omni</a:t>
            </a:r>
            <a:r>
              <a:rPr lang="en-US" sz="2000" dirty="0" smtClean="0"/>
              <a:t> -  In range clients receive transmission with high SINR, distance from transmitter is not always a good predictor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b="1" dirty="0" smtClean="0"/>
              <a:t>SUBF</a:t>
            </a:r>
            <a:r>
              <a:rPr lang="en-US" sz="2000" dirty="0" smtClean="0"/>
              <a:t> – Maximizes SINR at IU but agnostic to signal energy afterwards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STROBE </a:t>
            </a:r>
            <a:r>
              <a:rPr lang="en-US" sz="2000" dirty="0" smtClean="0"/>
              <a:t>– Serves IU with high SINR, restricts E SINR to &lt; 4dB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</a:t>
            </a:r>
            <a:endParaRPr lang="en-US" dirty="0"/>
          </a:p>
        </p:txBody>
      </p:sp>
      <p:pic>
        <p:nvPicPr>
          <p:cNvPr id="6" name="Content Placeholder 5" descr="POC_32_1.em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047589"/>
            <a:ext cx="6114713" cy="3667410"/>
          </a:xfr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 l="10625" t="24737" r="18125" b="6842"/>
          <a:stretch>
            <a:fillRect/>
          </a:stretch>
        </p:blipFill>
        <p:spPr bwMode="auto">
          <a:xfrm>
            <a:off x="0" y="228600"/>
            <a:ext cx="3048000" cy="1737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638800" y="1143000"/>
            <a:ext cx="3505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b="1" dirty="0" smtClean="0"/>
              <a:t>Omni</a:t>
            </a:r>
            <a:r>
              <a:rPr lang="en-US" sz="2000" dirty="0" smtClean="0"/>
              <a:t> -  In range clients receive transmission with high SINR, distance from transmitter is not always a good predictor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b="1" dirty="0" smtClean="0"/>
              <a:t>SUBF</a:t>
            </a:r>
            <a:r>
              <a:rPr lang="en-US" sz="2000" dirty="0" smtClean="0"/>
              <a:t> – Maximizes SINR at IU but agnostic to signal energy afterwards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STROBE </a:t>
            </a:r>
            <a:r>
              <a:rPr lang="en-US" sz="2000" dirty="0" smtClean="0"/>
              <a:t>– Serves IU with high SINR, restricts E SINR to &lt; 4dB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CE</a:t>
            </a:r>
            <a:r>
              <a:rPr lang="en-US" sz="2000" dirty="0" smtClean="0"/>
              <a:t> – Precise blinding of E comes at the cost of SINR served to IU</a:t>
            </a:r>
            <a:endParaRPr lang="en-US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686800" cy="57912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Baseline</a:t>
            </a:r>
          </a:p>
          <a:p>
            <a:pPr lvl="1"/>
            <a:r>
              <a:rPr lang="en-US" i="1" dirty="0" smtClean="0"/>
              <a:t>How does STROBE perform in a typical, indoor, wireless scenario?</a:t>
            </a:r>
          </a:p>
          <a:p>
            <a:pPr lvl="1"/>
            <a:endParaRPr lang="en-US" i="1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Relative Eavesdropper location</a:t>
            </a:r>
          </a:p>
          <a:p>
            <a:pPr lvl="1"/>
            <a:r>
              <a:rPr lang="en-US" i="1" dirty="0" smtClean="0">
                <a:solidFill>
                  <a:srgbClr val="C00000"/>
                </a:solidFill>
              </a:rPr>
              <a:t>How does STROBE cope with varying eavesdropper proximity to IU?</a:t>
            </a:r>
          </a:p>
          <a:p>
            <a:pPr lvl="1"/>
            <a:r>
              <a:rPr lang="en-US" i="1" dirty="0" smtClean="0"/>
              <a:t>How does STROBE handle eavesdroppers in-line with IU?</a:t>
            </a:r>
          </a:p>
          <a:p>
            <a:pPr lvl="1"/>
            <a:endParaRPr lang="en-US" i="1" dirty="0" smtClean="0"/>
          </a:p>
          <a:p>
            <a:r>
              <a:rPr lang="en-US" b="1" dirty="0" smtClean="0"/>
              <a:t>Verifying necessity of multi-path (outdoor) </a:t>
            </a:r>
          </a:p>
          <a:p>
            <a:pPr lvl="1"/>
            <a:r>
              <a:rPr lang="en-US" i="1" dirty="0" smtClean="0"/>
              <a:t>How dependent is STROBE on multi-path scattering characteristic of indoor WLAN environments?</a:t>
            </a:r>
          </a:p>
          <a:p>
            <a:pPr lvl="1"/>
            <a:endParaRPr lang="en-US" i="1" dirty="0" smtClean="0"/>
          </a:p>
          <a:p>
            <a:r>
              <a:rPr lang="en-US" b="1" dirty="0" smtClean="0"/>
              <a:t>Nomadic Eavesdropper</a:t>
            </a:r>
          </a:p>
          <a:p>
            <a:pPr lvl="1"/>
            <a:r>
              <a:rPr lang="en-US" i="1" dirty="0" smtClean="0"/>
              <a:t>Is it possible for an eavesdropper to exhaustively traverse an environment to find a location where STROBE’s performance diminishes?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pic>
        <p:nvPicPr>
          <p:cNvPr id="25602" name="Picture 2" descr="http://ecx.images-amazon.com/images/I/41eKTQWNW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288268"/>
            <a:ext cx="838200" cy="667207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533400" y="762000"/>
            <a:ext cx="7648575" cy="5867400"/>
          </a:xfrm>
          <a:prstGeom prst="roundRect">
            <a:avLst>
              <a:gd name="adj" fmla="val 9741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02467" y="6352401"/>
            <a:ext cx="17407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tx2"/>
                </a:solidFill>
              </a:rPr>
              <a:t>Indoors (</a:t>
            </a:r>
            <a:r>
              <a:rPr lang="en-US" sz="1200" i="1" dirty="0" err="1" smtClean="0">
                <a:solidFill>
                  <a:schemeClr val="tx2"/>
                </a:solidFill>
              </a:rPr>
              <a:t>eg</a:t>
            </a:r>
            <a:r>
              <a:rPr lang="en-US" sz="1200" i="1" dirty="0" smtClean="0">
                <a:solidFill>
                  <a:schemeClr val="tx2"/>
                </a:solidFill>
              </a:rPr>
              <a:t>. Coffee Shop)</a:t>
            </a:r>
            <a:endParaRPr lang="en-US" sz="1000" i="1" dirty="0">
              <a:solidFill>
                <a:schemeClr val="tx2"/>
              </a:solidFill>
            </a:endParaRPr>
          </a:p>
        </p:txBody>
      </p:sp>
      <p:pic>
        <p:nvPicPr>
          <p:cNvPr id="25604" name="Picture 4" descr="http://www.netbookin.com/wp-content/uploads/2009/03/lenovo-thinkpad-x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4953000"/>
            <a:ext cx="1164841" cy="762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525889" y="4991100"/>
            <a:ext cx="512961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IU</a:t>
            </a:r>
            <a:endParaRPr lang="en-US" sz="1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6" name="Picture 6" descr="http://cache.gawkerassets.com/assets/images/4/2008/10/overview-gallery3-20081014.jpg"/>
          <p:cNvPicPr>
            <a:picLocks noChangeAspect="1" noChangeArrowheads="1"/>
          </p:cNvPicPr>
          <p:nvPr/>
        </p:nvPicPr>
        <p:blipFill>
          <a:blip r:embed="rId4" cstate="print"/>
          <a:srcRect l="10816" t="6107" r="10816" b="8397"/>
          <a:stretch>
            <a:fillRect/>
          </a:stretch>
        </p:blipFill>
        <p:spPr bwMode="auto">
          <a:xfrm>
            <a:off x="4648200" y="1358900"/>
            <a:ext cx="1066800" cy="6223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045273" y="1282700"/>
            <a:ext cx="275717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E</a:t>
            </a:r>
            <a:endParaRPr lang="en-US" sz="1200" dirty="0">
              <a:ln>
                <a:solidFill>
                  <a:srgbClr val="FF0000"/>
                </a:solidFill>
              </a:ln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13" name="Picture 6" descr="http://cache.gawkerassets.com/assets/images/4/2008/10/overview-gallery3-20081014.jpg"/>
          <p:cNvPicPr>
            <a:picLocks noChangeAspect="1" noChangeArrowheads="1"/>
          </p:cNvPicPr>
          <p:nvPr/>
        </p:nvPicPr>
        <p:blipFill>
          <a:blip r:embed="rId4" cstate="print"/>
          <a:srcRect l="10816" t="6107" r="10816" b="8397"/>
          <a:stretch>
            <a:fillRect/>
          </a:stretch>
        </p:blipFill>
        <p:spPr bwMode="auto">
          <a:xfrm>
            <a:off x="1905000" y="3429000"/>
            <a:ext cx="1066800" cy="6223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302073" y="3352800"/>
            <a:ext cx="275717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E</a:t>
            </a:r>
            <a:endParaRPr lang="en-US" sz="1200" dirty="0">
              <a:ln>
                <a:solidFill>
                  <a:srgbClr val="FF0000"/>
                </a:solidFill>
              </a:ln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10121" y="3974068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AP</a:t>
            </a:r>
            <a:endParaRPr lang="en-US" sz="1050" b="1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8200" y="914400"/>
            <a:ext cx="2253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tx2"/>
                </a:solidFill>
              </a:rPr>
              <a:t>Omnidirectional</a:t>
            </a:r>
            <a:endParaRPr lang="en-US" sz="1600" b="1" dirty="0">
              <a:solidFill>
                <a:schemeClr val="tx2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16200000" flipH="1">
            <a:off x="4724400" y="4114800"/>
            <a:ext cx="914400" cy="6096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4305300" y="2476500"/>
            <a:ext cx="1219200" cy="38100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>
            <a:off x="3048000" y="3733800"/>
            <a:ext cx="990600" cy="1588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8" name="Picture 8" descr="Aircrack-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4114800"/>
            <a:ext cx="990600" cy="482151"/>
          </a:xfrm>
          <a:prstGeom prst="rect">
            <a:avLst/>
          </a:prstGeom>
          <a:noFill/>
        </p:spPr>
      </p:pic>
      <p:pic>
        <p:nvPicPr>
          <p:cNvPr id="28" name="Picture 8" descr="Aircrack-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1371600"/>
            <a:ext cx="990600" cy="482151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5105400" y="4038600"/>
            <a:ext cx="1177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WEP/WPA</a:t>
            </a:r>
            <a:endParaRPr lang="en-US" sz="1050" b="1" dirty="0">
              <a:solidFill>
                <a:schemeClr val="tx2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1828800" y="990600"/>
            <a:ext cx="5486400" cy="5486400"/>
          </a:xfrm>
          <a:prstGeom prst="ellipse">
            <a:avLst/>
          </a:prstGeom>
          <a:solidFill>
            <a:schemeClr val="accent1">
              <a:lumMod val="40000"/>
              <a:lumOff val="6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600200" y="2606281"/>
            <a:ext cx="5943600" cy="224676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Problem:</a:t>
            </a:r>
          </a:p>
          <a:p>
            <a:pPr algn="ctr"/>
            <a:r>
              <a:rPr lang="en-US" sz="2800" b="1" i="1" dirty="0" err="1" smtClean="0"/>
              <a:t>Omnidirectional</a:t>
            </a:r>
            <a:r>
              <a:rPr lang="en-US" sz="2800" b="1" i="1" dirty="0" smtClean="0"/>
              <a:t> Transmissions broadcast signal energy everywhere allowing any user in range to overhear the transmission.</a:t>
            </a:r>
            <a:endParaRPr lang="en-US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18" grpId="0"/>
      <p:bldP spid="29" grpId="0"/>
      <p:bldP spid="17" grpId="0" animBg="1"/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E Location: Proximity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2500" t="20000" r="17500" b="2105"/>
          <a:stretch>
            <a:fillRect/>
          </a:stretch>
        </p:blipFill>
        <p:spPr bwMode="auto">
          <a:xfrm>
            <a:off x="558800" y="962025"/>
            <a:ext cx="80010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Prox.em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9259" r="52778" b="55531"/>
          <a:stretch>
            <a:fillRect/>
          </a:stretch>
        </p:blipFill>
        <p:spPr>
          <a:xfrm>
            <a:off x="3581400" y="381002"/>
            <a:ext cx="5486400" cy="267629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E Location: Proximity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 l="12500" t="20000" r="17500" b="2105"/>
          <a:stretch>
            <a:fillRect/>
          </a:stretch>
        </p:blipFill>
        <p:spPr bwMode="auto">
          <a:xfrm>
            <a:off x="0" y="685800"/>
            <a:ext cx="207593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86200" y="3124200"/>
            <a:ext cx="52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b="1" dirty="0" smtClean="0"/>
              <a:t>Omni</a:t>
            </a:r>
            <a:r>
              <a:rPr lang="en-US" sz="2000" dirty="0" smtClean="0"/>
              <a:t> -  High SINR variability indicator of multipath effects</a:t>
            </a:r>
          </a:p>
          <a:p>
            <a:endParaRPr lang="en-US" sz="20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0" descr="Prox.emf"/>
          <p:cNvPicPr>
            <a:picLocks noChangeAspect="1"/>
          </p:cNvPicPr>
          <p:nvPr/>
        </p:nvPicPr>
        <p:blipFill>
          <a:blip r:embed="rId3" cstate="print"/>
          <a:srcRect l="53704" r="8333" b="55530"/>
          <a:stretch>
            <a:fillRect/>
          </a:stretch>
        </p:blipFill>
        <p:spPr>
          <a:xfrm>
            <a:off x="3657600" y="381000"/>
            <a:ext cx="5486400" cy="2676293"/>
          </a:xfrm>
          <a:prstGeom prst="rect">
            <a:avLst/>
          </a:prstGeom>
        </p:spPr>
      </p:pic>
      <p:pic>
        <p:nvPicPr>
          <p:cNvPr id="11" name="Content Placeholder 10" descr="Prox.em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9259" r="52778" b="55531"/>
          <a:stretch>
            <a:fillRect/>
          </a:stretch>
        </p:blipFill>
        <p:spPr>
          <a:xfrm>
            <a:off x="0" y="1963056"/>
            <a:ext cx="3124200" cy="1524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E Location: Proximity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 l="12500" t="20000" r="17500" b="2105"/>
          <a:stretch>
            <a:fillRect/>
          </a:stretch>
        </p:blipFill>
        <p:spPr bwMode="auto">
          <a:xfrm>
            <a:off x="0" y="685800"/>
            <a:ext cx="207593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86200" y="3124200"/>
            <a:ext cx="52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b="1" dirty="0" smtClean="0"/>
              <a:t>Omni/SUBF</a:t>
            </a:r>
            <a:r>
              <a:rPr lang="en-US" sz="2000" dirty="0" smtClean="0"/>
              <a:t> -  High SINR variability indicator of multipath effects</a:t>
            </a:r>
          </a:p>
          <a:p>
            <a:endParaRPr lang="en-US" sz="20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0" descr="Prox.emf"/>
          <p:cNvPicPr>
            <a:picLocks noChangeAspect="1"/>
          </p:cNvPicPr>
          <p:nvPr/>
        </p:nvPicPr>
        <p:blipFill>
          <a:blip r:embed="rId3" cstate="print"/>
          <a:srcRect l="53704" t="48916" r="8333" b="8838"/>
          <a:stretch>
            <a:fillRect/>
          </a:stretch>
        </p:blipFill>
        <p:spPr>
          <a:xfrm>
            <a:off x="3661224" y="489858"/>
            <a:ext cx="5486400" cy="2542478"/>
          </a:xfrm>
          <a:prstGeom prst="rect">
            <a:avLst/>
          </a:prstGeom>
        </p:spPr>
      </p:pic>
      <p:pic>
        <p:nvPicPr>
          <p:cNvPr id="11" name="Content Placeholder 10" descr="Prox.em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9259" r="52778" b="55531"/>
          <a:stretch>
            <a:fillRect/>
          </a:stretch>
        </p:blipFill>
        <p:spPr>
          <a:xfrm>
            <a:off x="0" y="1963056"/>
            <a:ext cx="3124200" cy="1524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E Location: Proximity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 l="12500" t="20000" r="17500" b="2105"/>
          <a:stretch>
            <a:fillRect/>
          </a:stretch>
        </p:blipFill>
        <p:spPr bwMode="auto">
          <a:xfrm>
            <a:off x="0" y="685800"/>
            <a:ext cx="207593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10" descr="Prox.emf"/>
          <p:cNvPicPr>
            <a:picLocks noChangeAspect="1"/>
          </p:cNvPicPr>
          <p:nvPr/>
        </p:nvPicPr>
        <p:blipFill>
          <a:blip r:embed="rId3" cstate="print"/>
          <a:srcRect l="53704" r="8333" b="55530"/>
          <a:stretch>
            <a:fillRect/>
          </a:stretch>
        </p:blipFill>
        <p:spPr>
          <a:xfrm>
            <a:off x="29028" y="3175002"/>
            <a:ext cx="3124200" cy="152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86200" y="3124200"/>
            <a:ext cx="525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b="1" dirty="0" smtClean="0"/>
              <a:t>Omni/SUBF</a:t>
            </a:r>
            <a:r>
              <a:rPr lang="en-US" sz="2000" dirty="0" smtClean="0"/>
              <a:t> - High SINR variability indicator of multipath effects</a:t>
            </a:r>
          </a:p>
          <a:p>
            <a:pPr lvl="1"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b="1" dirty="0" smtClean="0"/>
              <a:t>CE –  </a:t>
            </a:r>
            <a:r>
              <a:rPr lang="en-US" sz="2000" dirty="0" smtClean="0"/>
              <a:t>Precise blinding regardless of distance, consistent results regardless of multi-path</a:t>
            </a:r>
          </a:p>
          <a:p>
            <a:endParaRPr lang="en-US" sz="20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0" descr="Prox.emf"/>
          <p:cNvPicPr>
            <a:picLocks noChangeAspect="1"/>
          </p:cNvPicPr>
          <p:nvPr/>
        </p:nvPicPr>
        <p:blipFill>
          <a:blip r:embed="rId3" cstate="print"/>
          <a:srcRect l="9259" t="48916" r="52778" b="8838"/>
          <a:stretch>
            <a:fillRect/>
          </a:stretch>
        </p:blipFill>
        <p:spPr>
          <a:xfrm>
            <a:off x="3574140" y="489858"/>
            <a:ext cx="5486400" cy="2542478"/>
          </a:xfrm>
          <a:prstGeom prst="rect">
            <a:avLst/>
          </a:prstGeom>
        </p:spPr>
      </p:pic>
      <p:pic>
        <p:nvPicPr>
          <p:cNvPr id="11" name="Content Placeholder 10" descr="Prox.em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9259" r="52778" b="55531"/>
          <a:stretch>
            <a:fillRect/>
          </a:stretch>
        </p:blipFill>
        <p:spPr>
          <a:xfrm>
            <a:off x="0" y="1963056"/>
            <a:ext cx="3124200" cy="1524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E Location: Proximity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 l="12500" t="20000" r="17500" b="2105"/>
          <a:stretch>
            <a:fillRect/>
          </a:stretch>
        </p:blipFill>
        <p:spPr bwMode="auto">
          <a:xfrm>
            <a:off x="0" y="685800"/>
            <a:ext cx="207593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10" descr="Prox.emf"/>
          <p:cNvPicPr>
            <a:picLocks noChangeAspect="1"/>
          </p:cNvPicPr>
          <p:nvPr/>
        </p:nvPicPr>
        <p:blipFill>
          <a:blip r:embed="rId3" cstate="print"/>
          <a:srcRect l="53704" r="8333" b="55530"/>
          <a:stretch>
            <a:fillRect/>
          </a:stretch>
        </p:blipFill>
        <p:spPr>
          <a:xfrm>
            <a:off x="29028" y="3175002"/>
            <a:ext cx="3124200" cy="1524000"/>
          </a:xfrm>
          <a:prstGeom prst="rect">
            <a:avLst/>
          </a:prstGeom>
        </p:spPr>
      </p:pic>
      <p:pic>
        <p:nvPicPr>
          <p:cNvPr id="9" name="Content Placeholder 10" descr="Prox.emf"/>
          <p:cNvPicPr>
            <a:picLocks noChangeAspect="1"/>
          </p:cNvPicPr>
          <p:nvPr/>
        </p:nvPicPr>
        <p:blipFill>
          <a:blip r:embed="rId3" cstate="print"/>
          <a:srcRect l="53704" t="48916" r="8333" b="8838"/>
          <a:stretch>
            <a:fillRect/>
          </a:stretch>
        </p:blipFill>
        <p:spPr>
          <a:xfrm>
            <a:off x="29028" y="4383318"/>
            <a:ext cx="3124200" cy="1447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86200" y="3124200"/>
            <a:ext cx="5257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b="1" dirty="0" smtClean="0"/>
              <a:t>Omni/SUBF</a:t>
            </a:r>
            <a:r>
              <a:rPr lang="en-US" sz="2000" dirty="0" smtClean="0"/>
              <a:t> - High SINR variability indicator of multipath effects</a:t>
            </a:r>
          </a:p>
          <a:p>
            <a:pPr lvl="1"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b="1" dirty="0" smtClean="0"/>
              <a:t>CE –  </a:t>
            </a:r>
            <a:r>
              <a:rPr lang="en-US" sz="2000" dirty="0" smtClean="0"/>
              <a:t>Precise blinding regardless of distance, consistent results regardless of multi-path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b="1" dirty="0" smtClean="0"/>
              <a:t>STROBE – </a:t>
            </a:r>
            <a:r>
              <a:rPr lang="en-US" sz="2000" dirty="0" smtClean="0"/>
              <a:t>Mildly affected at close distances, consistent results regardless of multi-path, provides far greater SINR to IU than CE</a:t>
            </a:r>
            <a:endParaRPr lang="en-US" sz="2000" b="1" dirty="0" smtClean="0"/>
          </a:p>
          <a:p>
            <a:endParaRPr lang="en-US" sz="20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686800" cy="57912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Baseline</a:t>
            </a:r>
          </a:p>
          <a:p>
            <a:pPr lvl="1"/>
            <a:r>
              <a:rPr lang="en-US" i="1" dirty="0" smtClean="0"/>
              <a:t>How does STROBE perform in a typical, indoor, wireless scenario?</a:t>
            </a:r>
          </a:p>
          <a:p>
            <a:pPr lvl="1"/>
            <a:endParaRPr lang="en-US" i="1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Relative Eavesdropper location</a:t>
            </a:r>
          </a:p>
          <a:p>
            <a:pPr lvl="1"/>
            <a:r>
              <a:rPr lang="en-US" i="1" dirty="0" smtClean="0"/>
              <a:t>How does STROBE cope with varying eavesdropper proximity to IU?</a:t>
            </a:r>
          </a:p>
          <a:p>
            <a:pPr lvl="1"/>
            <a:r>
              <a:rPr lang="en-US" i="1" dirty="0" smtClean="0">
                <a:solidFill>
                  <a:srgbClr val="C00000"/>
                </a:solidFill>
              </a:rPr>
              <a:t>How does STROBE handle eavesdroppers in-line with IU?</a:t>
            </a:r>
          </a:p>
          <a:p>
            <a:pPr lvl="1"/>
            <a:endParaRPr lang="en-US" i="1" dirty="0" smtClean="0"/>
          </a:p>
          <a:p>
            <a:r>
              <a:rPr lang="en-US" b="1" dirty="0" smtClean="0"/>
              <a:t>Verifying necessity of multi-path (outdoor) </a:t>
            </a:r>
          </a:p>
          <a:p>
            <a:pPr lvl="1"/>
            <a:r>
              <a:rPr lang="en-US" i="1" dirty="0" smtClean="0"/>
              <a:t>How dependent is STROBE on multi-path scattering characteristic of indoor WLAN environments?</a:t>
            </a:r>
          </a:p>
          <a:p>
            <a:pPr lvl="1"/>
            <a:endParaRPr lang="en-US" i="1" dirty="0" smtClean="0"/>
          </a:p>
          <a:p>
            <a:r>
              <a:rPr lang="en-US" b="1" dirty="0" smtClean="0"/>
              <a:t>Nomadic Eavesdropper</a:t>
            </a:r>
          </a:p>
          <a:p>
            <a:pPr lvl="1"/>
            <a:r>
              <a:rPr lang="en-US" i="1" dirty="0" smtClean="0"/>
              <a:t>Is it possible for an eavesdropper to exhaustively traverse an environment to find a location where STROBE’s performance diminishes?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E Location: In-Line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23125" t="31579" r="27500" b="13684"/>
          <a:stretch>
            <a:fillRect/>
          </a:stretch>
        </p:blipFill>
        <p:spPr bwMode="auto">
          <a:xfrm>
            <a:off x="457200" y="762000"/>
            <a:ext cx="8153400" cy="5366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E Location: In-Line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25625" t="20526" r="7500" b="5789"/>
          <a:stretch>
            <a:fillRect/>
          </a:stretch>
        </p:blipFill>
        <p:spPr bwMode="auto">
          <a:xfrm>
            <a:off x="61686" y="2454066"/>
            <a:ext cx="5334000" cy="3489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 l="23125" t="31579" r="27500" b="13684"/>
          <a:stretch>
            <a:fillRect/>
          </a:stretch>
        </p:blipFill>
        <p:spPr bwMode="auto">
          <a:xfrm>
            <a:off x="0" y="762000"/>
            <a:ext cx="2438400" cy="1605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410200" y="1066800"/>
            <a:ext cx="3733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 </a:t>
            </a:r>
            <a:r>
              <a:rPr lang="en-US" sz="2000" b="1" dirty="0" smtClean="0"/>
              <a:t>Omni – </a:t>
            </a:r>
            <a:r>
              <a:rPr lang="en-US" sz="2000" dirty="0" smtClean="0"/>
              <a:t>SINR not predicted by location in line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b="1" dirty="0" smtClean="0"/>
              <a:t>SUBF – </a:t>
            </a:r>
            <a:r>
              <a:rPr lang="en-US" sz="2000" dirty="0" smtClean="0"/>
              <a:t>Single-target directional scheme; to defeat, get in LOS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b="1" dirty="0" smtClean="0"/>
              <a:t>STROBE</a:t>
            </a:r>
            <a:r>
              <a:rPr lang="en-US" sz="2000" dirty="0" smtClean="0"/>
              <a:t> – Multiple eavesdroppers in direct LOS between IU and </a:t>
            </a:r>
            <a:r>
              <a:rPr lang="en-US" sz="2000" dirty="0" err="1" smtClean="0"/>
              <a:t>Tx</a:t>
            </a:r>
            <a:r>
              <a:rPr lang="en-US" sz="2000" dirty="0" smtClean="0"/>
              <a:t> are successfully blinded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b="1" dirty="0" smtClean="0"/>
              <a:t>CE</a:t>
            </a:r>
            <a:r>
              <a:rPr lang="en-US" sz="2000" dirty="0" smtClean="0"/>
              <a:t> – Precise blinding comes at a price.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686800" cy="57912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Baseline</a:t>
            </a:r>
          </a:p>
          <a:p>
            <a:pPr lvl="1"/>
            <a:r>
              <a:rPr lang="en-US" i="1" dirty="0" smtClean="0"/>
              <a:t>How does STROBE perform in a typical, indoor, wireless scenario?</a:t>
            </a:r>
          </a:p>
          <a:p>
            <a:pPr lvl="1"/>
            <a:endParaRPr lang="en-US" i="1" dirty="0" smtClean="0"/>
          </a:p>
          <a:p>
            <a:r>
              <a:rPr lang="en-US" b="1" dirty="0" smtClean="0"/>
              <a:t>Relative Eavesdropper location</a:t>
            </a:r>
          </a:p>
          <a:p>
            <a:pPr lvl="1"/>
            <a:r>
              <a:rPr lang="en-US" i="1" dirty="0" smtClean="0"/>
              <a:t>How does STROBE cope with varying eavesdropper proximity to IU?</a:t>
            </a:r>
          </a:p>
          <a:p>
            <a:pPr lvl="1"/>
            <a:r>
              <a:rPr lang="en-US" i="1" dirty="0" smtClean="0"/>
              <a:t>How does STROBE handle eavesdroppers in-line with IU?</a:t>
            </a:r>
          </a:p>
          <a:p>
            <a:pPr lvl="1"/>
            <a:endParaRPr lang="en-US" i="1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Verifying necessity of multi-path (outdoor) </a:t>
            </a:r>
          </a:p>
          <a:p>
            <a:pPr lvl="1"/>
            <a:r>
              <a:rPr lang="en-US" i="1" dirty="0" smtClean="0">
                <a:solidFill>
                  <a:srgbClr val="C00000"/>
                </a:solidFill>
              </a:rPr>
              <a:t>How dependent is STROBE on multi-path scattering characteristic of indoor WLAN environments?</a:t>
            </a:r>
          </a:p>
          <a:p>
            <a:pPr lvl="1"/>
            <a:endParaRPr lang="en-US" i="1" dirty="0" smtClean="0"/>
          </a:p>
          <a:p>
            <a:r>
              <a:rPr lang="en-US" b="1" dirty="0" smtClean="0"/>
              <a:t>Nomadic Eavesdropper</a:t>
            </a:r>
          </a:p>
          <a:p>
            <a:pPr lvl="1"/>
            <a:r>
              <a:rPr lang="en-US" i="1" dirty="0" smtClean="0"/>
              <a:t>Is it possible for an eavesdropper to exhaustively traverse an environment to find a location where STROBE’s performance diminishes?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Verifying necessity of Multi-Path</a:t>
            </a:r>
            <a:endParaRPr lang="en-US" dirty="0"/>
          </a:p>
        </p:txBody>
      </p:sp>
      <p:pic>
        <p:nvPicPr>
          <p:cNvPr id="11" name="Content Placeholder 10" descr="OutsideImg.em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68742" y="762000"/>
            <a:ext cx="4560250" cy="2620962"/>
          </a:xfrm>
        </p:spPr>
      </p:pic>
      <p:pic>
        <p:nvPicPr>
          <p:cNvPr id="62466" name="Picture 2" descr="http://www.bluffton.edu/~sullivanm/texas/houston/riceheizer/det2.jpg"/>
          <p:cNvPicPr>
            <a:picLocks noChangeAspect="1" noChangeArrowheads="1"/>
          </p:cNvPicPr>
          <p:nvPr/>
        </p:nvPicPr>
        <p:blipFill>
          <a:blip r:embed="rId4" cstate="print"/>
          <a:srcRect l="10178" t="3065" b="29502"/>
          <a:stretch>
            <a:fillRect/>
          </a:stretch>
        </p:blipFill>
        <p:spPr bwMode="auto">
          <a:xfrm>
            <a:off x="1186542" y="3352800"/>
            <a:ext cx="672465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Arrow Connector 23"/>
          <p:cNvCxnSpPr/>
          <p:nvPr/>
        </p:nvCxnSpPr>
        <p:spPr>
          <a:xfrm rot="16200000" flipH="1">
            <a:off x="4838700" y="4229100"/>
            <a:ext cx="1828800" cy="160020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6248400" y="5867400"/>
            <a:ext cx="1066800" cy="698500"/>
            <a:chOff x="1905000" y="3352800"/>
            <a:chExt cx="1066800" cy="698500"/>
          </a:xfrm>
        </p:grpSpPr>
        <p:pic>
          <p:nvPicPr>
            <p:cNvPr id="39" name="Picture 6" descr="http://cache.gawkerassets.com/assets/images/4/2008/10/overview-gallery3-20081014.jpg"/>
            <p:cNvPicPr>
              <a:picLocks noChangeAspect="1" noChangeArrowheads="1"/>
            </p:cNvPicPr>
            <p:nvPr/>
          </p:nvPicPr>
          <p:blipFill>
            <a:blip r:embed="rId2" cstate="print"/>
            <a:srcRect l="10816" t="6107" r="10816" b="8397"/>
            <a:stretch>
              <a:fillRect/>
            </a:stretch>
          </p:blipFill>
          <p:spPr bwMode="auto">
            <a:xfrm>
              <a:off x="1905000" y="3429000"/>
              <a:ext cx="1066800" cy="622300"/>
            </a:xfrm>
            <a:prstGeom prst="rect">
              <a:avLst/>
            </a:prstGeom>
            <a:noFill/>
          </p:spPr>
        </p:pic>
        <p:sp>
          <p:nvSpPr>
            <p:cNvPr id="40" name="TextBox 39"/>
            <p:cNvSpPr txBox="1"/>
            <p:nvPr/>
          </p:nvSpPr>
          <p:spPr>
            <a:xfrm>
              <a:off x="2302073" y="3352800"/>
              <a:ext cx="275717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4400" dirty="0" smtClean="0">
                  <a:ln>
                    <a:solidFill>
                      <a:srgbClr val="FF0000"/>
                    </a:solidFill>
                  </a:ln>
                  <a:solidFill>
                    <a:schemeClr val="bg1"/>
                  </a:solidFill>
                  <a:cs typeface="Times New Roman" pitchFamily="18" charset="0"/>
                </a:rPr>
                <a:t>E</a:t>
              </a:r>
              <a:endParaRPr lang="en-US" sz="1200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cs typeface="Times New Roman" pitchFamily="18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pic>
        <p:nvPicPr>
          <p:cNvPr id="25602" name="Picture 2" descr="http://ecx.images-amazon.com/images/I/41eKTQWNW-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288268"/>
            <a:ext cx="838200" cy="667207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533400" y="762000"/>
            <a:ext cx="7648575" cy="5867400"/>
          </a:xfrm>
          <a:prstGeom prst="roundRect">
            <a:avLst>
              <a:gd name="adj" fmla="val 9741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02467" y="6352401"/>
            <a:ext cx="17407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tx2"/>
                </a:solidFill>
              </a:rPr>
              <a:t>Indoors (</a:t>
            </a:r>
            <a:r>
              <a:rPr lang="en-US" sz="1200" i="1" dirty="0" err="1" smtClean="0">
                <a:solidFill>
                  <a:schemeClr val="tx2"/>
                </a:solidFill>
              </a:rPr>
              <a:t>eg</a:t>
            </a:r>
            <a:r>
              <a:rPr lang="en-US" sz="1200" i="1" dirty="0" smtClean="0">
                <a:solidFill>
                  <a:schemeClr val="tx2"/>
                </a:solidFill>
              </a:rPr>
              <a:t>. Coffee Shop)</a:t>
            </a:r>
            <a:endParaRPr lang="en-US" sz="1000" i="1" dirty="0">
              <a:solidFill>
                <a:schemeClr val="tx2"/>
              </a:solidFill>
            </a:endParaRPr>
          </a:p>
        </p:txBody>
      </p:sp>
      <p:pic>
        <p:nvPicPr>
          <p:cNvPr id="25604" name="Picture 4" descr="http://www.netbookin.com/wp-content/uploads/2009/03/lenovo-thinkpad-x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4953000"/>
            <a:ext cx="1164841" cy="762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525889" y="4991100"/>
            <a:ext cx="512961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IU</a:t>
            </a:r>
            <a:endParaRPr lang="en-US" sz="1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6" name="Picture 6" descr="http://cache.gawkerassets.com/assets/images/4/2008/10/overview-gallery3-20081014.jpg"/>
          <p:cNvPicPr>
            <a:picLocks noChangeAspect="1" noChangeArrowheads="1"/>
          </p:cNvPicPr>
          <p:nvPr/>
        </p:nvPicPr>
        <p:blipFill>
          <a:blip r:embed="rId2" cstate="print"/>
          <a:srcRect l="10816" t="6107" r="10816" b="8397"/>
          <a:stretch>
            <a:fillRect/>
          </a:stretch>
        </p:blipFill>
        <p:spPr bwMode="auto">
          <a:xfrm>
            <a:off x="4648200" y="1358900"/>
            <a:ext cx="1066800" cy="6223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045273" y="1282700"/>
            <a:ext cx="275717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E</a:t>
            </a:r>
            <a:endParaRPr lang="en-US" sz="1200" dirty="0">
              <a:ln>
                <a:solidFill>
                  <a:srgbClr val="FF0000"/>
                </a:solidFill>
              </a:ln>
              <a:solidFill>
                <a:schemeClr val="bg1"/>
              </a:solidFill>
              <a:cs typeface="Times New Roman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905000" y="3352800"/>
            <a:ext cx="1066800" cy="698500"/>
            <a:chOff x="1905000" y="3352800"/>
            <a:chExt cx="1066800" cy="698500"/>
          </a:xfrm>
        </p:grpSpPr>
        <p:pic>
          <p:nvPicPr>
            <p:cNvPr id="13" name="Picture 6" descr="http://cache.gawkerassets.com/assets/images/4/2008/10/overview-gallery3-20081014.jpg"/>
            <p:cNvPicPr>
              <a:picLocks noChangeAspect="1" noChangeArrowheads="1"/>
            </p:cNvPicPr>
            <p:nvPr/>
          </p:nvPicPr>
          <p:blipFill>
            <a:blip r:embed="rId2" cstate="print"/>
            <a:srcRect l="10816" t="6107" r="10816" b="8397"/>
            <a:stretch>
              <a:fillRect/>
            </a:stretch>
          </p:blipFill>
          <p:spPr bwMode="auto">
            <a:xfrm>
              <a:off x="1905000" y="3429000"/>
              <a:ext cx="1066800" cy="622300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2302073" y="3352800"/>
              <a:ext cx="275717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4400" dirty="0" smtClean="0">
                  <a:ln>
                    <a:solidFill>
                      <a:srgbClr val="FF0000"/>
                    </a:solidFill>
                  </a:ln>
                  <a:solidFill>
                    <a:schemeClr val="bg1"/>
                  </a:solidFill>
                  <a:cs typeface="Times New Roman" pitchFamily="18" charset="0"/>
                </a:rPr>
                <a:t>E</a:t>
              </a:r>
              <a:endParaRPr lang="en-US" sz="1200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cs typeface="Times New Roman" pitchFamily="18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310121" y="3974068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AP</a:t>
            </a:r>
            <a:endParaRPr lang="en-US" sz="1050" b="1" dirty="0">
              <a:solidFill>
                <a:schemeClr val="tx2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16200000" flipH="1">
            <a:off x="4572000" y="4343400"/>
            <a:ext cx="914400" cy="6096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5791200" y="2057400"/>
            <a:ext cx="1371600" cy="99060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38200" y="914400"/>
            <a:ext cx="39197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Potential Solution: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Keep signal away from E with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Single-User Beamforming or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Directional Antenna</a:t>
            </a:r>
          </a:p>
        </p:txBody>
      </p:sp>
      <p:sp>
        <p:nvSpPr>
          <p:cNvPr id="35" name="TextBox 34"/>
          <p:cNvSpPr txBox="1"/>
          <p:nvPr/>
        </p:nvSpPr>
        <p:spPr>
          <a:xfrm rot="2172003">
            <a:off x="6034226" y="2309332"/>
            <a:ext cx="1177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Multi-Path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5486400" y="6172200"/>
            <a:ext cx="535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LOS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 rot="1028377">
            <a:off x="6698663" y="2847425"/>
            <a:ext cx="1274686" cy="3764945"/>
          </a:xfrm>
          <a:prstGeom prst="ellipse">
            <a:avLst/>
          </a:prstGeom>
          <a:solidFill>
            <a:schemeClr val="tx2">
              <a:lumMod val="40000"/>
              <a:lumOff val="6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 rot="18194250">
            <a:off x="5546108" y="-167503"/>
            <a:ext cx="1274686" cy="4653915"/>
          </a:xfrm>
          <a:prstGeom prst="ellipse">
            <a:avLst/>
          </a:prstGeom>
          <a:solidFill>
            <a:schemeClr val="tx2">
              <a:lumMod val="40000"/>
              <a:lumOff val="6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 rot="19149537">
            <a:off x="5117023" y="3210788"/>
            <a:ext cx="1274686" cy="3764945"/>
          </a:xfrm>
          <a:prstGeom prst="ellipse">
            <a:avLst/>
          </a:prstGeom>
          <a:solidFill>
            <a:schemeClr val="tx2">
              <a:lumMod val="40000"/>
              <a:lumOff val="6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1554480" y="2362200"/>
            <a:ext cx="6035040" cy="26776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Problem:</a:t>
            </a:r>
          </a:p>
          <a:p>
            <a:pPr algn="ctr"/>
            <a:r>
              <a:rPr lang="en-US" sz="2800" b="1" i="1" dirty="0" smtClean="0"/>
              <a:t>Single Target directional methods are agnostic to user locations other than IU.  Multi-path effects and knowledge of IU location can be used to compromise the transmission.</a:t>
            </a:r>
            <a:endParaRPr lang="en-US" sz="2800" b="1" i="1" dirty="0"/>
          </a:p>
        </p:txBody>
      </p:sp>
      <p:sp>
        <p:nvSpPr>
          <p:cNvPr id="53" name="TextBox 52"/>
          <p:cNvSpPr txBox="1"/>
          <p:nvPr/>
        </p:nvSpPr>
        <p:spPr>
          <a:xfrm>
            <a:off x="609600" y="5257800"/>
            <a:ext cx="2055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tx2"/>
                </a:solidFill>
              </a:rPr>
              <a:t>**</a:t>
            </a:r>
            <a:r>
              <a:rPr lang="en-US" sz="1400" i="1" dirty="0" err="1" smtClean="0">
                <a:solidFill>
                  <a:schemeClr val="tx2"/>
                </a:solidFill>
              </a:rPr>
              <a:t>Beampatterns</a:t>
            </a:r>
            <a:r>
              <a:rPr lang="en-US" sz="1400" i="1" dirty="0" smtClean="0">
                <a:solidFill>
                  <a:schemeClr val="tx2"/>
                </a:solidFill>
              </a:rPr>
              <a:t> for </a:t>
            </a:r>
          </a:p>
          <a:p>
            <a:r>
              <a:rPr lang="en-US" sz="1400" i="1" dirty="0" smtClean="0">
                <a:solidFill>
                  <a:schemeClr val="tx2"/>
                </a:solidFill>
              </a:rPr>
              <a:t>Illustration purposes only.</a:t>
            </a:r>
            <a:endParaRPr lang="en-US" sz="1050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5" grpId="0"/>
      <p:bldP spid="49" grpId="0"/>
      <p:bldP spid="27" grpId="0" animBg="1"/>
      <p:bldP spid="30" grpId="0" animBg="1"/>
      <p:bldP spid="26" grpId="0" animBg="1"/>
      <p:bldP spid="52" grpId="0" animBg="1"/>
      <p:bldP spid="5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Verifying necessity of Multi-Path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21250" t="15789" r="10625" b="5263"/>
          <a:stretch>
            <a:fillRect/>
          </a:stretch>
        </p:blipFill>
        <p:spPr bwMode="auto">
          <a:xfrm>
            <a:off x="76200" y="2749492"/>
            <a:ext cx="5638800" cy="3879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 l="10625" t="24737" r="18125" b="6842"/>
          <a:stretch>
            <a:fillRect/>
          </a:stretch>
        </p:blipFill>
        <p:spPr bwMode="auto">
          <a:xfrm>
            <a:off x="0" y="762000"/>
            <a:ext cx="347472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28600" y="914400"/>
            <a:ext cx="914400" cy="152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/>
              <a:t>Outdoors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10200" y="1219200"/>
            <a:ext cx="3733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 </a:t>
            </a:r>
            <a:r>
              <a:rPr lang="en-US" sz="2800" b="1" dirty="0" smtClean="0"/>
              <a:t>Multi-Stream methods fail outdoors</a:t>
            </a:r>
            <a:endParaRPr lang="en-US" sz="2800" dirty="0" smtClean="0"/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STROBE becomes directional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CE completely fails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686800" cy="57912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Baseline</a:t>
            </a:r>
          </a:p>
          <a:p>
            <a:pPr lvl="1"/>
            <a:r>
              <a:rPr lang="en-US" i="1" dirty="0" smtClean="0"/>
              <a:t>How does STROBE perform in a typical, indoor, wireless scenario?</a:t>
            </a:r>
          </a:p>
          <a:p>
            <a:pPr lvl="1"/>
            <a:endParaRPr lang="en-US" i="1" dirty="0" smtClean="0"/>
          </a:p>
          <a:p>
            <a:r>
              <a:rPr lang="en-US" b="1" dirty="0" smtClean="0"/>
              <a:t>Relative Eavesdropper location</a:t>
            </a:r>
          </a:p>
          <a:p>
            <a:pPr lvl="1"/>
            <a:r>
              <a:rPr lang="en-US" i="1" dirty="0" smtClean="0"/>
              <a:t>How does STROBE cope with varying eavesdropper proximity to IU?</a:t>
            </a:r>
          </a:p>
          <a:p>
            <a:pPr lvl="1"/>
            <a:r>
              <a:rPr lang="en-US" i="1" dirty="0" smtClean="0"/>
              <a:t>How does STROBE handle eavesdroppers in-line with IU?</a:t>
            </a:r>
          </a:p>
          <a:p>
            <a:pPr lvl="1"/>
            <a:endParaRPr lang="en-US" i="1" dirty="0" smtClean="0"/>
          </a:p>
          <a:p>
            <a:r>
              <a:rPr lang="en-US" b="1" dirty="0" smtClean="0"/>
              <a:t>Verifying necessity of multi-path (outdoor) </a:t>
            </a:r>
          </a:p>
          <a:p>
            <a:pPr lvl="1"/>
            <a:r>
              <a:rPr lang="en-US" i="1" dirty="0" smtClean="0"/>
              <a:t>How dependent is STROBE on multi-path scattering characteristic of indoor WLAN environments?</a:t>
            </a:r>
          </a:p>
          <a:p>
            <a:pPr lvl="1"/>
            <a:endParaRPr lang="en-US" i="1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Nomadic Eavesdropper</a:t>
            </a:r>
          </a:p>
          <a:p>
            <a:pPr lvl="1"/>
            <a:r>
              <a:rPr lang="en-US" i="1" dirty="0" smtClean="0">
                <a:solidFill>
                  <a:srgbClr val="C00000"/>
                </a:solidFill>
              </a:rPr>
              <a:t>Is it possible for an eavesdropper to exhaustively traverse an environment to find a location where STROBE’s performance diminishes?</a:t>
            </a:r>
            <a:endParaRPr lang="en-US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Nomadic Eavesdropper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1250" t="14737" r="42500" b="5263"/>
          <a:stretch>
            <a:fillRect/>
          </a:stretch>
        </p:blipFill>
        <p:spPr bwMode="auto">
          <a:xfrm>
            <a:off x="1773406" y="762000"/>
            <a:ext cx="5560594" cy="571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Nomadic Eavesdropper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27500" t="15263" r="12500" b="15263"/>
          <a:stretch>
            <a:fillRect/>
          </a:stretch>
        </p:blipFill>
        <p:spPr bwMode="auto">
          <a:xfrm>
            <a:off x="2699368" y="1370657"/>
            <a:ext cx="6280200" cy="43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l="11250" t="14737" r="42500" b="5263"/>
          <a:stretch>
            <a:fillRect/>
          </a:stretch>
        </p:blipFill>
        <p:spPr bwMode="auto">
          <a:xfrm>
            <a:off x="152400" y="609600"/>
            <a:ext cx="1858880" cy="19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Nomadic Eavesdropper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11250" t="14737" r="42500" b="5263"/>
          <a:stretch>
            <a:fillRect/>
          </a:stretch>
        </p:blipFill>
        <p:spPr bwMode="auto">
          <a:xfrm>
            <a:off x="152400" y="609600"/>
            <a:ext cx="1858880" cy="19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27500" t="15263" r="12500" b="15263"/>
          <a:stretch>
            <a:fillRect/>
          </a:stretch>
        </p:blipFill>
        <p:spPr bwMode="auto">
          <a:xfrm>
            <a:off x="0" y="2558142"/>
            <a:ext cx="1995054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 l="21250" t="11053" r="8125" b="6842"/>
          <a:stretch>
            <a:fillRect/>
          </a:stretch>
        </p:blipFill>
        <p:spPr bwMode="auto">
          <a:xfrm>
            <a:off x="2734887" y="1297893"/>
            <a:ext cx="6252620" cy="431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Nomadic Eavesdropper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11250" t="14737" r="42500" b="5263"/>
          <a:stretch>
            <a:fillRect/>
          </a:stretch>
        </p:blipFill>
        <p:spPr bwMode="auto">
          <a:xfrm>
            <a:off x="152400" y="609600"/>
            <a:ext cx="1858880" cy="19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27500" t="15263" r="12500" b="15263"/>
          <a:stretch>
            <a:fillRect/>
          </a:stretch>
        </p:blipFill>
        <p:spPr bwMode="auto">
          <a:xfrm>
            <a:off x="0" y="2558142"/>
            <a:ext cx="1995054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 l="21250" t="11053" r="8125" b="6842"/>
          <a:stretch>
            <a:fillRect/>
          </a:stretch>
        </p:blipFill>
        <p:spPr bwMode="auto">
          <a:xfrm>
            <a:off x="0" y="3900714"/>
            <a:ext cx="19870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/>
          <a:srcRect l="20625" t="23684" r="20000" b="6842"/>
          <a:stretch>
            <a:fillRect/>
          </a:stretch>
        </p:blipFill>
        <p:spPr bwMode="auto">
          <a:xfrm>
            <a:off x="2711334" y="1345278"/>
            <a:ext cx="6356466" cy="431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Nomadic Eavesdropper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11250" t="14737" r="42500" b="5263"/>
          <a:stretch>
            <a:fillRect/>
          </a:stretch>
        </p:blipFill>
        <p:spPr bwMode="auto">
          <a:xfrm>
            <a:off x="152400" y="609600"/>
            <a:ext cx="1858880" cy="19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27500" t="15263" r="12500" b="15263"/>
          <a:stretch>
            <a:fillRect/>
          </a:stretch>
        </p:blipFill>
        <p:spPr bwMode="auto">
          <a:xfrm>
            <a:off x="0" y="2558142"/>
            <a:ext cx="1995054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 l="21250" t="11053" r="8125" b="6842"/>
          <a:stretch>
            <a:fillRect/>
          </a:stretch>
        </p:blipFill>
        <p:spPr bwMode="auto">
          <a:xfrm>
            <a:off x="0" y="3900714"/>
            <a:ext cx="19870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/>
          <a:srcRect l="20625" t="23684" r="20000" b="6842"/>
          <a:stretch>
            <a:fillRect/>
          </a:stretch>
        </p:blipFill>
        <p:spPr bwMode="auto">
          <a:xfrm>
            <a:off x="0" y="5290458"/>
            <a:ext cx="197427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6" cstate="print"/>
          <a:srcRect l="17500" t="10000" r="10729" b="7895"/>
          <a:stretch>
            <a:fillRect/>
          </a:stretch>
        </p:blipFill>
        <p:spPr bwMode="auto">
          <a:xfrm>
            <a:off x="2663858" y="1297893"/>
            <a:ext cx="6354064" cy="431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Verified STROBE’s performance in indoor environments</a:t>
            </a:r>
          </a:p>
          <a:p>
            <a:pPr lvl="1"/>
            <a:r>
              <a:rPr lang="en-US" dirty="0" smtClean="0"/>
              <a:t>Functionality does not degrade with relative eavesdropper position</a:t>
            </a:r>
          </a:p>
          <a:p>
            <a:r>
              <a:rPr lang="en-US" dirty="0" smtClean="0"/>
              <a:t>STROBE’s performance is due to indoor multi-path effects</a:t>
            </a:r>
          </a:p>
          <a:p>
            <a:pPr lvl="1"/>
            <a:r>
              <a:rPr lang="en-US" dirty="0" smtClean="0"/>
              <a:t>Verified by outdoor testing</a:t>
            </a:r>
          </a:p>
          <a:p>
            <a:r>
              <a:rPr lang="en-US" dirty="0" smtClean="0"/>
              <a:t>STROBE successfully withstands attacks from a nomadic eavesdropper</a:t>
            </a:r>
          </a:p>
          <a:p>
            <a:r>
              <a:rPr lang="en-US" dirty="0" smtClean="0"/>
              <a:t>On average, STROBE provides the IU with a 15 dB stronger signal than the eavesdropper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458200" cy="5715000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Problem: </a:t>
            </a:r>
            <a:r>
              <a:rPr lang="en-US" dirty="0" smtClean="0">
                <a:solidFill>
                  <a:srgbClr val="C00000"/>
                </a:solidFill>
              </a:rPr>
              <a:t>How can we reliably keep eavesdroppers from decoding the IU’s data?</a:t>
            </a:r>
          </a:p>
          <a:p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</a:rPr>
              <a:t>Solution: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Simultaneously Blind (actively interfere) Eavesdroppers while serving the IU.</a:t>
            </a:r>
          </a:p>
          <a:p>
            <a:r>
              <a:rPr lang="en-US" b="1" i="1" dirty="0" smtClean="0">
                <a:solidFill>
                  <a:srgbClr val="0070C0"/>
                </a:solidFill>
              </a:rPr>
              <a:t>How:</a:t>
            </a:r>
            <a:r>
              <a:rPr lang="en-US" dirty="0" smtClean="0">
                <a:solidFill>
                  <a:srgbClr val="0070C0"/>
                </a:solidFill>
              </a:rPr>
              <a:t> By leveraging the multi-stream/user abilities of recent multi-antenna technologies (802.11n/ac)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AP creates simultaneous streams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Use one for IU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Use remaining to Blind Eavesdroppers 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1536174"/>
            <a:ext cx="4241800" cy="37978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91440" tIns="0" rIns="0" bIns="0" rtlCol="0">
            <a:noAutofit/>
          </a:bodyPr>
          <a:lstStyle/>
          <a:p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 S</a:t>
            </a:r>
            <a:endParaRPr lang="en-US" sz="4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TR</a:t>
            </a:r>
            <a:r>
              <a:rPr lang="en-US" sz="4800" b="1" dirty="0" smtClean="0">
                <a:latin typeface="Consolas" pitchFamily="49" charset="0"/>
                <a:cs typeface="Consolas" pitchFamily="49" charset="0"/>
              </a:rPr>
              <a:t> </a:t>
            </a:r>
            <a:endParaRPr lang="en-US" sz="4800" i="1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 O</a:t>
            </a:r>
            <a:endParaRPr lang="en-US" sz="4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 B</a:t>
            </a:r>
            <a:endParaRPr lang="en-US" sz="4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 E</a:t>
            </a:r>
            <a:endParaRPr lang="en-US" sz="4800" b="1" dirty="0">
              <a:solidFill>
                <a:schemeClr val="tx2">
                  <a:lumMod val="60000"/>
                  <a:lumOff val="40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8500" y="1549400"/>
            <a:ext cx="3276600" cy="36933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imultaneous</a:t>
            </a:r>
            <a:endParaRPr lang="en-US" sz="4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ansmission</a:t>
            </a:r>
            <a:r>
              <a:rPr lang="en-US" sz="3200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with</a:t>
            </a:r>
            <a:endParaRPr lang="en-US" sz="4400" dirty="0" smtClean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rthogonally</a:t>
            </a:r>
            <a:endParaRPr lang="en-US" sz="4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linded</a:t>
            </a:r>
            <a:endParaRPr lang="en-US" sz="4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avesdroppers</a:t>
            </a:r>
            <a:endParaRPr lang="en-US" sz="4400" b="1" dirty="0">
              <a:solidFill>
                <a:schemeClr val="tx2">
                  <a:lumMod val="60000"/>
                  <a:lumOff val="40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uiExpand="1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Arrow Connector 23"/>
          <p:cNvCxnSpPr/>
          <p:nvPr/>
        </p:nvCxnSpPr>
        <p:spPr>
          <a:xfrm rot="16200000" flipH="1">
            <a:off x="4838700" y="4229100"/>
            <a:ext cx="1828800" cy="160020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37"/>
          <p:cNvGrpSpPr/>
          <p:nvPr/>
        </p:nvGrpSpPr>
        <p:grpSpPr>
          <a:xfrm>
            <a:off x="6248400" y="5867400"/>
            <a:ext cx="1066800" cy="698500"/>
            <a:chOff x="1905000" y="3352800"/>
            <a:chExt cx="1066800" cy="698500"/>
          </a:xfrm>
        </p:grpSpPr>
        <p:pic>
          <p:nvPicPr>
            <p:cNvPr id="39" name="Picture 6" descr="http://cache.gawkerassets.com/assets/images/4/2008/10/overview-gallery3-20081014.jpg"/>
            <p:cNvPicPr>
              <a:picLocks noChangeAspect="1" noChangeArrowheads="1"/>
            </p:cNvPicPr>
            <p:nvPr/>
          </p:nvPicPr>
          <p:blipFill>
            <a:blip r:embed="rId2" cstate="print"/>
            <a:srcRect l="10816" t="6107" r="10816" b="8397"/>
            <a:stretch>
              <a:fillRect/>
            </a:stretch>
          </p:blipFill>
          <p:spPr bwMode="auto">
            <a:xfrm>
              <a:off x="1905000" y="3429000"/>
              <a:ext cx="1066800" cy="622300"/>
            </a:xfrm>
            <a:prstGeom prst="rect">
              <a:avLst/>
            </a:prstGeom>
            <a:noFill/>
          </p:spPr>
        </p:pic>
        <p:sp>
          <p:nvSpPr>
            <p:cNvPr id="40" name="TextBox 39"/>
            <p:cNvSpPr txBox="1"/>
            <p:nvPr/>
          </p:nvSpPr>
          <p:spPr>
            <a:xfrm>
              <a:off x="2302073" y="3352800"/>
              <a:ext cx="275717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4400" dirty="0" smtClean="0">
                  <a:ln>
                    <a:solidFill>
                      <a:srgbClr val="FF0000"/>
                    </a:solidFill>
                  </a:ln>
                  <a:solidFill>
                    <a:schemeClr val="bg1"/>
                  </a:solidFill>
                  <a:cs typeface="Times New Roman" pitchFamily="18" charset="0"/>
                </a:rPr>
                <a:t>E</a:t>
              </a:r>
              <a:endParaRPr lang="en-US" sz="1200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cs typeface="Times New Roman" pitchFamily="18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STROBE Overview</a:t>
            </a:r>
            <a:endParaRPr lang="en-US" dirty="0"/>
          </a:p>
        </p:txBody>
      </p:sp>
      <p:pic>
        <p:nvPicPr>
          <p:cNvPr id="25602" name="Picture 2" descr="http://ecx.images-amazon.com/images/I/41eKTQWNW-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288268"/>
            <a:ext cx="838200" cy="667207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533400" y="762000"/>
            <a:ext cx="7648575" cy="5867400"/>
          </a:xfrm>
          <a:prstGeom prst="roundRect">
            <a:avLst>
              <a:gd name="adj" fmla="val 9741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02467" y="6352401"/>
            <a:ext cx="17407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tx2"/>
                </a:solidFill>
              </a:rPr>
              <a:t>Indoors (</a:t>
            </a:r>
            <a:r>
              <a:rPr lang="en-US" sz="1200" i="1" dirty="0" err="1" smtClean="0">
                <a:solidFill>
                  <a:schemeClr val="tx2"/>
                </a:solidFill>
              </a:rPr>
              <a:t>eg</a:t>
            </a:r>
            <a:r>
              <a:rPr lang="en-US" sz="1200" i="1" dirty="0" smtClean="0">
                <a:solidFill>
                  <a:schemeClr val="tx2"/>
                </a:solidFill>
              </a:rPr>
              <a:t>. Coffee Shop)</a:t>
            </a:r>
            <a:endParaRPr lang="en-US" sz="1000" i="1" dirty="0">
              <a:solidFill>
                <a:schemeClr val="tx2"/>
              </a:solidFill>
            </a:endParaRPr>
          </a:p>
        </p:txBody>
      </p:sp>
      <p:pic>
        <p:nvPicPr>
          <p:cNvPr id="25604" name="Picture 4" descr="http://www.netbookin.com/wp-content/uploads/2009/03/lenovo-thinkpad-x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4953000"/>
            <a:ext cx="1164841" cy="762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525889" y="4991100"/>
            <a:ext cx="512961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IU</a:t>
            </a:r>
            <a:endParaRPr lang="en-US" sz="1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6" name="Picture 6" descr="http://cache.gawkerassets.com/assets/images/4/2008/10/overview-gallery3-20081014.jpg"/>
          <p:cNvPicPr>
            <a:picLocks noChangeAspect="1" noChangeArrowheads="1"/>
          </p:cNvPicPr>
          <p:nvPr/>
        </p:nvPicPr>
        <p:blipFill>
          <a:blip r:embed="rId2" cstate="print"/>
          <a:srcRect l="10816" t="6107" r="10816" b="8397"/>
          <a:stretch>
            <a:fillRect/>
          </a:stretch>
        </p:blipFill>
        <p:spPr bwMode="auto">
          <a:xfrm>
            <a:off x="4648200" y="1358900"/>
            <a:ext cx="1066800" cy="6223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045273" y="1282700"/>
            <a:ext cx="275717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E</a:t>
            </a:r>
            <a:endParaRPr lang="en-US" sz="1200" dirty="0">
              <a:ln>
                <a:solidFill>
                  <a:srgbClr val="FF0000"/>
                </a:solidFill>
              </a:ln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10121" y="3974068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AP</a:t>
            </a:r>
            <a:endParaRPr lang="en-US" sz="1050" b="1" dirty="0">
              <a:solidFill>
                <a:schemeClr val="tx2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16200000" flipH="1">
            <a:off x="4572000" y="4343400"/>
            <a:ext cx="914400" cy="6096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5791200" y="2057400"/>
            <a:ext cx="1371600" cy="99060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38200" y="914400"/>
            <a:ext cx="1182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STROBE</a:t>
            </a:r>
          </a:p>
        </p:txBody>
      </p:sp>
      <p:sp>
        <p:nvSpPr>
          <p:cNvPr id="27" name="Oval 26"/>
          <p:cNvSpPr/>
          <p:nvPr/>
        </p:nvSpPr>
        <p:spPr>
          <a:xfrm rot="1028377">
            <a:off x="6698663" y="2847425"/>
            <a:ext cx="1274686" cy="3764945"/>
          </a:xfrm>
          <a:prstGeom prst="ellipse">
            <a:avLst/>
          </a:prstGeom>
          <a:solidFill>
            <a:schemeClr val="tx2">
              <a:lumMod val="40000"/>
              <a:lumOff val="6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 rot="6290767">
            <a:off x="5676873" y="2300847"/>
            <a:ext cx="1042701" cy="4147996"/>
          </a:xfrm>
          <a:prstGeom prst="ellipse">
            <a:avLst/>
          </a:prstGeom>
          <a:solidFill>
            <a:schemeClr val="accent2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 rot="5964796">
            <a:off x="5183300" y="4692831"/>
            <a:ext cx="810341" cy="2853226"/>
          </a:xfrm>
          <a:prstGeom prst="ellipse">
            <a:avLst/>
          </a:prstGeom>
          <a:solidFill>
            <a:schemeClr val="accent2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 rot="2389499">
            <a:off x="6786818" y="4385857"/>
            <a:ext cx="962308" cy="2414567"/>
          </a:xfrm>
          <a:prstGeom prst="ellipse">
            <a:avLst/>
          </a:prstGeom>
          <a:solidFill>
            <a:schemeClr val="accent2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 rot="12210847">
            <a:off x="4423642" y="632053"/>
            <a:ext cx="1119089" cy="3430144"/>
          </a:xfrm>
          <a:prstGeom prst="ellipse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 rot="6959742">
            <a:off x="6464896" y="96256"/>
            <a:ext cx="810341" cy="2853226"/>
          </a:xfrm>
          <a:prstGeom prst="ellipse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85850" y="5269675"/>
            <a:ext cx="2055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tx2"/>
                </a:solidFill>
              </a:rPr>
              <a:t>**</a:t>
            </a:r>
            <a:r>
              <a:rPr lang="en-US" sz="1400" i="1" dirty="0" err="1" smtClean="0">
                <a:solidFill>
                  <a:schemeClr val="tx2"/>
                </a:solidFill>
              </a:rPr>
              <a:t>Beampatterns</a:t>
            </a:r>
            <a:r>
              <a:rPr lang="en-US" sz="1400" i="1" dirty="0" smtClean="0">
                <a:solidFill>
                  <a:schemeClr val="tx2"/>
                </a:solidFill>
              </a:rPr>
              <a:t> for </a:t>
            </a:r>
          </a:p>
          <a:p>
            <a:r>
              <a:rPr lang="en-US" sz="1400" i="1" dirty="0" smtClean="0">
                <a:solidFill>
                  <a:schemeClr val="tx2"/>
                </a:solidFill>
              </a:rPr>
              <a:t>Illustration purposes only.</a:t>
            </a:r>
            <a:endParaRPr lang="en-US" sz="1050" i="1" dirty="0">
              <a:solidFill>
                <a:schemeClr val="tx2"/>
              </a:solidFill>
            </a:endParaRPr>
          </a:p>
        </p:txBody>
      </p:sp>
      <p:sp>
        <p:nvSpPr>
          <p:cNvPr id="38" name="Multiply 37"/>
          <p:cNvSpPr/>
          <p:nvPr/>
        </p:nvSpPr>
        <p:spPr>
          <a:xfrm>
            <a:off x="4876800" y="1371600"/>
            <a:ext cx="548640" cy="548640"/>
          </a:xfrm>
          <a:prstGeom prst="mathMultiply">
            <a:avLst>
              <a:gd name="adj1" fmla="val 1269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Multiply 40"/>
          <p:cNvSpPr/>
          <p:nvPr/>
        </p:nvSpPr>
        <p:spPr>
          <a:xfrm>
            <a:off x="6477000" y="6019800"/>
            <a:ext cx="548640" cy="548640"/>
          </a:xfrm>
          <a:prstGeom prst="mathMultiply">
            <a:avLst>
              <a:gd name="adj1" fmla="val 1269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 rot="19149537">
            <a:off x="5117023" y="3210788"/>
            <a:ext cx="1274686" cy="3764945"/>
          </a:xfrm>
          <a:prstGeom prst="ellipse">
            <a:avLst/>
          </a:prstGeom>
          <a:solidFill>
            <a:schemeClr val="tx2">
              <a:lumMod val="40000"/>
              <a:lumOff val="6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 rot="18194250">
            <a:off x="5546108" y="-167503"/>
            <a:ext cx="1274686" cy="4653915"/>
          </a:xfrm>
          <a:prstGeom prst="ellipse">
            <a:avLst/>
          </a:prstGeom>
          <a:solidFill>
            <a:schemeClr val="tx2">
              <a:lumMod val="40000"/>
              <a:lumOff val="6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2743200" y="2902803"/>
            <a:ext cx="12939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Blinding 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Streams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102425" y="2363419"/>
            <a:ext cx="6934200" cy="224676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STROBE:</a:t>
            </a:r>
          </a:p>
          <a:p>
            <a:pPr>
              <a:buFont typeface="Arial" pitchFamily="34" charset="0"/>
              <a:buChar char="•"/>
            </a:pPr>
            <a:r>
              <a:rPr lang="en-US" sz="2800" b="1" i="1" dirty="0" smtClean="0"/>
              <a:t>Leverages existing multi-stream capabilities</a:t>
            </a:r>
          </a:p>
          <a:p>
            <a:pPr>
              <a:buFont typeface="Arial" pitchFamily="34" charset="0"/>
              <a:buChar char="•"/>
            </a:pPr>
            <a:r>
              <a:rPr lang="en-US" sz="2800" b="1" i="1" dirty="0" smtClean="0"/>
              <a:t>Cross-layer approach but requires minimal hardware modification (11n/ac compatible)</a:t>
            </a:r>
          </a:p>
          <a:p>
            <a:pPr>
              <a:buFont typeface="Arial" pitchFamily="34" charset="0"/>
              <a:buChar char="•"/>
            </a:pPr>
            <a:r>
              <a:rPr lang="en-US" sz="2800" b="1" i="1" dirty="0" smtClean="0"/>
              <a:t>Coexists with existing security protocols</a:t>
            </a:r>
            <a:endParaRPr lang="en-US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2" grpId="0" animBg="1"/>
      <p:bldP spid="33" grpId="0" animBg="1"/>
      <p:bldP spid="36" grpId="0" animBg="1"/>
      <p:bldP spid="38" grpId="0" animBg="1"/>
      <p:bldP spid="41" grpId="0" animBg="1"/>
      <p:bldP spid="42" grpId="0"/>
      <p:bldP spid="52" grpId="0" uiExpand="1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Orthogonal Blinding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802.11n/ac use Zero-Forcing Beamforming (ZFBF) for multiple stream creation</a:t>
            </a:r>
          </a:p>
          <a:p>
            <a:pPr lvl="1"/>
            <a:r>
              <a:rPr lang="en-US" dirty="0" smtClean="0"/>
              <a:t>Requires CSI for each antenna path to each user (row vector in H matrix)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Coping with Limited CSI</a:t>
            </a:r>
          </a:p>
          <a:p>
            <a:pPr lvl="1"/>
            <a:r>
              <a:rPr lang="en-US" dirty="0" smtClean="0"/>
              <a:t>STROBE only has CSI for IU</a:t>
            </a:r>
          </a:p>
          <a:p>
            <a:pPr lvl="1"/>
            <a:r>
              <a:rPr lang="en-US" dirty="0" smtClean="0"/>
              <a:t>Fills other rows with orthogonal h vectors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923925" y="3713163"/>
          <a:ext cx="6715125" cy="172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Equation" r:id="rId4" imgW="3047760" imgH="736560" progId="Equation.3">
                  <p:embed/>
                </p:oleObj>
              </mc:Choice>
              <mc:Fallback>
                <p:oleObj name="Equation" r:id="rId4" imgW="3047760" imgH="7365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925" y="3713163"/>
                        <a:ext cx="6715125" cy="172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Background</a:t>
            </a:r>
            <a:br>
              <a:rPr lang="en-US" sz="3200" b="1" dirty="0" smtClean="0"/>
            </a:br>
            <a:r>
              <a:rPr lang="en-US" sz="3200" b="1" dirty="0" smtClean="0"/>
              <a:t>Zero Forcing Beamforming (ZFBF)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21992"/>
            <a:ext cx="8229600" cy="7620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Assume 4 </a:t>
            </a:r>
            <a:r>
              <a:rPr lang="en-US" sz="2400" b="1" dirty="0" err="1" smtClean="0"/>
              <a:t>Tx</a:t>
            </a:r>
            <a:r>
              <a:rPr lang="en-US" sz="2400" b="1" dirty="0" smtClean="0"/>
              <a:t> Antennas and 3 single-antenna receivers</a:t>
            </a:r>
            <a:endParaRPr lang="en-US" sz="24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33400" y="1702992"/>
          <a:ext cx="3951514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Equation" r:id="rId6" imgW="1676160" imgH="711000" progId="Equation.3">
                  <p:embed/>
                </p:oleObj>
              </mc:Choice>
              <mc:Fallback>
                <p:oleObj name="Equation" r:id="rId6" imgW="1676160" imgH="711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702992"/>
                        <a:ext cx="3951514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Brace 6"/>
          <p:cNvSpPr/>
          <p:nvPr/>
        </p:nvSpPr>
        <p:spPr>
          <a:xfrm>
            <a:off x="4593608" y="1931592"/>
            <a:ext cx="381000" cy="1295400"/>
          </a:xfrm>
          <a:prstGeom prst="rightBrac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029200" y="2388792"/>
            <a:ext cx="28515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tx2"/>
                </a:solidFill>
              </a:rPr>
              <a:t>h</a:t>
            </a:r>
            <a:r>
              <a:rPr lang="en-US" sz="1600" dirty="0" err="1" smtClean="0">
                <a:solidFill>
                  <a:schemeClr val="tx2"/>
                </a:solidFill>
              </a:rPr>
              <a:t>k'</a:t>
            </a:r>
            <a:r>
              <a:rPr lang="en-US" sz="2400" dirty="0" err="1" smtClean="0">
                <a:solidFill>
                  <a:schemeClr val="tx2"/>
                </a:solidFill>
              </a:rPr>
              <a:t>s</a:t>
            </a:r>
            <a:r>
              <a:rPr lang="en-US" sz="2400" dirty="0" smtClean="0">
                <a:solidFill>
                  <a:schemeClr val="tx2"/>
                </a:solidFill>
              </a:rPr>
              <a:t> – H for each </a:t>
            </a:r>
            <a:r>
              <a:rPr lang="en-US" sz="2400" dirty="0" err="1" smtClean="0">
                <a:solidFill>
                  <a:schemeClr val="tx2"/>
                </a:solidFill>
              </a:rPr>
              <a:t>recv</a:t>
            </a:r>
            <a:r>
              <a:rPr lang="en-US" sz="2400" dirty="0" smtClean="0">
                <a:solidFill>
                  <a:schemeClr val="tx2"/>
                </a:solidFill>
              </a:rPr>
              <a:t>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820136"/>
            <a:ext cx="2895600" cy="381000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371600" y="2375144"/>
            <a:ext cx="2895600" cy="3810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71600" y="2914232"/>
            <a:ext cx="2895600" cy="381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81000" y="3379392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Calculate weights with pseudo-inverse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48799" y="3912792"/>
            <a:ext cx="2895600" cy="381000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48799" y="4467800"/>
            <a:ext cx="2895600" cy="3810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348799" y="5006888"/>
            <a:ext cx="2895600" cy="381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Brace 16"/>
          <p:cNvSpPr/>
          <p:nvPr/>
        </p:nvSpPr>
        <p:spPr>
          <a:xfrm>
            <a:off x="7576209" y="4027092"/>
            <a:ext cx="381000" cy="1295400"/>
          </a:xfrm>
          <a:prstGeom prst="rightBrac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011801" y="4484292"/>
            <a:ext cx="655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tx2"/>
                </a:solidFill>
              </a:rPr>
              <a:t>w</a:t>
            </a:r>
            <a:r>
              <a:rPr lang="en-US" sz="1600" dirty="0" err="1" smtClean="0">
                <a:solidFill>
                  <a:schemeClr val="tx2"/>
                </a:solidFill>
              </a:rPr>
              <a:t>j'</a:t>
            </a:r>
            <a:r>
              <a:rPr lang="en-US" sz="2400" dirty="0" err="1" smtClean="0">
                <a:solidFill>
                  <a:schemeClr val="tx2"/>
                </a:solidFill>
              </a:rPr>
              <a:t>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381000" y="5436792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“Zero Interference” Condition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938213" y="5970192"/>
          <a:ext cx="406876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Equation" r:id="rId8" imgW="1130040" imgH="253800" progId="Equation.3">
                  <p:embed/>
                </p:oleObj>
              </mc:Choice>
              <mc:Fallback>
                <p:oleObj name="Equation" r:id="rId8" imgW="1130040" imgH="253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8213" y="5970192"/>
                        <a:ext cx="4068762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Orthogonal Blinding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8915400" cy="6172200"/>
          </a:xfrm>
        </p:spPr>
        <p:txBody>
          <a:bodyPr>
            <a:normAutofit/>
          </a:bodyPr>
          <a:lstStyle/>
          <a:p>
            <a:r>
              <a:rPr lang="en-US" dirty="0" smtClean="0"/>
              <a:t>Limited Channel State Information (CSI)</a:t>
            </a:r>
          </a:p>
          <a:p>
            <a:pPr marL="393700" lvl="1" indent="-220663"/>
            <a:r>
              <a:rPr lang="en-US" sz="2000" dirty="0" smtClean="0"/>
              <a:t>Only know IU’s channel (h vector)</a:t>
            </a:r>
          </a:p>
          <a:p>
            <a:pPr marL="393700" lvl="1" indent="-220663"/>
            <a:r>
              <a:rPr lang="en-US" sz="2000" dirty="0" smtClean="0"/>
              <a:t>Generate orthogonal h vectors using Gram-Schmidt </a:t>
            </a:r>
            <a:r>
              <a:rPr lang="en-US" sz="2000" dirty="0" err="1" smtClean="0"/>
              <a:t>Orthonormalization</a:t>
            </a:r>
            <a:r>
              <a:rPr lang="en-US" sz="2000" dirty="0" smtClean="0"/>
              <a:t> process</a:t>
            </a:r>
          </a:p>
          <a:p>
            <a:pPr marL="393700" lvl="1" indent="-220663"/>
            <a:r>
              <a:rPr lang="en-US" sz="2000" dirty="0" smtClean="0"/>
              <a:t>New H matrix is unitary (pseudo-inverse is complex conjugate transpose)</a:t>
            </a:r>
          </a:p>
          <a:p>
            <a:pPr marL="393700" lvl="1" indent="-220663"/>
            <a:r>
              <a:rPr lang="en-US" sz="2000" dirty="0" smtClean="0"/>
              <a:t>Intended user’s steering weight is equivalent to SUBF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r>
              <a:rPr lang="en-US" dirty="0" smtClean="0"/>
              <a:t>Ease of implementation/integration</a:t>
            </a:r>
          </a:p>
          <a:p>
            <a:pPr marL="393700" lvl="1" indent="-220663"/>
            <a:r>
              <a:rPr lang="en-US" sz="2000" dirty="0" smtClean="0"/>
              <a:t>ZFBF systems can use QR-decomposition (followed by  </a:t>
            </a:r>
            <a:r>
              <a:rPr lang="en-US" sz="2000" dirty="0" err="1" smtClean="0"/>
              <a:t>backsubstitution</a:t>
            </a:r>
            <a:r>
              <a:rPr lang="en-US" sz="2000" dirty="0" smtClean="0"/>
              <a:t>) to calculate pseudo-inverse</a:t>
            </a:r>
          </a:p>
          <a:p>
            <a:pPr marL="393700" lvl="1" indent="-220663"/>
            <a:r>
              <a:rPr lang="en-US" sz="2000" dirty="0" smtClean="0"/>
              <a:t>QR is used to implement Gram-Schmidt (existing silicon can be re-used for STROBE)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12500" t="38421" r="20000" b="21579"/>
          <a:stretch>
            <a:fillRect/>
          </a:stretch>
        </p:blipFill>
        <p:spPr bwMode="auto">
          <a:xfrm>
            <a:off x="2628900" y="2740570"/>
            <a:ext cx="3886200" cy="136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Beamforming-based multiple AP cooperation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J. Carey and D. </a:t>
            </a:r>
            <a:r>
              <a:rPr lang="en-US" sz="2400" dirty="0" err="1" smtClean="0"/>
              <a:t>Grunwald</a:t>
            </a:r>
            <a:r>
              <a:rPr lang="en-US" sz="2400" dirty="0" smtClean="0"/>
              <a:t>. Enhancing WLAN security with smart antennas: a physical layer response for information assurance. In Proc. IEEE Vehicular Technology Conference, September 2004.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S. </a:t>
            </a:r>
            <a:r>
              <a:rPr lang="en-US" sz="2400" dirty="0" err="1" smtClean="0"/>
              <a:t>Lakshmanan</a:t>
            </a:r>
            <a:r>
              <a:rPr lang="en-US" sz="2400" dirty="0" smtClean="0"/>
              <a:t>, C. </a:t>
            </a:r>
            <a:r>
              <a:rPr lang="en-US" sz="2400" dirty="0" err="1" smtClean="0"/>
              <a:t>Tsao</a:t>
            </a:r>
            <a:r>
              <a:rPr lang="en-US" sz="2400" dirty="0" smtClean="0"/>
              <a:t>, R. </a:t>
            </a:r>
            <a:r>
              <a:rPr lang="en-US" sz="2400" dirty="0" err="1" smtClean="0"/>
              <a:t>Sivakumar</a:t>
            </a:r>
            <a:r>
              <a:rPr lang="en-US" sz="2400" dirty="0" smtClean="0"/>
              <a:t>, and K. </a:t>
            </a:r>
            <a:r>
              <a:rPr lang="en-US" sz="2400" dirty="0" err="1" smtClean="0"/>
              <a:t>Sundaresan</a:t>
            </a:r>
            <a:r>
              <a:rPr lang="en-US" sz="2400" dirty="0" smtClean="0"/>
              <a:t>. Securing Wireless Data Networks against Eavesdropping using Smart Antennas. In The 28th International Conference on Distributed Computing Systems, Beijing, China, June 2008.</a:t>
            </a:r>
          </a:p>
          <a:p>
            <a:pPr marL="571500" indent="-514350"/>
            <a:r>
              <a:rPr lang="en-US" sz="3600" dirty="0" smtClean="0"/>
              <a:t>Information theoretic multi-antenna security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 S. </a:t>
            </a:r>
            <a:r>
              <a:rPr lang="en-US" sz="2400" dirty="0" err="1" smtClean="0"/>
              <a:t>Goel</a:t>
            </a:r>
            <a:r>
              <a:rPr lang="en-US" sz="2400" dirty="0" smtClean="0"/>
              <a:t> and R. </a:t>
            </a:r>
            <a:r>
              <a:rPr lang="en-US" sz="2400" dirty="0" err="1" smtClean="0"/>
              <a:t>Negi</a:t>
            </a:r>
            <a:r>
              <a:rPr lang="en-US" sz="2400" dirty="0" smtClean="0"/>
              <a:t>. Guaranteeing secrecy using artificial noise. IEEE Transactions on Communications, 7(6):2180–2189, June 2008.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 L. Dong, Z. Han, A. </a:t>
            </a:r>
            <a:r>
              <a:rPr lang="en-US" sz="2400" dirty="0" err="1" smtClean="0"/>
              <a:t>Petropulu</a:t>
            </a:r>
            <a:r>
              <a:rPr lang="en-US" sz="2400" dirty="0" smtClean="0"/>
              <a:t>, and V. Poor. Improving wireless physical layer security via cooperating relays. IEEE Transactions on Signal Processing, 58(3):1875–1888, March 2010.</a:t>
            </a:r>
          </a:p>
          <a:p>
            <a:pPr marL="971550" lvl="1" indent="-514350">
              <a:buFont typeface="+mj-lt"/>
              <a:buAutoNum type="arabicPeriod"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8034</TotalTime>
  <Words>1536</Words>
  <Application>Microsoft Office PowerPoint</Application>
  <PresentationFormat>On-screen Show (4:3)</PresentationFormat>
  <Paragraphs>300</Paragraphs>
  <Slides>37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Consolas</vt:lpstr>
      <vt:lpstr>Times New Roman</vt:lpstr>
      <vt:lpstr>Office Theme</vt:lpstr>
      <vt:lpstr>Equation</vt:lpstr>
      <vt:lpstr>Augmenting Wireless Security using Zero-Forcing Beamforming</vt:lpstr>
      <vt:lpstr>Motivation</vt:lpstr>
      <vt:lpstr>Motivation</vt:lpstr>
      <vt:lpstr>Solution</vt:lpstr>
      <vt:lpstr>STROBE Overview</vt:lpstr>
      <vt:lpstr>Orthogonal Blinding</vt:lpstr>
      <vt:lpstr>Background Zero Forcing Beamforming (ZFBF)</vt:lpstr>
      <vt:lpstr>Orthogonal Blinding</vt:lpstr>
      <vt:lpstr>Prior Work</vt:lpstr>
      <vt:lpstr>Experimental Methodology</vt:lpstr>
      <vt:lpstr>Experimental Methodology</vt:lpstr>
      <vt:lpstr>Experimental Methodology</vt:lpstr>
      <vt:lpstr>Experiments</vt:lpstr>
      <vt:lpstr>Baseline</vt:lpstr>
      <vt:lpstr>Baseline</vt:lpstr>
      <vt:lpstr>Baseline</vt:lpstr>
      <vt:lpstr>Baseline</vt:lpstr>
      <vt:lpstr>Baseline</vt:lpstr>
      <vt:lpstr>Experiments</vt:lpstr>
      <vt:lpstr>Relative E Location: Proximity</vt:lpstr>
      <vt:lpstr>Relative E Location: Proximity</vt:lpstr>
      <vt:lpstr>Relative E Location: Proximity</vt:lpstr>
      <vt:lpstr>Relative E Location: Proximity</vt:lpstr>
      <vt:lpstr>Relative E Location: Proximity</vt:lpstr>
      <vt:lpstr>Experiments</vt:lpstr>
      <vt:lpstr>Relative E Location: In-Line</vt:lpstr>
      <vt:lpstr>Relative E Location: In-Line</vt:lpstr>
      <vt:lpstr>Experiments</vt:lpstr>
      <vt:lpstr>Verifying necessity of Multi-Path</vt:lpstr>
      <vt:lpstr>Verifying necessity of Multi-Path</vt:lpstr>
      <vt:lpstr>Experiments</vt:lpstr>
      <vt:lpstr>Nomadic Eavesdropper</vt:lpstr>
      <vt:lpstr>Nomadic Eavesdropper</vt:lpstr>
      <vt:lpstr>Nomadic Eavesdropper</vt:lpstr>
      <vt:lpstr>Nomadic Eavesdropper</vt:lpstr>
      <vt:lpstr>Nomadic Eavesdropper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Naren Anand</dc:creator>
  <cp:lastModifiedBy>nareanan</cp:lastModifiedBy>
  <cp:revision>233</cp:revision>
  <dcterms:created xsi:type="dcterms:W3CDTF">2011-03-17T14:53:15Z</dcterms:created>
  <dcterms:modified xsi:type="dcterms:W3CDTF">2016-08-31T17:24:48Z</dcterms:modified>
</cp:coreProperties>
</file>