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7" r:id="rId2"/>
    <p:sldId id="376" r:id="rId3"/>
    <p:sldId id="377" r:id="rId4"/>
    <p:sldId id="444" r:id="rId5"/>
    <p:sldId id="400" r:id="rId6"/>
    <p:sldId id="334" r:id="rId7"/>
    <p:sldId id="336" r:id="rId8"/>
    <p:sldId id="438" r:id="rId9"/>
    <p:sldId id="439" r:id="rId10"/>
    <p:sldId id="440" r:id="rId11"/>
    <p:sldId id="490" r:id="rId12"/>
    <p:sldId id="441" r:id="rId13"/>
    <p:sldId id="448" r:id="rId14"/>
    <p:sldId id="445" r:id="rId15"/>
    <p:sldId id="478" r:id="rId16"/>
    <p:sldId id="479" r:id="rId17"/>
    <p:sldId id="407" r:id="rId18"/>
    <p:sldId id="368" r:id="rId19"/>
    <p:sldId id="408" r:id="rId20"/>
    <p:sldId id="409" r:id="rId21"/>
    <p:sldId id="419" r:id="rId22"/>
    <p:sldId id="498" r:id="rId23"/>
    <p:sldId id="491" r:id="rId24"/>
    <p:sldId id="492" r:id="rId25"/>
    <p:sldId id="496" r:id="rId26"/>
    <p:sldId id="493" r:id="rId27"/>
    <p:sldId id="420" r:id="rId28"/>
    <p:sldId id="422" r:id="rId29"/>
    <p:sldId id="423" r:id="rId30"/>
    <p:sldId id="474" r:id="rId31"/>
    <p:sldId id="475" r:id="rId32"/>
    <p:sldId id="424" r:id="rId33"/>
    <p:sldId id="476" r:id="rId34"/>
    <p:sldId id="421" r:id="rId35"/>
    <p:sldId id="489" r:id="rId36"/>
    <p:sldId id="451" r:id="rId37"/>
    <p:sldId id="452" r:id="rId38"/>
    <p:sldId id="358" r:id="rId39"/>
    <p:sldId id="357" r:id="rId40"/>
    <p:sldId id="359" r:id="rId41"/>
    <p:sldId id="352" r:id="rId42"/>
    <p:sldId id="497" r:id="rId43"/>
    <p:sldId id="469" r:id="rId44"/>
    <p:sldId id="470" r:id="rId45"/>
    <p:sldId id="401" r:id="rId46"/>
    <p:sldId id="402" r:id="rId47"/>
    <p:sldId id="495" r:id="rId48"/>
    <p:sldId id="299" r:id="rId49"/>
    <p:sldId id="308" r:id="rId50"/>
    <p:sldId id="360" r:id="rId51"/>
    <p:sldId id="309" r:id="rId52"/>
    <p:sldId id="310" r:id="rId53"/>
    <p:sldId id="315" r:id="rId54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 Zhong" initials="" lastIdx="5" clrIdx="0"/>
  <p:cmAuthor id="1" name="Ardalan Amiri Sani" initials="AAS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A3A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24" autoAdjust="0"/>
    <p:restoredTop sz="74290" autoAdjust="0"/>
  </p:normalViewPr>
  <p:slideViewPr>
    <p:cSldViewPr>
      <p:cViewPr varScale="1">
        <p:scale>
          <a:sx n="54" d="100"/>
          <a:sy n="54" d="100"/>
        </p:scale>
        <p:origin x="-126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664" y="-102"/>
      </p:cViewPr>
      <p:guideLst>
        <p:guide orient="horz" pos="3127"/>
        <p:guide pos="21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E134A-5117-4DB9-86B8-70335F72EDDC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425F4-BBE9-4288-9F57-F28E27213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2939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17328-8C17-4243-84AB-34BDC7F2A9F2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99405-CAAF-49F1-82EC-8931444E3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101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540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737DD8-987C-440E-8230-0A0A43765A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Looking at wireless today, we see that</a:t>
            </a:r>
          </a:p>
          <a:p>
            <a:endParaRPr lang="en-US" dirty="0" smtClean="0"/>
          </a:p>
          <a:p>
            <a:r>
              <a:rPr lang="en-US" dirty="0" smtClean="0"/>
              <a:t>-Spectrum</a:t>
            </a:r>
            <a:r>
              <a:rPr lang="en-US" baseline="0" dirty="0" smtClean="0"/>
              <a:t> is scarce, and demand is growing exponentially.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-Hardware is cheap, and getting cheaper.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8945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89453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8945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2A33-EF82-4FE5-98F7-6BA0ED4F231B}" type="datetime1">
              <a:rPr lang="en-US" smtClean="0"/>
              <a:pPr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959C-4EE9-4240-A86D-68B62A5551EA}" type="datetime1">
              <a:rPr lang="en-US" smtClean="0"/>
              <a:pPr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7844-AFDD-4479-94F0-C181C83EDAC1}" type="datetime1">
              <a:rPr lang="en-US" smtClean="0"/>
              <a:pPr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2BB2D-E095-4FCA-882D-E331583B3853}" type="datetime1">
              <a:rPr lang="en-US" smtClean="0"/>
              <a:pPr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E5C8-5901-4525-8F7E-9F0F8C652432}" type="datetime1">
              <a:rPr lang="en-US" smtClean="0"/>
              <a:pPr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1EBC-85A9-4746-A7E8-6544446791A9}" type="datetime1">
              <a:rPr lang="en-US" smtClean="0"/>
              <a:pPr/>
              <a:t>8/24/2012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C19C-2C5D-4C0B-A0F8-8AB36E4906C2}" type="datetime1">
              <a:rPr lang="en-US" smtClean="0"/>
              <a:pPr/>
              <a:t>8/24/2012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DB52-CFD6-4CA8-991F-5FA654D8AE3A}" type="datetime1">
              <a:rPr lang="en-US" smtClean="0"/>
              <a:pPr/>
              <a:t>8/24/2012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B378-A780-4F9D-9178-DE6EFB57D078}" type="datetime1">
              <a:rPr lang="en-US" smtClean="0"/>
              <a:pPr/>
              <a:t>8/24/2012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92B2-0C75-4770-A274-A1173DC609EC}" type="datetime1">
              <a:rPr lang="en-US" smtClean="0"/>
              <a:pPr/>
              <a:t>8/24/2012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57ED-79E2-4828-B123-341BF57BA3F8}" type="datetime1">
              <a:rPr lang="en-US" smtClean="0"/>
              <a:pPr/>
              <a:t>8/24/2012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38F50-E602-4A8F-BE96-D434562FEDFD}" type="datetime1">
              <a:rPr lang="en-US" smtClean="0"/>
              <a:pPr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CA73A-78A3-4C10-894C-EE13A30E4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7772400" cy="16954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Argos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191000"/>
            <a:ext cx="4572000" cy="1371600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Clayton W.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Shepard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Hang Yu,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Narendra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Anand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Li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Erran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Li,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Thomas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Marzetta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Richard Yang, Lin Zhong</a:t>
            </a:r>
          </a:p>
          <a:p>
            <a:pPr algn="r" fontAlgn="auto">
              <a:spcAft>
                <a:spcPts val="0"/>
              </a:spcAft>
              <a:defRPr/>
            </a:pP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791200"/>
            <a:ext cx="196639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3774" y="5943600"/>
            <a:ext cx="2257426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2" descr="The Yale Signa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4725" y="5905499"/>
            <a:ext cx="1133475" cy="495301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81200" y="1066800"/>
            <a:ext cx="6934200" cy="7048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Practical Many-Antenna Base Stations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638300" y="1409700"/>
            <a:ext cx="5334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Oval 122"/>
          <p:cNvSpPr/>
          <p:nvPr/>
        </p:nvSpPr>
        <p:spPr>
          <a:xfrm rot="13780265">
            <a:off x="3925435" y="4352570"/>
            <a:ext cx="1890987" cy="57829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 rot="18839571">
            <a:off x="3540593" y="2298462"/>
            <a:ext cx="3390185" cy="105422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 rot="13780265">
            <a:off x="3097935" y="3184203"/>
            <a:ext cx="1890987" cy="57829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Null Steering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7" name="Picture 16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424" y="622014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3659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1023" y="144780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3205" y="5224061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589" y="598867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9043" y="2708749"/>
            <a:ext cx="456684" cy="314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Oval 133"/>
          <p:cNvSpPr/>
          <p:nvPr/>
        </p:nvSpPr>
        <p:spPr>
          <a:xfrm rot="1042419">
            <a:off x="422283" y="3102063"/>
            <a:ext cx="3962231" cy="105514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 rot="21341007">
            <a:off x="3993212" y="3497275"/>
            <a:ext cx="3875367" cy="96479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 rot="5949359">
            <a:off x="2416290" y="4527266"/>
            <a:ext cx="3027815" cy="98462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 rot="18368454">
            <a:off x="3536571" y="3760388"/>
            <a:ext cx="574859" cy="100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 rot="488027">
            <a:off x="3719621" y="3276676"/>
            <a:ext cx="1456113" cy="136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21"/>
          <p:cNvGrpSpPr/>
          <p:nvPr/>
        </p:nvGrpSpPr>
        <p:grpSpPr>
          <a:xfrm>
            <a:off x="3657600" y="3429000"/>
            <a:ext cx="1543485" cy="1139132"/>
            <a:chOff x="366315" y="3653929"/>
            <a:chExt cx="2379685" cy="1756271"/>
          </a:xfrm>
        </p:grpSpPr>
        <p:sp>
          <p:nvSpPr>
            <p:cNvPr id="140" name="Parallelogram 139"/>
            <p:cNvSpPr/>
            <p:nvPr/>
          </p:nvSpPr>
          <p:spPr>
            <a:xfrm>
              <a:off x="446954" y="4146126"/>
              <a:ext cx="2208949" cy="1264073"/>
            </a:xfrm>
            <a:prstGeom prst="parallelogram">
              <a:avLst>
                <a:gd name="adj" fmla="val 56498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98"/>
            <p:cNvGrpSpPr/>
            <p:nvPr/>
          </p:nvGrpSpPr>
          <p:grpSpPr>
            <a:xfrm>
              <a:off x="1852018" y="5083997"/>
              <a:ext cx="163909" cy="326203"/>
              <a:chOff x="1476543" y="4728479"/>
              <a:chExt cx="163909" cy="326203"/>
            </a:xfrm>
          </p:grpSpPr>
          <p:sp>
            <p:nvSpPr>
              <p:cNvPr id="241" name="Isosceles Triangle 24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42" name="Straight Connector 241"/>
              <p:cNvCxnSpPr>
                <a:stCxn id="24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99"/>
            <p:cNvGrpSpPr/>
            <p:nvPr/>
          </p:nvGrpSpPr>
          <p:grpSpPr>
            <a:xfrm>
              <a:off x="1589955" y="5083997"/>
              <a:ext cx="163909" cy="326203"/>
              <a:chOff x="1476543" y="4728479"/>
              <a:chExt cx="163909" cy="326203"/>
            </a:xfrm>
          </p:grpSpPr>
          <p:sp>
            <p:nvSpPr>
              <p:cNvPr id="239" name="Isosceles Triangle 23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40" name="Straight Connector 239"/>
              <p:cNvCxnSpPr>
                <a:stCxn id="23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02"/>
            <p:cNvGrpSpPr/>
            <p:nvPr/>
          </p:nvGrpSpPr>
          <p:grpSpPr>
            <a:xfrm>
              <a:off x="381000" y="5083996"/>
              <a:ext cx="163909" cy="326203"/>
              <a:chOff x="1476543" y="4728479"/>
              <a:chExt cx="163909" cy="326203"/>
            </a:xfrm>
          </p:grpSpPr>
          <p:sp>
            <p:nvSpPr>
              <p:cNvPr id="237" name="Isosceles Triangle 23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8" name="Straight Connector 237"/>
              <p:cNvCxnSpPr>
                <a:stCxn id="23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05"/>
            <p:cNvGrpSpPr/>
            <p:nvPr/>
          </p:nvGrpSpPr>
          <p:grpSpPr>
            <a:xfrm>
              <a:off x="685800" y="5083996"/>
              <a:ext cx="163909" cy="326203"/>
              <a:chOff x="1476543" y="4728479"/>
              <a:chExt cx="163909" cy="326203"/>
            </a:xfrm>
          </p:grpSpPr>
          <p:sp>
            <p:nvSpPr>
              <p:cNvPr id="235" name="Isosceles Triangle 23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6" name="Straight Connector 235"/>
              <p:cNvCxnSpPr>
                <a:stCxn id="23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17"/>
            <p:cNvGrpSpPr/>
            <p:nvPr/>
          </p:nvGrpSpPr>
          <p:grpSpPr>
            <a:xfrm>
              <a:off x="979091" y="5083996"/>
              <a:ext cx="163909" cy="326203"/>
              <a:chOff x="1476543" y="4728479"/>
              <a:chExt cx="163909" cy="326203"/>
            </a:xfrm>
          </p:grpSpPr>
          <p:sp>
            <p:nvSpPr>
              <p:cNvPr id="233" name="Isosceles Triangle 23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4" name="Straight Connector 233"/>
              <p:cNvCxnSpPr>
                <a:stCxn id="23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20"/>
            <p:cNvGrpSpPr/>
            <p:nvPr/>
          </p:nvGrpSpPr>
          <p:grpSpPr>
            <a:xfrm>
              <a:off x="1283891" y="5083996"/>
              <a:ext cx="163909" cy="326203"/>
              <a:chOff x="1476543" y="4728479"/>
              <a:chExt cx="163909" cy="326203"/>
            </a:xfrm>
          </p:grpSpPr>
          <p:sp>
            <p:nvSpPr>
              <p:cNvPr id="231" name="Isosceles Triangle 23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2" name="Straight Connector 231"/>
              <p:cNvCxnSpPr>
                <a:stCxn id="23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23"/>
            <p:cNvGrpSpPr/>
            <p:nvPr/>
          </p:nvGrpSpPr>
          <p:grpSpPr>
            <a:xfrm>
              <a:off x="2569046" y="3819924"/>
              <a:ext cx="163909" cy="326203"/>
              <a:chOff x="1476543" y="4728479"/>
              <a:chExt cx="163909" cy="326203"/>
            </a:xfrm>
          </p:grpSpPr>
          <p:sp>
            <p:nvSpPr>
              <p:cNvPr id="229" name="Isosceles Triangle 22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0" name="Straight Connector 229"/>
              <p:cNvCxnSpPr>
                <a:stCxn id="22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6"/>
            <p:cNvGrpSpPr/>
            <p:nvPr/>
          </p:nvGrpSpPr>
          <p:grpSpPr>
            <a:xfrm>
              <a:off x="2306983" y="3819924"/>
              <a:ext cx="163909" cy="326203"/>
              <a:chOff x="1476543" y="4728479"/>
              <a:chExt cx="163909" cy="326203"/>
            </a:xfrm>
          </p:grpSpPr>
          <p:sp>
            <p:nvSpPr>
              <p:cNvPr id="227" name="Isosceles Triangle 22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8" name="Straight Connector 227"/>
              <p:cNvCxnSpPr>
                <a:stCxn id="22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29"/>
            <p:cNvGrpSpPr/>
            <p:nvPr/>
          </p:nvGrpSpPr>
          <p:grpSpPr>
            <a:xfrm>
              <a:off x="1098028" y="3819923"/>
              <a:ext cx="163909" cy="326203"/>
              <a:chOff x="1476543" y="4728479"/>
              <a:chExt cx="163909" cy="326203"/>
            </a:xfrm>
          </p:grpSpPr>
          <p:sp>
            <p:nvSpPr>
              <p:cNvPr id="225" name="Isosceles Triangle 22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6" name="Straight Connector 225"/>
              <p:cNvCxnSpPr>
                <a:stCxn id="22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32"/>
            <p:cNvGrpSpPr/>
            <p:nvPr/>
          </p:nvGrpSpPr>
          <p:grpSpPr>
            <a:xfrm>
              <a:off x="1402828" y="3819923"/>
              <a:ext cx="163909" cy="326203"/>
              <a:chOff x="1476543" y="4728479"/>
              <a:chExt cx="163909" cy="326203"/>
            </a:xfrm>
          </p:grpSpPr>
          <p:sp>
            <p:nvSpPr>
              <p:cNvPr id="223" name="Isosceles Triangle 22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4" name="Straight Connector 223"/>
              <p:cNvCxnSpPr>
                <a:stCxn id="22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35"/>
            <p:cNvGrpSpPr/>
            <p:nvPr/>
          </p:nvGrpSpPr>
          <p:grpSpPr>
            <a:xfrm>
              <a:off x="1696119" y="3819923"/>
              <a:ext cx="163909" cy="326203"/>
              <a:chOff x="1476543" y="4728479"/>
              <a:chExt cx="163909" cy="326203"/>
            </a:xfrm>
          </p:grpSpPr>
          <p:sp>
            <p:nvSpPr>
              <p:cNvPr id="221" name="Isosceles Triangle 22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2" name="Straight Connector 221"/>
              <p:cNvCxnSpPr>
                <a:stCxn id="22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138"/>
            <p:cNvGrpSpPr/>
            <p:nvPr/>
          </p:nvGrpSpPr>
          <p:grpSpPr>
            <a:xfrm>
              <a:off x="2000919" y="3819923"/>
              <a:ext cx="163909" cy="326203"/>
              <a:chOff x="1476543" y="4728479"/>
              <a:chExt cx="163909" cy="326203"/>
            </a:xfrm>
          </p:grpSpPr>
          <p:sp>
            <p:nvSpPr>
              <p:cNvPr id="219" name="Isosceles Triangle 21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0" name="Straight Connector 219"/>
              <p:cNvCxnSpPr>
                <a:stCxn id="21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141"/>
            <p:cNvGrpSpPr/>
            <p:nvPr/>
          </p:nvGrpSpPr>
          <p:grpSpPr>
            <a:xfrm>
              <a:off x="2070373" y="4658124"/>
              <a:ext cx="163909" cy="326203"/>
              <a:chOff x="1476543" y="4728479"/>
              <a:chExt cx="163909" cy="326203"/>
            </a:xfrm>
          </p:grpSpPr>
          <p:sp>
            <p:nvSpPr>
              <p:cNvPr id="217" name="Isosceles Triangle 21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8" name="Straight Connector 217"/>
              <p:cNvCxnSpPr>
                <a:stCxn id="21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144"/>
            <p:cNvGrpSpPr/>
            <p:nvPr/>
          </p:nvGrpSpPr>
          <p:grpSpPr>
            <a:xfrm>
              <a:off x="1808310" y="4658124"/>
              <a:ext cx="163909" cy="326203"/>
              <a:chOff x="1476543" y="4728479"/>
              <a:chExt cx="163909" cy="326203"/>
            </a:xfrm>
          </p:grpSpPr>
          <p:sp>
            <p:nvSpPr>
              <p:cNvPr id="215" name="Isosceles Triangle 21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6" name="Straight Connector 215"/>
              <p:cNvCxnSpPr>
                <a:stCxn id="21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147"/>
            <p:cNvGrpSpPr/>
            <p:nvPr/>
          </p:nvGrpSpPr>
          <p:grpSpPr>
            <a:xfrm>
              <a:off x="599355" y="4658123"/>
              <a:ext cx="163909" cy="326203"/>
              <a:chOff x="1476543" y="4728479"/>
              <a:chExt cx="163909" cy="326203"/>
            </a:xfrm>
          </p:grpSpPr>
          <p:sp>
            <p:nvSpPr>
              <p:cNvPr id="213" name="Isosceles Triangle 21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4" name="Straight Connector 213"/>
              <p:cNvCxnSpPr>
                <a:stCxn id="21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150"/>
            <p:cNvGrpSpPr/>
            <p:nvPr/>
          </p:nvGrpSpPr>
          <p:grpSpPr>
            <a:xfrm>
              <a:off x="904155" y="4658123"/>
              <a:ext cx="163909" cy="326203"/>
              <a:chOff x="1476543" y="4728479"/>
              <a:chExt cx="163909" cy="326203"/>
            </a:xfrm>
          </p:grpSpPr>
          <p:sp>
            <p:nvSpPr>
              <p:cNvPr id="211" name="Isosceles Triangle 21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2" name="Straight Connector 211"/>
              <p:cNvCxnSpPr>
                <a:stCxn id="21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153"/>
            <p:cNvGrpSpPr/>
            <p:nvPr/>
          </p:nvGrpSpPr>
          <p:grpSpPr>
            <a:xfrm>
              <a:off x="1197446" y="4658123"/>
              <a:ext cx="163909" cy="326203"/>
              <a:chOff x="1476543" y="4728479"/>
              <a:chExt cx="163909" cy="326203"/>
            </a:xfrm>
          </p:grpSpPr>
          <p:sp>
            <p:nvSpPr>
              <p:cNvPr id="209" name="Isosceles Triangle 20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0" name="Straight Connector 209"/>
              <p:cNvCxnSpPr>
                <a:stCxn id="20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156"/>
            <p:cNvGrpSpPr/>
            <p:nvPr/>
          </p:nvGrpSpPr>
          <p:grpSpPr>
            <a:xfrm>
              <a:off x="1502246" y="4658123"/>
              <a:ext cx="163909" cy="326203"/>
              <a:chOff x="1476543" y="4728479"/>
              <a:chExt cx="163909" cy="326203"/>
            </a:xfrm>
          </p:grpSpPr>
          <p:sp>
            <p:nvSpPr>
              <p:cNvPr id="207" name="Isosceles Triangle 20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8" name="Straight Connector 207"/>
              <p:cNvCxnSpPr>
                <a:stCxn id="20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159"/>
            <p:cNvGrpSpPr/>
            <p:nvPr/>
          </p:nvGrpSpPr>
          <p:grpSpPr>
            <a:xfrm>
              <a:off x="2340446" y="4222328"/>
              <a:ext cx="163909" cy="326203"/>
              <a:chOff x="1476543" y="4728479"/>
              <a:chExt cx="163909" cy="326203"/>
            </a:xfrm>
          </p:grpSpPr>
          <p:sp>
            <p:nvSpPr>
              <p:cNvPr id="205" name="Isosceles Triangle 20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6" name="Straight Connector 205"/>
              <p:cNvCxnSpPr>
                <a:stCxn id="20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" name="Group 162"/>
            <p:cNvGrpSpPr/>
            <p:nvPr/>
          </p:nvGrpSpPr>
          <p:grpSpPr>
            <a:xfrm>
              <a:off x="2078383" y="4222328"/>
              <a:ext cx="163909" cy="326203"/>
              <a:chOff x="1476543" y="4728479"/>
              <a:chExt cx="163909" cy="326203"/>
            </a:xfrm>
          </p:grpSpPr>
          <p:sp>
            <p:nvSpPr>
              <p:cNvPr id="203" name="Isosceles Triangle 20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4" name="Straight Connector 203"/>
              <p:cNvCxnSpPr>
                <a:stCxn id="20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" name="Group 165"/>
            <p:cNvGrpSpPr/>
            <p:nvPr/>
          </p:nvGrpSpPr>
          <p:grpSpPr>
            <a:xfrm>
              <a:off x="869428" y="4222327"/>
              <a:ext cx="163909" cy="326203"/>
              <a:chOff x="1476543" y="4728479"/>
              <a:chExt cx="163909" cy="326203"/>
            </a:xfrm>
          </p:grpSpPr>
          <p:sp>
            <p:nvSpPr>
              <p:cNvPr id="201" name="Isosceles Triangle 20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2" name="Straight Connector 201"/>
              <p:cNvCxnSpPr>
                <a:stCxn id="20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" name="Group 168"/>
            <p:cNvGrpSpPr/>
            <p:nvPr/>
          </p:nvGrpSpPr>
          <p:grpSpPr>
            <a:xfrm>
              <a:off x="1174228" y="4222327"/>
              <a:ext cx="163909" cy="326203"/>
              <a:chOff x="1476543" y="4728479"/>
              <a:chExt cx="163909" cy="326203"/>
            </a:xfrm>
          </p:grpSpPr>
          <p:sp>
            <p:nvSpPr>
              <p:cNvPr id="199" name="Isosceles Triangle 19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0" name="Straight Connector 199"/>
              <p:cNvCxnSpPr>
                <a:stCxn id="19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8" name="Group 171"/>
            <p:cNvGrpSpPr/>
            <p:nvPr/>
          </p:nvGrpSpPr>
          <p:grpSpPr>
            <a:xfrm>
              <a:off x="1467519" y="4222327"/>
              <a:ext cx="163909" cy="326203"/>
              <a:chOff x="1476543" y="4728479"/>
              <a:chExt cx="163909" cy="326203"/>
            </a:xfrm>
          </p:grpSpPr>
          <p:sp>
            <p:nvSpPr>
              <p:cNvPr id="197" name="Isosceles Triangle 19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98" name="Straight Connector 197"/>
              <p:cNvCxnSpPr>
                <a:stCxn id="19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oup 174"/>
            <p:cNvGrpSpPr/>
            <p:nvPr/>
          </p:nvGrpSpPr>
          <p:grpSpPr>
            <a:xfrm>
              <a:off x="1772319" y="4222327"/>
              <a:ext cx="163909" cy="326203"/>
              <a:chOff x="1476543" y="4728479"/>
              <a:chExt cx="163909" cy="326203"/>
            </a:xfrm>
          </p:grpSpPr>
          <p:sp>
            <p:nvSpPr>
              <p:cNvPr id="195" name="Isosceles Triangle 19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96" name="Straight Connector 195"/>
              <p:cNvCxnSpPr>
                <a:stCxn id="19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5" name="Straight Connector 164"/>
            <p:cNvCxnSpPr/>
            <p:nvPr/>
          </p:nvCxnSpPr>
          <p:spPr>
            <a:xfrm flipH="1">
              <a:off x="673677" y="4997511"/>
              <a:ext cx="1475652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>
              <a:off x="946748" y="4548530"/>
              <a:ext cx="1475652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>
              <a:off x="772240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>
              <a:off x="1056555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1361355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>
              <a:off x="1656676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8684" y="3657605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81925" y="3657605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78377" y="3657603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82170" y="365393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5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2756" y="365760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6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491" y="3653929"/>
              <a:ext cx="193509" cy="154961"/>
            </a:xfrm>
            <a:prstGeom prst="rect">
              <a:avLst/>
            </a:prstGeom>
            <a:noFill/>
          </p:spPr>
        </p:pic>
        <p:pic>
          <p:nvPicPr>
            <p:cNvPr id="177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2380" y="4060646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8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59292" y="4060644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9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52071" y="4064315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0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59538" y="4060643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6450" y="406064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22518" y="4060640"/>
              <a:ext cx="193509" cy="154961"/>
            </a:xfrm>
            <a:prstGeom prst="rect">
              <a:avLst/>
            </a:prstGeom>
            <a:noFill/>
          </p:spPr>
        </p:pic>
        <p:pic>
          <p:nvPicPr>
            <p:cNvPr id="18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3520" y="449215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86759" y="449582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5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3211" y="449215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6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3335" y="4492148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7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3921" y="4492147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8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7329" y="4495819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9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6315" y="4923199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0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5887" y="4923197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2337" y="4923196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69804" y="4926867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69373" y="4919523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2783" y="4923193"/>
              <a:ext cx="193510" cy="154961"/>
            </a:xfrm>
            <a:prstGeom prst="rect">
              <a:avLst/>
            </a:prstGeom>
            <a:noFill/>
          </p:spPr>
        </p:pic>
      </p:grpSp>
      <p:cxnSp>
        <p:nvCxnSpPr>
          <p:cNvPr id="24" name="Straight Arrow Connector 23"/>
          <p:cNvCxnSpPr/>
          <p:nvPr/>
        </p:nvCxnSpPr>
        <p:spPr>
          <a:xfrm>
            <a:off x="1828800" y="3429000"/>
            <a:ext cx="1828800" cy="533400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"/>
          <p:cNvSpPr txBox="1"/>
          <p:nvPr/>
        </p:nvSpPr>
        <p:spPr>
          <a:xfrm rot="936670">
            <a:off x="2525483" y="3588158"/>
            <a:ext cx="8038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1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129" name="Group 128"/>
          <p:cNvGrpSpPr/>
          <p:nvPr/>
        </p:nvGrpSpPr>
        <p:grpSpPr>
          <a:xfrm rot="4440464">
            <a:off x="3614075" y="2330442"/>
            <a:ext cx="1222707" cy="369332"/>
            <a:chOff x="1958231" y="3573268"/>
            <a:chExt cx="1222707" cy="369332"/>
          </a:xfrm>
        </p:grpSpPr>
        <p:cxnSp>
          <p:nvCxnSpPr>
            <p:cNvPr id="127" name="Straight Arrow Connector 126"/>
            <p:cNvCxnSpPr/>
            <p:nvPr/>
          </p:nvCxnSpPr>
          <p:spPr>
            <a:xfrm rot="11963957" flipH="1">
              <a:off x="1958231" y="3715776"/>
              <a:ext cx="1222707" cy="70691"/>
            </a:xfrm>
            <a:prstGeom prst="straightConnector1">
              <a:avLst/>
            </a:prstGeom>
            <a:ln w="57150">
              <a:solidFill>
                <a:srgbClr val="00B05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2"/>
            <p:cNvSpPr txBox="1"/>
            <p:nvPr/>
          </p:nvSpPr>
          <p:spPr>
            <a:xfrm rot="936670">
              <a:off x="2354595" y="3573268"/>
              <a:ext cx="5174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Null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 rot="8410740">
            <a:off x="5517976" y="2895600"/>
            <a:ext cx="1263825" cy="556412"/>
            <a:chOff x="1862555" y="3451641"/>
            <a:chExt cx="1263825" cy="556412"/>
          </a:xfrm>
        </p:grpSpPr>
        <p:cxnSp>
          <p:nvCxnSpPr>
            <p:cNvPr id="132" name="Straight Arrow Connector 131"/>
            <p:cNvCxnSpPr/>
            <p:nvPr/>
          </p:nvCxnSpPr>
          <p:spPr>
            <a:xfrm rot="2389260" flipV="1">
              <a:off x="1862555" y="3451641"/>
              <a:ext cx="1263825" cy="556412"/>
            </a:xfrm>
            <a:prstGeom prst="straightConnector1">
              <a:avLst/>
            </a:prstGeom>
            <a:ln w="57150">
              <a:solidFill>
                <a:srgbClr val="00B05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2"/>
            <p:cNvSpPr txBox="1"/>
            <p:nvPr/>
          </p:nvSpPr>
          <p:spPr>
            <a:xfrm rot="11736670">
              <a:off x="2354595" y="3573268"/>
              <a:ext cx="5174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Null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 rot="10800000">
            <a:off x="5276800" y="4571866"/>
            <a:ext cx="2419400" cy="650724"/>
            <a:chOff x="1181114" y="3321198"/>
            <a:chExt cx="2419400" cy="650724"/>
          </a:xfrm>
        </p:grpSpPr>
        <p:cxnSp>
          <p:nvCxnSpPr>
            <p:cNvPr id="142" name="Straight Arrow Connector 141"/>
            <p:cNvCxnSpPr/>
            <p:nvPr/>
          </p:nvCxnSpPr>
          <p:spPr>
            <a:xfrm>
              <a:off x="1181114" y="3321198"/>
              <a:ext cx="2419400" cy="650724"/>
            </a:xfrm>
            <a:prstGeom prst="straightConnector1">
              <a:avLst/>
            </a:prstGeom>
            <a:ln w="57150">
              <a:solidFill>
                <a:srgbClr val="00B05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2"/>
            <p:cNvSpPr txBox="1"/>
            <p:nvPr/>
          </p:nvSpPr>
          <p:spPr>
            <a:xfrm rot="11736670">
              <a:off x="2309202" y="3479143"/>
              <a:ext cx="5174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Null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 rot="14251939">
            <a:off x="4149046" y="5168234"/>
            <a:ext cx="1053837" cy="369332"/>
            <a:chOff x="2058327" y="3573268"/>
            <a:chExt cx="1053837" cy="369332"/>
          </a:xfrm>
        </p:grpSpPr>
        <p:cxnSp>
          <p:nvCxnSpPr>
            <p:cNvPr id="153" name="Straight Arrow Connector 152"/>
            <p:cNvCxnSpPr/>
            <p:nvPr/>
          </p:nvCxnSpPr>
          <p:spPr>
            <a:xfrm rot="1664967" flipV="1">
              <a:off x="2058327" y="3646957"/>
              <a:ext cx="1053837" cy="218054"/>
            </a:xfrm>
            <a:prstGeom prst="straightConnector1">
              <a:avLst/>
            </a:prstGeom>
            <a:ln w="57150">
              <a:solidFill>
                <a:srgbClr val="00B05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2"/>
            <p:cNvSpPr txBox="1"/>
            <p:nvPr/>
          </p:nvSpPr>
          <p:spPr>
            <a:xfrm rot="11736670">
              <a:off x="2354595" y="3573268"/>
              <a:ext cx="5174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Null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 rot="17733962">
            <a:off x="1981549" y="4516440"/>
            <a:ext cx="1543380" cy="1554061"/>
            <a:chOff x="1771291" y="2910455"/>
            <a:chExt cx="1543380" cy="1554061"/>
          </a:xfrm>
        </p:grpSpPr>
        <p:cxnSp>
          <p:nvCxnSpPr>
            <p:cNvPr id="164" name="Straight Arrow Connector 163"/>
            <p:cNvCxnSpPr/>
            <p:nvPr/>
          </p:nvCxnSpPr>
          <p:spPr>
            <a:xfrm rot="3591390" flipV="1">
              <a:off x="1765950" y="2915796"/>
              <a:ext cx="1554061" cy="1543380"/>
            </a:xfrm>
            <a:prstGeom prst="straightConnector1">
              <a:avLst/>
            </a:prstGeom>
            <a:ln w="57150">
              <a:solidFill>
                <a:srgbClr val="00B05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TextBox 2"/>
            <p:cNvSpPr txBox="1"/>
            <p:nvPr/>
          </p:nvSpPr>
          <p:spPr>
            <a:xfrm rot="936670">
              <a:off x="2283695" y="3531057"/>
              <a:ext cx="5174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Null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val 123"/>
          <p:cNvSpPr/>
          <p:nvPr/>
        </p:nvSpPr>
        <p:spPr>
          <a:xfrm rot="21326829">
            <a:off x="3985642" y="3670148"/>
            <a:ext cx="3022544" cy="87434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 rot="6768480">
            <a:off x="2421052" y="4320484"/>
            <a:ext cx="3324141" cy="84796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 rot="18274148">
            <a:off x="3599742" y="3029926"/>
            <a:ext cx="2636366" cy="87434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 rot="13519873">
            <a:off x="2807288" y="3387284"/>
            <a:ext cx="1598475" cy="62382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Null Steering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7" name="Picture 16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424" y="622014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3659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1023" y="144780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589" y="598867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9043" y="2708749"/>
            <a:ext cx="456684" cy="314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Oval 133"/>
          <p:cNvSpPr/>
          <p:nvPr/>
        </p:nvSpPr>
        <p:spPr>
          <a:xfrm rot="4985896">
            <a:off x="2511954" y="2314316"/>
            <a:ext cx="3448373" cy="105514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 rot="2356258">
            <a:off x="3627722" y="4851983"/>
            <a:ext cx="4313648" cy="72233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 rot="9808888">
            <a:off x="1019002" y="4098199"/>
            <a:ext cx="3757463" cy="84183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 rot="18368454">
            <a:off x="3536571" y="3760388"/>
            <a:ext cx="574859" cy="100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 rot="488027">
            <a:off x="3747166" y="3139405"/>
            <a:ext cx="829769" cy="1670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rot="16200000" flipH="1">
            <a:off x="3581400" y="2514600"/>
            <a:ext cx="1371600" cy="152400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"/>
          <p:cNvSpPr txBox="1"/>
          <p:nvPr/>
        </p:nvSpPr>
        <p:spPr>
          <a:xfrm rot="5040000">
            <a:off x="3911842" y="2491723"/>
            <a:ext cx="7649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2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" name="Picture 19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3205" y="5224061"/>
            <a:ext cx="456684" cy="3146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Group 125"/>
          <p:cNvGrpSpPr/>
          <p:nvPr/>
        </p:nvGrpSpPr>
        <p:grpSpPr>
          <a:xfrm rot="8410740">
            <a:off x="5517988" y="3007142"/>
            <a:ext cx="1263825" cy="556412"/>
            <a:chOff x="1862555" y="3451641"/>
            <a:chExt cx="1263825" cy="556412"/>
          </a:xfrm>
        </p:grpSpPr>
        <p:cxnSp>
          <p:nvCxnSpPr>
            <p:cNvPr id="127" name="Straight Arrow Connector 126"/>
            <p:cNvCxnSpPr/>
            <p:nvPr/>
          </p:nvCxnSpPr>
          <p:spPr>
            <a:xfrm rot="2389260" flipV="1">
              <a:off x="1862555" y="3451641"/>
              <a:ext cx="1263825" cy="556412"/>
            </a:xfrm>
            <a:prstGeom prst="straightConnector1">
              <a:avLst/>
            </a:prstGeom>
            <a:ln w="57150">
              <a:solidFill>
                <a:srgbClr val="00B05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2"/>
            <p:cNvSpPr txBox="1"/>
            <p:nvPr/>
          </p:nvSpPr>
          <p:spPr>
            <a:xfrm rot="11736670">
              <a:off x="2354595" y="3573268"/>
              <a:ext cx="5174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Null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 rot="10992617">
            <a:off x="5791200" y="4710220"/>
            <a:ext cx="1905000" cy="512371"/>
            <a:chOff x="1181114" y="3321197"/>
            <a:chExt cx="1905000" cy="512371"/>
          </a:xfrm>
        </p:grpSpPr>
        <p:cxnSp>
          <p:nvCxnSpPr>
            <p:cNvPr id="130" name="Straight Arrow Connector 129"/>
            <p:cNvCxnSpPr/>
            <p:nvPr/>
          </p:nvCxnSpPr>
          <p:spPr>
            <a:xfrm>
              <a:off x="1181114" y="3321197"/>
              <a:ext cx="1905000" cy="512371"/>
            </a:xfrm>
            <a:prstGeom prst="straightConnector1">
              <a:avLst/>
            </a:prstGeom>
            <a:ln w="57150">
              <a:solidFill>
                <a:srgbClr val="00B05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2"/>
            <p:cNvSpPr txBox="1"/>
            <p:nvPr/>
          </p:nvSpPr>
          <p:spPr>
            <a:xfrm rot="11736670">
              <a:off x="1935292" y="3425266"/>
              <a:ext cx="5174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Null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 rot="14373410">
            <a:off x="4242669" y="5163775"/>
            <a:ext cx="1053837" cy="369332"/>
            <a:chOff x="2058327" y="3573268"/>
            <a:chExt cx="1053837" cy="369332"/>
          </a:xfrm>
        </p:grpSpPr>
        <p:cxnSp>
          <p:nvCxnSpPr>
            <p:cNvPr id="133" name="Straight Arrow Connector 132"/>
            <p:cNvCxnSpPr/>
            <p:nvPr/>
          </p:nvCxnSpPr>
          <p:spPr>
            <a:xfrm rot="1664967" flipV="1">
              <a:off x="2058327" y="3646957"/>
              <a:ext cx="1053837" cy="218054"/>
            </a:xfrm>
            <a:prstGeom prst="straightConnector1">
              <a:avLst/>
            </a:prstGeom>
            <a:ln w="57150">
              <a:solidFill>
                <a:srgbClr val="00B05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2"/>
            <p:cNvSpPr txBox="1"/>
            <p:nvPr/>
          </p:nvSpPr>
          <p:spPr>
            <a:xfrm rot="11736670">
              <a:off x="2354595" y="3573268"/>
              <a:ext cx="5174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Null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 rot="18288004">
            <a:off x="2159091" y="4878323"/>
            <a:ext cx="993772" cy="1321830"/>
            <a:chOff x="1787048" y="2956898"/>
            <a:chExt cx="993772" cy="1321830"/>
          </a:xfrm>
        </p:grpSpPr>
        <p:cxnSp>
          <p:nvCxnSpPr>
            <p:cNvPr id="142" name="Straight Arrow Connector 141"/>
            <p:cNvCxnSpPr/>
            <p:nvPr/>
          </p:nvCxnSpPr>
          <p:spPr>
            <a:xfrm rot="3119430" flipV="1">
              <a:off x="1623019" y="3120927"/>
              <a:ext cx="1321830" cy="993772"/>
            </a:xfrm>
            <a:prstGeom prst="straightConnector1">
              <a:avLst/>
            </a:prstGeom>
            <a:ln w="57150">
              <a:solidFill>
                <a:srgbClr val="00B05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2"/>
            <p:cNvSpPr txBox="1"/>
            <p:nvPr/>
          </p:nvSpPr>
          <p:spPr>
            <a:xfrm rot="936670">
              <a:off x="2092375" y="3434363"/>
              <a:ext cx="5174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Null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 rot="12917467" flipH="1">
            <a:off x="1920497" y="3439969"/>
            <a:ext cx="1302028" cy="480010"/>
            <a:chOff x="1765066" y="3413349"/>
            <a:chExt cx="1302028" cy="480010"/>
          </a:xfrm>
        </p:grpSpPr>
        <p:cxnSp>
          <p:nvCxnSpPr>
            <p:cNvPr id="147" name="Straight Arrow Connector 146"/>
            <p:cNvCxnSpPr/>
            <p:nvPr/>
          </p:nvCxnSpPr>
          <p:spPr>
            <a:xfrm rot="12917467" flipH="1">
              <a:off x="1765066" y="3413349"/>
              <a:ext cx="1302028" cy="480010"/>
            </a:xfrm>
            <a:prstGeom prst="straightConnector1">
              <a:avLst/>
            </a:prstGeom>
            <a:ln w="57150">
              <a:solidFill>
                <a:srgbClr val="00B05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2"/>
            <p:cNvSpPr txBox="1"/>
            <p:nvPr/>
          </p:nvSpPr>
          <p:spPr>
            <a:xfrm rot="11736670">
              <a:off x="2179713" y="3472220"/>
              <a:ext cx="5174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Null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50" name="Rectangle 149"/>
          <p:cNvSpPr/>
          <p:nvPr/>
        </p:nvSpPr>
        <p:spPr>
          <a:xfrm rot="488027">
            <a:off x="4367827" y="2951887"/>
            <a:ext cx="916687" cy="1702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 rot="488027">
            <a:off x="4587242" y="4254437"/>
            <a:ext cx="916687" cy="280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21"/>
          <p:cNvGrpSpPr/>
          <p:nvPr/>
        </p:nvGrpSpPr>
        <p:grpSpPr>
          <a:xfrm>
            <a:off x="3657600" y="3429000"/>
            <a:ext cx="1543485" cy="1139132"/>
            <a:chOff x="366315" y="3653929"/>
            <a:chExt cx="2379685" cy="1756271"/>
          </a:xfrm>
        </p:grpSpPr>
        <p:sp>
          <p:nvSpPr>
            <p:cNvPr id="140" name="Parallelogram 139"/>
            <p:cNvSpPr/>
            <p:nvPr/>
          </p:nvSpPr>
          <p:spPr>
            <a:xfrm>
              <a:off x="446954" y="4146126"/>
              <a:ext cx="2208949" cy="1264073"/>
            </a:xfrm>
            <a:prstGeom prst="parallelogram">
              <a:avLst>
                <a:gd name="adj" fmla="val 56498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98"/>
            <p:cNvGrpSpPr/>
            <p:nvPr/>
          </p:nvGrpSpPr>
          <p:grpSpPr>
            <a:xfrm>
              <a:off x="1852018" y="5083997"/>
              <a:ext cx="163909" cy="326203"/>
              <a:chOff x="1476543" y="4728479"/>
              <a:chExt cx="163909" cy="326203"/>
            </a:xfrm>
          </p:grpSpPr>
          <p:sp>
            <p:nvSpPr>
              <p:cNvPr id="241" name="Isosceles Triangle 24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42" name="Straight Connector 241"/>
              <p:cNvCxnSpPr>
                <a:stCxn id="24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99"/>
            <p:cNvGrpSpPr/>
            <p:nvPr/>
          </p:nvGrpSpPr>
          <p:grpSpPr>
            <a:xfrm>
              <a:off x="1589955" y="5083997"/>
              <a:ext cx="163909" cy="326203"/>
              <a:chOff x="1476543" y="4728479"/>
              <a:chExt cx="163909" cy="326203"/>
            </a:xfrm>
          </p:grpSpPr>
          <p:sp>
            <p:nvSpPr>
              <p:cNvPr id="239" name="Isosceles Triangle 23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40" name="Straight Connector 239"/>
              <p:cNvCxnSpPr>
                <a:stCxn id="23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02"/>
            <p:cNvGrpSpPr/>
            <p:nvPr/>
          </p:nvGrpSpPr>
          <p:grpSpPr>
            <a:xfrm>
              <a:off x="381000" y="5083996"/>
              <a:ext cx="163909" cy="326203"/>
              <a:chOff x="1476543" y="4728479"/>
              <a:chExt cx="163909" cy="326203"/>
            </a:xfrm>
          </p:grpSpPr>
          <p:sp>
            <p:nvSpPr>
              <p:cNvPr id="237" name="Isosceles Triangle 23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8" name="Straight Connector 237"/>
              <p:cNvCxnSpPr>
                <a:stCxn id="23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05"/>
            <p:cNvGrpSpPr/>
            <p:nvPr/>
          </p:nvGrpSpPr>
          <p:grpSpPr>
            <a:xfrm>
              <a:off x="685800" y="5083996"/>
              <a:ext cx="163909" cy="326203"/>
              <a:chOff x="1476543" y="4728479"/>
              <a:chExt cx="163909" cy="326203"/>
            </a:xfrm>
          </p:grpSpPr>
          <p:sp>
            <p:nvSpPr>
              <p:cNvPr id="235" name="Isosceles Triangle 23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6" name="Straight Connector 235"/>
              <p:cNvCxnSpPr>
                <a:stCxn id="23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17"/>
            <p:cNvGrpSpPr/>
            <p:nvPr/>
          </p:nvGrpSpPr>
          <p:grpSpPr>
            <a:xfrm>
              <a:off x="979091" y="5083996"/>
              <a:ext cx="163909" cy="326203"/>
              <a:chOff x="1476543" y="4728479"/>
              <a:chExt cx="163909" cy="326203"/>
            </a:xfrm>
          </p:grpSpPr>
          <p:sp>
            <p:nvSpPr>
              <p:cNvPr id="233" name="Isosceles Triangle 23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4" name="Straight Connector 233"/>
              <p:cNvCxnSpPr>
                <a:stCxn id="23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20"/>
            <p:cNvGrpSpPr/>
            <p:nvPr/>
          </p:nvGrpSpPr>
          <p:grpSpPr>
            <a:xfrm>
              <a:off x="1283891" y="5083996"/>
              <a:ext cx="163909" cy="326203"/>
              <a:chOff x="1476543" y="4728479"/>
              <a:chExt cx="163909" cy="326203"/>
            </a:xfrm>
          </p:grpSpPr>
          <p:sp>
            <p:nvSpPr>
              <p:cNvPr id="231" name="Isosceles Triangle 23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2" name="Straight Connector 231"/>
              <p:cNvCxnSpPr>
                <a:stCxn id="23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23"/>
            <p:cNvGrpSpPr/>
            <p:nvPr/>
          </p:nvGrpSpPr>
          <p:grpSpPr>
            <a:xfrm>
              <a:off x="2569046" y="3819924"/>
              <a:ext cx="163909" cy="326203"/>
              <a:chOff x="1476543" y="4728479"/>
              <a:chExt cx="163909" cy="326203"/>
            </a:xfrm>
          </p:grpSpPr>
          <p:sp>
            <p:nvSpPr>
              <p:cNvPr id="229" name="Isosceles Triangle 22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0" name="Straight Connector 229"/>
              <p:cNvCxnSpPr>
                <a:stCxn id="22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6"/>
            <p:cNvGrpSpPr/>
            <p:nvPr/>
          </p:nvGrpSpPr>
          <p:grpSpPr>
            <a:xfrm>
              <a:off x="2306983" y="3819924"/>
              <a:ext cx="163909" cy="326203"/>
              <a:chOff x="1476543" y="4728479"/>
              <a:chExt cx="163909" cy="326203"/>
            </a:xfrm>
          </p:grpSpPr>
          <p:sp>
            <p:nvSpPr>
              <p:cNvPr id="227" name="Isosceles Triangle 22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8" name="Straight Connector 227"/>
              <p:cNvCxnSpPr>
                <a:stCxn id="22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29"/>
            <p:cNvGrpSpPr/>
            <p:nvPr/>
          </p:nvGrpSpPr>
          <p:grpSpPr>
            <a:xfrm>
              <a:off x="1098028" y="3819923"/>
              <a:ext cx="163909" cy="326203"/>
              <a:chOff x="1476543" y="4728479"/>
              <a:chExt cx="163909" cy="326203"/>
            </a:xfrm>
          </p:grpSpPr>
          <p:sp>
            <p:nvSpPr>
              <p:cNvPr id="225" name="Isosceles Triangle 22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6" name="Straight Connector 225"/>
              <p:cNvCxnSpPr>
                <a:stCxn id="22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32"/>
            <p:cNvGrpSpPr/>
            <p:nvPr/>
          </p:nvGrpSpPr>
          <p:grpSpPr>
            <a:xfrm>
              <a:off x="1402828" y="3819923"/>
              <a:ext cx="163909" cy="326203"/>
              <a:chOff x="1476543" y="4728479"/>
              <a:chExt cx="163909" cy="326203"/>
            </a:xfrm>
          </p:grpSpPr>
          <p:sp>
            <p:nvSpPr>
              <p:cNvPr id="223" name="Isosceles Triangle 22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4" name="Straight Connector 223"/>
              <p:cNvCxnSpPr>
                <a:stCxn id="22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35"/>
            <p:cNvGrpSpPr/>
            <p:nvPr/>
          </p:nvGrpSpPr>
          <p:grpSpPr>
            <a:xfrm>
              <a:off x="1696119" y="3819923"/>
              <a:ext cx="163909" cy="326203"/>
              <a:chOff x="1476543" y="4728479"/>
              <a:chExt cx="163909" cy="326203"/>
            </a:xfrm>
          </p:grpSpPr>
          <p:sp>
            <p:nvSpPr>
              <p:cNvPr id="221" name="Isosceles Triangle 22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2" name="Straight Connector 221"/>
              <p:cNvCxnSpPr>
                <a:stCxn id="22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138"/>
            <p:cNvGrpSpPr/>
            <p:nvPr/>
          </p:nvGrpSpPr>
          <p:grpSpPr>
            <a:xfrm>
              <a:off x="2000919" y="3819923"/>
              <a:ext cx="163909" cy="326203"/>
              <a:chOff x="1476543" y="4728479"/>
              <a:chExt cx="163909" cy="326203"/>
            </a:xfrm>
          </p:grpSpPr>
          <p:sp>
            <p:nvSpPr>
              <p:cNvPr id="219" name="Isosceles Triangle 21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0" name="Straight Connector 219"/>
              <p:cNvCxnSpPr>
                <a:stCxn id="21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141"/>
            <p:cNvGrpSpPr/>
            <p:nvPr/>
          </p:nvGrpSpPr>
          <p:grpSpPr>
            <a:xfrm>
              <a:off x="2070373" y="4658124"/>
              <a:ext cx="163909" cy="326203"/>
              <a:chOff x="1476543" y="4728479"/>
              <a:chExt cx="163909" cy="326203"/>
            </a:xfrm>
          </p:grpSpPr>
          <p:sp>
            <p:nvSpPr>
              <p:cNvPr id="217" name="Isosceles Triangle 21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8" name="Straight Connector 217"/>
              <p:cNvCxnSpPr>
                <a:stCxn id="21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144"/>
            <p:cNvGrpSpPr/>
            <p:nvPr/>
          </p:nvGrpSpPr>
          <p:grpSpPr>
            <a:xfrm>
              <a:off x="1808310" y="4658124"/>
              <a:ext cx="163909" cy="326203"/>
              <a:chOff x="1476543" y="4728479"/>
              <a:chExt cx="163909" cy="326203"/>
            </a:xfrm>
          </p:grpSpPr>
          <p:sp>
            <p:nvSpPr>
              <p:cNvPr id="215" name="Isosceles Triangle 21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6" name="Straight Connector 215"/>
              <p:cNvCxnSpPr>
                <a:stCxn id="21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147"/>
            <p:cNvGrpSpPr/>
            <p:nvPr/>
          </p:nvGrpSpPr>
          <p:grpSpPr>
            <a:xfrm>
              <a:off x="599355" y="4658123"/>
              <a:ext cx="163909" cy="326203"/>
              <a:chOff x="1476543" y="4728479"/>
              <a:chExt cx="163909" cy="326203"/>
            </a:xfrm>
          </p:grpSpPr>
          <p:sp>
            <p:nvSpPr>
              <p:cNvPr id="213" name="Isosceles Triangle 21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4" name="Straight Connector 213"/>
              <p:cNvCxnSpPr>
                <a:stCxn id="21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150"/>
            <p:cNvGrpSpPr/>
            <p:nvPr/>
          </p:nvGrpSpPr>
          <p:grpSpPr>
            <a:xfrm>
              <a:off x="904155" y="4658123"/>
              <a:ext cx="163909" cy="326203"/>
              <a:chOff x="1476543" y="4728479"/>
              <a:chExt cx="163909" cy="326203"/>
            </a:xfrm>
          </p:grpSpPr>
          <p:sp>
            <p:nvSpPr>
              <p:cNvPr id="211" name="Isosceles Triangle 21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2" name="Straight Connector 211"/>
              <p:cNvCxnSpPr>
                <a:stCxn id="21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153"/>
            <p:cNvGrpSpPr/>
            <p:nvPr/>
          </p:nvGrpSpPr>
          <p:grpSpPr>
            <a:xfrm>
              <a:off x="1197446" y="4658123"/>
              <a:ext cx="163909" cy="326203"/>
              <a:chOff x="1476543" y="4728479"/>
              <a:chExt cx="163909" cy="326203"/>
            </a:xfrm>
          </p:grpSpPr>
          <p:sp>
            <p:nvSpPr>
              <p:cNvPr id="209" name="Isosceles Triangle 20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0" name="Straight Connector 209"/>
              <p:cNvCxnSpPr>
                <a:stCxn id="20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156"/>
            <p:cNvGrpSpPr/>
            <p:nvPr/>
          </p:nvGrpSpPr>
          <p:grpSpPr>
            <a:xfrm>
              <a:off x="1502246" y="4658123"/>
              <a:ext cx="163909" cy="326203"/>
              <a:chOff x="1476543" y="4728479"/>
              <a:chExt cx="163909" cy="326203"/>
            </a:xfrm>
          </p:grpSpPr>
          <p:sp>
            <p:nvSpPr>
              <p:cNvPr id="207" name="Isosceles Triangle 20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8" name="Straight Connector 207"/>
              <p:cNvCxnSpPr>
                <a:stCxn id="20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159"/>
            <p:cNvGrpSpPr/>
            <p:nvPr/>
          </p:nvGrpSpPr>
          <p:grpSpPr>
            <a:xfrm>
              <a:off x="2340446" y="4222328"/>
              <a:ext cx="163909" cy="326203"/>
              <a:chOff x="1476543" y="4728479"/>
              <a:chExt cx="163909" cy="326203"/>
            </a:xfrm>
          </p:grpSpPr>
          <p:sp>
            <p:nvSpPr>
              <p:cNvPr id="205" name="Isosceles Triangle 20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6" name="Straight Connector 205"/>
              <p:cNvCxnSpPr>
                <a:stCxn id="20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" name="Group 162"/>
            <p:cNvGrpSpPr/>
            <p:nvPr/>
          </p:nvGrpSpPr>
          <p:grpSpPr>
            <a:xfrm>
              <a:off x="2078383" y="4222328"/>
              <a:ext cx="163909" cy="326203"/>
              <a:chOff x="1476543" y="4728479"/>
              <a:chExt cx="163909" cy="326203"/>
            </a:xfrm>
          </p:grpSpPr>
          <p:sp>
            <p:nvSpPr>
              <p:cNvPr id="203" name="Isosceles Triangle 20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4" name="Straight Connector 203"/>
              <p:cNvCxnSpPr>
                <a:stCxn id="20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" name="Group 165"/>
            <p:cNvGrpSpPr/>
            <p:nvPr/>
          </p:nvGrpSpPr>
          <p:grpSpPr>
            <a:xfrm>
              <a:off x="869428" y="4222327"/>
              <a:ext cx="163909" cy="326203"/>
              <a:chOff x="1476543" y="4728479"/>
              <a:chExt cx="163909" cy="326203"/>
            </a:xfrm>
          </p:grpSpPr>
          <p:sp>
            <p:nvSpPr>
              <p:cNvPr id="201" name="Isosceles Triangle 20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2" name="Straight Connector 201"/>
              <p:cNvCxnSpPr>
                <a:stCxn id="20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" name="Group 168"/>
            <p:cNvGrpSpPr/>
            <p:nvPr/>
          </p:nvGrpSpPr>
          <p:grpSpPr>
            <a:xfrm>
              <a:off x="1174228" y="4222327"/>
              <a:ext cx="163909" cy="326203"/>
              <a:chOff x="1476543" y="4728479"/>
              <a:chExt cx="163909" cy="326203"/>
            </a:xfrm>
          </p:grpSpPr>
          <p:sp>
            <p:nvSpPr>
              <p:cNvPr id="199" name="Isosceles Triangle 19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0" name="Straight Connector 199"/>
              <p:cNvCxnSpPr>
                <a:stCxn id="19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8" name="Group 171"/>
            <p:cNvGrpSpPr/>
            <p:nvPr/>
          </p:nvGrpSpPr>
          <p:grpSpPr>
            <a:xfrm>
              <a:off x="1467519" y="4222327"/>
              <a:ext cx="163909" cy="326203"/>
              <a:chOff x="1476543" y="4728479"/>
              <a:chExt cx="163909" cy="326203"/>
            </a:xfrm>
          </p:grpSpPr>
          <p:sp>
            <p:nvSpPr>
              <p:cNvPr id="197" name="Isosceles Triangle 19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98" name="Straight Connector 197"/>
              <p:cNvCxnSpPr>
                <a:stCxn id="19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oup 174"/>
            <p:cNvGrpSpPr/>
            <p:nvPr/>
          </p:nvGrpSpPr>
          <p:grpSpPr>
            <a:xfrm>
              <a:off x="1772319" y="4222327"/>
              <a:ext cx="163909" cy="326203"/>
              <a:chOff x="1476543" y="4728479"/>
              <a:chExt cx="163909" cy="326203"/>
            </a:xfrm>
          </p:grpSpPr>
          <p:sp>
            <p:nvSpPr>
              <p:cNvPr id="195" name="Isosceles Triangle 19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96" name="Straight Connector 195"/>
              <p:cNvCxnSpPr>
                <a:stCxn id="19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5" name="Straight Connector 164"/>
            <p:cNvCxnSpPr/>
            <p:nvPr/>
          </p:nvCxnSpPr>
          <p:spPr>
            <a:xfrm flipH="1">
              <a:off x="673677" y="4997511"/>
              <a:ext cx="1475652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>
              <a:off x="946748" y="4548530"/>
              <a:ext cx="1475652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>
              <a:off x="772240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>
              <a:off x="1056555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1361355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>
              <a:off x="1656676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8684" y="3657605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81925" y="3657605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78377" y="3657603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82170" y="365393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5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2756" y="365760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6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491" y="3653929"/>
              <a:ext cx="193509" cy="154961"/>
            </a:xfrm>
            <a:prstGeom prst="rect">
              <a:avLst/>
            </a:prstGeom>
            <a:noFill/>
          </p:spPr>
        </p:pic>
        <p:pic>
          <p:nvPicPr>
            <p:cNvPr id="177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2380" y="4060646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8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59292" y="4060644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9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52071" y="4064315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0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59538" y="4060643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6450" y="406064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22518" y="4060640"/>
              <a:ext cx="193509" cy="154961"/>
            </a:xfrm>
            <a:prstGeom prst="rect">
              <a:avLst/>
            </a:prstGeom>
            <a:noFill/>
          </p:spPr>
        </p:pic>
        <p:pic>
          <p:nvPicPr>
            <p:cNvPr id="18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3520" y="449215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86759" y="449582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5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3211" y="449215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6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3335" y="4492148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7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3921" y="4492147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8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7329" y="4495819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9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6315" y="4923199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0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5887" y="4923197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2337" y="4923196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69804" y="4926867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69373" y="4919523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2783" y="4923193"/>
              <a:ext cx="193510" cy="15496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Oval 141"/>
          <p:cNvSpPr/>
          <p:nvPr/>
        </p:nvSpPr>
        <p:spPr>
          <a:xfrm rot="1249746">
            <a:off x="4364733" y="4361617"/>
            <a:ext cx="4497579" cy="869629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 rot="9529252">
            <a:off x="4228215" y="2671755"/>
            <a:ext cx="3448373" cy="1382249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 rot="488027">
            <a:off x="4359934" y="3655112"/>
            <a:ext cx="1564847" cy="614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 rot="4645469">
            <a:off x="3558605" y="4843088"/>
            <a:ext cx="2543639" cy="105514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 rot="19242807">
            <a:off x="896043" y="4776635"/>
            <a:ext cx="3962231" cy="134546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 rot="1042419">
            <a:off x="422283" y="3102063"/>
            <a:ext cx="3962231" cy="105514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Multi-User </a:t>
            </a:r>
            <a:r>
              <a:rPr lang="en-US" dirty="0" err="1" smtClean="0"/>
              <a:t>Beamforming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7" name="Picture 16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424" y="622014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3659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1023" y="144780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3205" y="5224061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589" y="598867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9043" y="2708749"/>
            <a:ext cx="456684" cy="314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Oval 133"/>
          <p:cNvSpPr/>
          <p:nvPr/>
        </p:nvSpPr>
        <p:spPr>
          <a:xfrm rot="5100000">
            <a:off x="2562090" y="2358750"/>
            <a:ext cx="3358855" cy="105514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 rot="1118233">
            <a:off x="3256133" y="3689295"/>
            <a:ext cx="913577" cy="1452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 rot="488027">
            <a:off x="3809289" y="3188261"/>
            <a:ext cx="1379364" cy="1808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21"/>
          <p:cNvGrpSpPr/>
          <p:nvPr/>
        </p:nvGrpSpPr>
        <p:grpSpPr>
          <a:xfrm>
            <a:off x="3657600" y="3429000"/>
            <a:ext cx="1543485" cy="1139132"/>
            <a:chOff x="366315" y="3653929"/>
            <a:chExt cx="2379685" cy="1756271"/>
          </a:xfrm>
        </p:grpSpPr>
        <p:sp>
          <p:nvSpPr>
            <p:cNvPr id="140" name="Parallelogram 139"/>
            <p:cNvSpPr/>
            <p:nvPr/>
          </p:nvSpPr>
          <p:spPr>
            <a:xfrm>
              <a:off x="446954" y="4146126"/>
              <a:ext cx="2208949" cy="1264073"/>
            </a:xfrm>
            <a:prstGeom prst="parallelogram">
              <a:avLst>
                <a:gd name="adj" fmla="val 56498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98"/>
            <p:cNvGrpSpPr/>
            <p:nvPr/>
          </p:nvGrpSpPr>
          <p:grpSpPr>
            <a:xfrm>
              <a:off x="1852018" y="5083997"/>
              <a:ext cx="163909" cy="326203"/>
              <a:chOff x="1476543" y="4728479"/>
              <a:chExt cx="163909" cy="326203"/>
            </a:xfrm>
          </p:grpSpPr>
          <p:sp>
            <p:nvSpPr>
              <p:cNvPr id="241" name="Isosceles Triangle 24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42" name="Straight Connector 241"/>
              <p:cNvCxnSpPr>
                <a:stCxn id="24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99"/>
            <p:cNvGrpSpPr/>
            <p:nvPr/>
          </p:nvGrpSpPr>
          <p:grpSpPr>
            <a:xfrm>
              <a:off x="1589955" y="5083997"/>
              <a:ext cx="163909" cy="326203"/>
              <a:chOff x="1476543" y="4728479"/>
              <a:chExt cx="163909" cy="326203"/>
            </a:xfrm>
          </p:grpSpPr>
          <p:sp>
            <p:nvSpPr>
              <p:cNvPr id="239" name="Isosceles Triangle 23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40" name="Straight Connector 239"/>
              <p:cNvCxnSpPr>
                <a:stCxn id="23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02"/>
            <p:cNvGrpSpPr/>
            <p:nvPr/>
          </p:nvGrpSpPr>
          <p:grpSpPr>
            <a:xfrm>
              <a:off x="381000" y="5083996"/>
              <a:ext cx="163909" cy="326203"/>
              <a:chOff x="1476543" y="4728479"/>
              <a:chExt cx="163909" cy="326203"/>
            </a:xfrm>
          </p:grpSpPr>
          <p:sp>
            <p:nvSpPr>
              <p:cNvPr id="237" name="Isosceles Triangle 23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8" name="Straight Connector 237"/>
              <p:cNvCxnSpPr>
                <a:stCxn id="23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05"/>
            <p:cNvGrpSpPr/>
            <p:nvPr/>
          </p:nvGrpSpPr>
          <p:grpSpPr>
            <a:xfrm>
              <a:off x="685800" y="5083996"/>
              <a:ext cx="163909" cy="326203"/>
              <a:chOff x="1476543" y="4728479"/>
              <a:chExt cx="163909" cy="326203"/>
            </a:xfrm>
          </p:grpSpPr>
          <p:sp>
            <p:nvSpPr>
              <p:cNvPr id="235" name="Isosceles Triangle 23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6" name="Straight Connector 235"/>
              <p:cNvCxnSpPr>
                <a:stCxn id="23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17"/>
            <p:cNvGrpSpPr/>
            <p:nvPr/>
          </p:nvGrpSpPr>
          <p:grpSpPr>
            <a:xfrm>
              <a:off x="979091" y="5083996"/>
              <a:ext cx="163909" cy="326203"/>
              <a:chOff x="1476543" y="4728479"/>
              <a:chExt cx="163909" cy="326203"/>
            </a:xfrm>
          </p:grpSpPr>
          <p:sp>
            <p:nvSpPr>
              <p:cNvPr id="233" name="Isosceles Triangle 23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4" name="Straight Connector 233"/>
              <p:cNvCxnSpPr>
                <a:stCxn id="23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20"/>
            <p:cNvGrpSpPr/>
            <p:nvPr/>
          </p:nvGrpSpPr>
          <p:grpSpPr>
            <a:xfrm>
              <a:off x="1283891" y="5083996"/>
              <a:ext cx="163909" cy="326203"/>
              <a:chOff x="1476543" y="4728479"/>
              <a:chExt cx="163909" cy="326203"/>
            </a:xfrm>
          </p:grpSpPr>
          <p:sp>
            <p:nvSpPr>
              <p:cNvPr id="231" name="Isosceles Triangle 23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2" name="Straight Connector 231"/>
              <p:cNvCxnSpPr>
                <a:stCxn id="23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23"/>
            <p:cNvGrpSpPr/>
            <p:nvPr/>
          </p:nvGrpSpPr>
          <p:grpSpPr>
            <a:xfrm>
              <a:off x="2569046" y="3819924"/>
              <a:ext cx="163909" cy="326203"/>
              <a:chOff x="1476543" y="4728479"/>
              <a:chExt cx="163909" cy="326203"/>
            </a:xfrm>
          </p:grpSpPr>
          <p:sp>
            <p:nvSpPr>
              <p:cNvPr id="229" name="Isosceles Triangle 22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0" name="Straight Connector 229"/>
              <p:cNvCxnSpPr>
                <a:stCxn id="22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6"/>
            <p:cNvGrpSpPr/>
            <p:nvPr/>
          </p:nvGrpSpPr>
          <p:grpSpPr>
            <a:xfrm>
              <a:off x="2306983" y="3819924"/>
              <a:ext cx="163909" cy="326203"/>
              <a:chOff x="1476543" y="4728479"/>
              <a:chExt cx="163909" cy="326203"/>
            </a:xfrm>
          </p:grpSpPr>
          <p:sp>
            <p:nvSpPr>
              <p:cNvPr id="227" name="Isosceles Triangle 22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8" name="Straight Connector 227"/>
              <p:cNvCxnSpPr>
                <a:stCxn id="22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29"/>
            <p:cNvGrpSpPr/>
            <p:nvPr/>
          </p:nvGrpSpPr>
          <p:grpSpPr>
            <a:xfrm>
              <a:off x="1098028" y="3819923"/>
              <a:ext cx="163909" cy="326203"/>
              <a:chOff x="1476543" y="4728479"/>
              <a:chExt cx="163909" cy="326203"/>
            </a:xfrm>
          </p:grpSpPr>
          <p:sp>
            <p:nvSpPr>
              <p:cNvPr id="225" name="Isosceles Triangle 22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6" name="Straight Connector 225"/>
              <p:cNvCxnSpPr>
                <a:stCxn id="22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32"/>
            <p:cNvGrpSpPr/>
            <p:nvPr/>
          </p:nvGrpSpPr>
          <p:grpSpPr>
            <a:xfrm>
              <a:off x="1402828" y="3819923"/>
              <a:ext cx="163909" cy="326203"/>
              <a:chOff x="1476543" y="4728479"/>
              <a:chExt cx="163909" cy="326203"/>
            </a:xfrm>
          </p:grpSpPr>
          <p:sp>
            <p:nvSpPr>
              <p:cNvPr id="223" name="Isosceles Triangle 22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4" name="Straight Connector 223"/>
              <p:cNvCxnSpPr>
                <a:stCxn id="22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35"/>
            <p:cNvGrpSpPr/>
            <p:nvPr/>
          </p:nvGrpSpPr>
          <p:grpSpPr>
            <a:xfrm>
              <a:off x="1696119" y="3819923"/>
              <a:ext cx="163909" cy="326203"/>
              <a:chOff x="1476543" y="4728479"/>
              <a:chExt cx="163909" cy="326203"/>
            </a:xfrm>
          </p:grpSpPr>
          <p:sp>
            <p:nvSpPr>
              <p:cNvPr id="221" name="Isosceles Triangle 22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2" name="Straight Connector 221"/>
              <p:cNvCxnSpPr>
                <a:stCxn id="22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138"/>
            <p:cNvGrpSpPr/>
            <p:nvPr/>
          </p:nvGrpSpPr>
          <p:grpSpPr>
            <a:xfrm>
              <a:off x="2000919" y="3819923"/>
              <a:ext cx="163909" cy="326203"/>
              <a:chOff x="1476543" y="4728479"/>
              <a:chExt cx="163909" cy="326203"/>
            </a:xfrm>
          </p:grpSpPr>
          <p:sp>
            <p:nvSpPr>
              <p:cNvPr id="219" name="Isosceles Triangle 21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0" name="Straight Connector 219"/>
              <p:cNvCxnSpPr>
                <a:stCxn id="21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141"/>
            <p:cNvGrpSpPr/>
            <p:nvPr/>
          </p:nvGrpSpPr>
          <p:grpSpPr>
            <a:xfrm>
              <a:off x="2070373" y="4658124"/>
              <a:ext cx="163909" cy="326203"/>
              <a:chOff x="1476543" y="4728479"/>
              <a:chExt cx="163909" cy="326203"/>
            </a:xfrm>
          </p:grpSpPr>
          <p:sp>
            <p:nvSpPr>
              <p:cNvPr id="217" name="Isosceles Triangle 21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8" name="Straight Connector 217"/>
              <p:cNvCxnSpPr>
                <a:stCxn id="21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144"/>
            <p:cNvGrpSpPr/>
            <p:nvPr/>
          </p:nvGrpSpPr>
          <p:grpSpPr>
            <a:xfrm>
              <a:off x="1808310" y="4658124"/>
              <a:ext cx="163909" cy="326203"/>
              <a:chOff x="1476543" y="4728479"/>
              <a:chExt cx="163909" cy="326203"/>
            </a:xfrm>
          </p:grpSpPr>
          <p:sp>
            <p:nvSpPr>
              <p:cNvPr id="215" name="Isosceles Triangle 21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6" name="Straight Connector 215"/>
              <p:cNvCxnSpPr>
                <a:stCxn id="21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147"/>
            <p:cNvGrpSpPr/>
            <p:nvPr/>
          </p:nvGrpSpPr>
          <p:grpSpPr>
            <a:xfrm>
              <a:off x="599355" y="4658123"/>
              <a:ext cx="163909" cy="326203"/>
              <a:chOff x="1476543" y="4728479"/>
              <a:chExt cx="163909" cy="326203"/>
            </a:xfrm>
          </p:grpSpPr>
          <p:sp>
            <p:nvSpPr>
              <p:cNvPr id="213" name="Isosceles Triangle 21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4" name="Straight Connector 213"/>
              <p:cNvCxnSpPr>
                <a:stCxn id="21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150"/>
            <p:cNvGrpSpPr/>
            <p:nvPr/>
          </p:nvGrpSpPr>
          <p:grpSpPr>
            <a:xfrm>
              <a:off x="904155" y="4658123"/>
              <a:ext cx="163909" cy="326203"/>
              <a:chOff x="1476543" y="4728479"/>
              <a:chExt cx="163909" cy="326203"/>
            </a:xfrm>
          </p:grpSpPr>
          <p:sp>
            <p:nvSpPr>
              <p:cNvPr id="211" name="Isosceles Triangle 21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2" name="Straight Connector 211"/>
              <p:cNvCxnSpPr>
                <a:stCxn id="21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153"/>
            <p:cNvGrpSpPr/>
            <p:nvPr/>
          </p:nvGrpSpPr>
          <p:grpSpPr>
            <a:xfrm>
              <a:off x="1197446" y="4658123"/>
              <a:ext cx="163909" cy="326203"/>
              <a:chOff x="1476543" y="4728479"/>
              <a:chExt cx="163909" cy="326203"/>
            </a:xfrm>
          </p:grpSpPr>
          <p:sp>
            <p:nvSpPr>
              <p:cNvPr id="209" name="Isosceles Triangle 20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0" name="Straight Connector 209"/>
              <p:cNvCxnSpPr>
                <a:stCxn id="20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156"/>
            <p:cNvGrpSpPr/>
            <p:nvPr/>
          </p:nvGrpSpPr>
          <p:grpSpPr>
            <a:xfrm>
              <a:off x="1502246" y="4658123"/>
              <a:ext cx="163909" cy="326203"/>
              <a:chOff x="1476543" y="4728479"/>
              <a:chExt cx="163909" cy="326203"/>
            </a:xfrm>
          </p:grpSpPr>
          <p:sp>
            <p:nvSpPr>
              <p:cNvPr id="207" name="Isosceles Triangle 20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8" name="Straight Connector 207"/>
              <p:cNvCxnSpPr>
                <a:stCxn id="20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159"/>
            <p:cNvGrpSpPr/>
            <p:nvPr/>
          </p:nvGrpSpPr>
          <p:grpSpPr>
            <a:xfrm>
              <a:off x="2340446" y="4222328"/>
              <a:ext cx="163909" cy="326203"/>
              <a:chOff x="1476543" y="4728479"/>
              <a:chExt cx="163909" cy="326203"/>
            </a:xfrm>
          </p:grpSpPr>
          <p:sp>
            <p:nvSpPr>
              <p:cNvPr id="205" name="Isosceles Triangle 20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6" name="Straight Connector 205"/>
              <p:cNvCxnSpPr>
                <a:stCxn id="20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" name="Group 162"/>
            <p:cNvGrpSpPr/>
            <p:nvPr/>
          </p:nvGrpSpPr>
          <p:grpSpPr>
            <a:xfrm>
              <a:off x="2078383" y="4222328"/>
              <a:ext cx="163909" cy="326203"/>
              <a:chOff x="1476543" y="4728479"/>
              <a:chExt cx="163909" cy="326203"/>
            </a:xfrm>
          </p:grpSpPr>
          <p:sp>
            <p:nvSpPr>
              <p:cNvPr id="203" name="Isosceles Triangle 20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4" name="Straight Connector 203"/>
              <p:cNvCxnSpPr>
                <a:stCxn id="20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" name="Group 165"/>
            <p:cNvGrpSpPr/>
            <p:nvPr/>
          </p:nvGrpSpPr>
          <p:grpSpPr>
            <a:xfrm>
              <a:off x="869428" y="4222327"/>
              <a:ext cx="163909" cy="326203"/>
              <a:chOff x="1476543" y="4728479"/>
              <a:chExt cx="163909" cy="326203"/>
            </a:xfrm>
          </p:grpSpPr>
          <p:sp>
            <p:nvSpPr>
              <p:cNvPr id="201" name="Isosceles Triangle 20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2" name="Straight Connector 201"/>
              <p:cNvCxnSpPr>
                <a:stCxn id="20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" name="Group 168"/>
            <p:cNvGrpSpPr/>
            <p:nvPr/>
          </p:nvGrpSpPr>
          <p:grpSpPr>
            <a:xfrm>
              <a:off x="1174228" y="4222327"/>
              <a:ext cx="163909" cy="326203"/>
              <a:chOff x="1476543" y="4728479"/>
              <a:chExt cx="163909" cy="326203"/>
            </a:xfrm>
          </p:grpSpPr>
          <p:sp>
            <p:nvSpPr>
              <p:cNvPr id="199" name="Isosceles Triangle 19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0" name="Straight Connector 199"/>
              <p:cNvCxnSpPr>
                <a:stCxn id="19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8" name="Group 171"/>
            <p:cNvGrpSpPr/>
            <p:nvPr/>
          </p:nvGrpSpPr>
          <p:grpSpPr>
            <a:xfrm>
              <a:off x="1467519" y="4222327"/>
              <a:ext cx="163909" cy="326203"/>
              <a:chOff x="1476543" y="4728479"/>
              <a:chExt cx="163909" cy="326203"/>
            </a:xfrm>
          </p:grpSpPr>
          <p:sp>
            <p:nvSpPr>
              <p:cNvPr id="197" name="Isosceles Triangle 19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98" name="Straight Connector 197"/>
              <p:cNvCxnSpPr>
                <a:stCxn id="19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oup 174"/>
            <p:cNvGrpSpPr/>
            <p:nvPr/>
          </p:nvGrpSpPr>
          <p:grpSpPr>
            <a:xfrm>
              <a:off x="1772319" y="4222327"/>
              <a:ext cx="163909" cy="326203"/>
              <a:chOff x="1476543" y="4728479"/>
              <a:chExt cx="163909" cy="326203"/>
            </a:xfrm>
          </p:grpSpPr>
          <p:sp>
            <p:nvSpPr>
              <p:cNvPr id="195" name="Isosceles Triangle 19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96" name="Straight Connector 195"/>
              <p:cNvCxnSpPr>
                <a:stCxn id="19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5" name="Straight Connector 164"/>
            <p:cNvCxnSpPr/>
            <p:nvPr/>
          </p:nvCxnSpPr>
          <p:spPr>
            <a:xfrm flipH="1">
              <a:off x="673677" y="4997511"/>
              <a:ext cx="1475652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>
              <a:off x="946748" y="4548530"/>
              <a:ext cx="1475652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>
              <a:off x="772240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>
              <a:off x="1056555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1361355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>
              <a:off x="1656676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8684" y="3657605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81925" y="3657605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78377" y="3657603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82170" y="365393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5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2756" y="365760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6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491" y="3653929"/>
              <a:ext cx="193509" cy="154961"/>
            </a:xfrm>
            <a:prstGeom prst="rect">
              <a:avLst/>
            </a:prstGeom>
            <a:noFill/>
          </p:spPr>
        </p:pic>
        <p:pic>
          <p:nvPicPr>
            <p:cNvPr id="177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2380" y="4060646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8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59292" y="4060644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9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52071" y="4064315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0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59538" y="4060643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6450" y="406064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22518" y="4060640"/>
              <a:ext cx="193509" cy="154961"/>
            </a:xfrm>
            <a:prstGeom prst="rect">
              <a:avLst/>
            </a:prstGeom>
            <a:noFill/>
          </p:spPr>
        </p:pic>
        <p:pic>
          <p:nvPicPr>
            <p:cNvPr id="18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3520" y="449215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86759" y="449582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5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3211" y="449215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6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3335" y="4492148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7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3921" y="4492147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8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7329" y="4495819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9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6315" y="4923199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0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5887" y="4923197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2337" y="4923196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69804" y="4926867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69373" y="4919523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2783" y="4923193"/>
              <a:ext cx="193510" cy="154961"/>
            </a:xfrm>
            <a:prstGeom prst="rect">
              <a:avLst/>
            </a:prstGeom>
            <a:noFill/>
          </p:spPr>
        </p:pic>
      </p:grpSp>
      <p:cxnSp>
        <p:nvCxnSpPr>
          <p:cNvPr id="24" name="Straight Arrow Connector 23"/>
          <p:cNvCxnSpPr/>
          <p:nvPr/>
        </p:nvCxnSpPr>
        <p:spPr>
          <a:xfrm rot="16200000" flipH="1">
            <a:off x="3581400" y="2514600"/>
            <a:ext cx="1371600" cy="152400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"/>
          <p:cNvSpPr txBox="1"/>
          <p:nvPr/>
        </p:nvSpPr>
        <p:spPr>
          <a:xfrm rot="5040000">
            <a:off x="3911842" y="2491723"/>
            <a:ext cx="7649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2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26" name="Straight Arrow Connector 125"/>
          <p:cNvCxnSpPr/>
          <p:nvPr/>
        </p:nvCxnSpPr>
        <p:spPr>
          <a:xfrm>
            <a:off x="1828800" y="3429000"/>
            <a:ext cx="1828800" cy="533400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2"/>
          <p:cNvSpPr txBox="1"/>
          <p:nvPr/>
        </p:nvSpPr>
        <p:spPr>
          <a:xfrm rot="936670">
            <a:off x="2525483" y="3588158"/>
            <a:ext cx="8038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1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133" name="Group 132"/>
          <p:cNvGrpSpPr/>
          <p:nvPr/>
        </p:nvGrpSpPr>
        <p:grpSpPr>
          <a:xfrm rot="21280043">
            <a:off x="2057400" y="4729682"/>
            <a:ext cx="1600200" cy="1366319"/>
            <a:chOff x="2037666" y="4694275"/>
            <a:chExt cx="1600200" cy="1366319"/>
          </a:xfrm>
        </p:grpSpPr>
        <p:cxnSp>
          <p:nvCxnSpPr>
            <p:cNvPr id="129" name="Straight Arrow Connector 128"/>
            <p:cNvCxnSpPr/>
            <p:nvPr/>
          </p:nvCxnSpPr>
          <p:spPr>
            <a:xfrm rot="319957" flipV="1">
              <a:off x="2037666" y="4694275"/>
              <a:ext cx="1600200" cy="1366319"/>
            </a:xfrm>
            <a:prstGeom prst="straightConnector1">
              <a:avLst/>
            </a:prstGeom>
            <a:ln w="571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2"/>
            <p:cNvSpPr txBox="1"/>
            <p:nvPr/>
          </p:nvSpPr>
          <p:spPr>
            <a:xfrm rot="19399957">
              <a:off x="2596895" y="5075632"/>
              <a:ext cx="7697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Data 6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144" name="Straight Arrow Connector 143"/>
          <p:cNvCxnSpPr/>
          <p:nvPr/>
        </p:nvCxnSpPr>
        <p:spPr>
          <a:xfrm rot="10800000" flipV="1">
            <a:off x="5299981" y="2950048"/>
            <a:ext cx="1610239" cy="755678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 rot="20151979">
            <a:off x="5602972" y="3196197"/>
            <a:ext cx="8038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3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250" name="Group 249"/>
          <p:cNvGrpSpPr/>
          <p:nvPr/>
        </p:nvGrpSpPr>
        <p:grpSpPr>
          <a:xfrm rot="161468">
            <a:off x="5074721" y="4227096"/>
            <a:ext cx="2705783" cy="956863"/>
            <a:chOff x="5042637" y="4267201"/>
            <a:chExt cx="2705783" cy="956863"/>
          </a:xfrm>
        </p:grpSpPr>
        <p:cxnSp>
          <p:nvCxnSpPr>
            <p:cNvPr id="145" name="Straight Arrow Connector 144"/>
            <p:cNvCxnSpPr/>
            <p:nvPr/>
          </p:nvCxnSpPr>
          <p:spPr>
            <a:xfrm rot="10800000">
              <a:off x="5042637" y="4267201"/>
              <a:ext cx="2705783" cy="956863"/>
            </a:xfrm>
            <a:prstGeom prst="straightConnector1">
              <a:avLst/>
            </a:prstGeom>
            <a:ln w="571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 rot="1116306">
              <a:off x="5839829" y="4507543"/>
              <a:ext cx="8038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Data 4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 rot="480000">
            <a:off x="4571659" y="4642028"/>
            <a:ext cx="369332" cy="1291744"/>
            <a:chOff x="4405577" y="4590199"/>
            <a:chExt cx="369332" cy="1291744"/>
          </a:xfrm>
        </p:grpSpPr>
        <p:cxnSp>
          <p:nvCxnSpPr>
            <p:cNvPr id="146" name="Straight Arrow Connector 145"/>
            <p:cNvCxnSpPr/>
            <p:nvPr/>
          </p:nvCxnSpPr>
          <p:spPr>
            <a:xfrm rot="15720000" flipV="1">
              <a:off x="3962318" y="5103848"/>
              <a:ext cx="1291744" cy="264446"/>
            </a:xfrm>
            <a:prstGeom prst="straightConnector1">
              <a:avLst/>
            </a:prstGeom>
            <a:ln w="571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 rot="4075573">
              <a:off x="4188306" y="5015444"/>
              <a:ext cx="8038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Data 5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Oval 136"/>
          <p:cNvSpPr/>
          <p:nvPr/>
        </p:nvSpPr>
        <p:spPr>
          <a:xfrm rot="20358229">
            <a:off x="4273182" y="2750947"/>
            <a:ext cx="3390185" cy="108412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 rot="15944032">
            <a:off x="2687333" y="2193920"/>
            <a:ext cx="3068477" cy="112299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Scaling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7" name="Picture 16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424" y="622014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3659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1023" y="144780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3205" y="5224061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589" y="598867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9043" y="2708749"/>
            <a:ext cx="456684" cy="314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Oval 133"/>
          <p:cNvSpPr/>
          <p:nvPr/>
        </p:nvSpPr>
        <p:spPr>
          <a:xfrm rot="1042419">
            <a:off x="422283" y="3102063"/>
            <a:ext cx="3962231" cy="105514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 rot="1570204">
            <a:off x="3671722" y="4310339"/>
            <a:ext cx="3875367" cy="96479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 rot="7269226">
            <a:off x="2155447" y="4577070"/>
            <a:ext cx="3027815" cy="98462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 rot="18368454">
            <a:off x="3536571" y="3760388"/>
            <a:ext cx="574859" cy="100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 rot="488027">
            <a:off x="3794676" y="3282012"/>
            <a:ext cx="1380679" cy="136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21"/>
          <p:cNvGrpSpPr/>
          <p:nvPr/>
        </p:nvGrpSpPr>
        <p:grpSpPr>
          <a:xfrm>
            <a:off x="3657600" y="3429000"/>
            <a:ext cx="1543485" cy="1139132"/>
            <a:chOff x="366315" y="3653929"/>
            <a:chExt cx="2379685" cy="1756271"/>
          </a:xfrm>
        </p:grpSpPr>
        <p:sp>
          <p:nvSpPr>
            <p:cNvPr id="140" name="Parallelogram 139"/>
            <p:cNvSpPr/>
            <p:nvPr/>
          </p:nvSpPr>
          <p:spPr>
            <a:xfrm>
              <a:off x="446954" y="4146126"/>
              <a:ext cx="2208949" cy="1264073"/>
            </a:xfrm>
            <a:prstGeom prst="parallelogram">
              <a:avLst>
                <a:gd name="adj" fmla="val 56498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98"/>
            <p:cNvGrpSpPr/>
            <p:nvPr/>
          </p:nvGrpSpPr>
          <p:grpSpPr>
            <a:xfrm>
              <a:off x="1852018" y="5083997"/>
              <a:ext cx="163909" cy="326203"/>
              <a:chOff x="1476543" y="4728479"/>
              <a:chExt cx="163909" cy="326203"/>
            </a:xfrm>
          </p:grpSpPr>
          <p:sp>
            <p:nvSpPr>
              <p:cNvPr id="241" name="Isosceles Triangle 24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42" name="Straight Connector 241"/>
              <p:cNvCxnSpPr>
                <a:stCxn id="24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99"/>
            <p:cNvGrpSpPr/>
            <p:nvPr/>
          </p:nvGrpSpPr>
          <p:grpSpPr>
            <a:xfrm>
              <a:off x="1589955" y="5083997"/>
              <a:ext cx="163909" cy="326203"/>
              <a:chOff x="1476543" y="4728479"/>
              <a:chExt cx="163909" cy="326203"/>
            </a:xfrm>
          </p:grpSpPr>
          <p:sp>
            <p:nvSpPr>
              <p:cNvPr id="239" name="Isosceles Triangle 23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40" name="Straight Connector 239"/>
              <p:cNvCxnSpPr>
                <a:stCxn id="23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02"/>
            <p:cNvGrpSpPr/>
            <p:nvPr/>
          </p:nvGrpSpPr>
          <p:grpSpPr>
            <a:xfrm>
              <a:off x="381000" y="5083996"/>
              <a:ext cx="163909" cy="326203"/>
              <a:chOff x="1476543" y="4728479"/>
              <a:chExt cx="163909" cy="326203"/>
            </a:xfrm>
          </p:grpSpPr>
          <p:sp>
            <p:nvSpPr>
              <p:cNvPr id="237" name="Isosceles Triangle 23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8" name="Straight Connector 237"/>
              <p:cNvCxnSpPr>
                <a:stCxn id="23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05"/>
            <p:cNvGrpSpPr/>
            <p:nvPr/>
          </p:nvGrpSpPr>
          <p:grpSpPr>
            <a:xfrm>
              <a:off x="685800" y="5083996"/>
              <a:ext cx="163909" cy="326203"/>
              <a:chOff x="1476543" y="4728479"/>
              <a:chExt cx="163909" cy="326203"/>
            </a:xfrm>
          </p:grpSpPr>
          <p:sp>
            <p:nvSpPr>
              <p:cNvPr id="235" name="Isosceles Triangle 23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6" name="Straight Connector 235"/>
              <p:cNvCxnSpPr>
                <a:stCxn id="23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17"/>
            <p:cNvGrpSpPr/>
            <p:nvPr/>
          </p:nvGrpSpPr>
          <p:grpSpPr>
            <a:xfrm>
              <a:off x="979091" y="5083996"/>
              <a:ext cx="163909" cy="326203"/>
              <a:chOff x="1476543" y="4728479"/>
              <a:chExt cx="163909" cy="326203"/>
            </a:xfrm>
          </p:grpSpPr>
          <p:sp>
            <p:nvSpPr>
              <p:cNvPr id="233" name="Isosceles Triangle 23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4" name="Straight Connector 233"/>
              <p:cNvCxnSpPr>
                <a:stCxn id="23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20"/>
            <p:cNvGrpSpPr/>
            <p:nvPr/>
          </p:nvGrpSpPr>
          <p:grpSpPr>
            <a:xfrm>
              <a:off x="1283891" y="5083996"/>
              <a:ext cx="163909" cy="326203"/>
              <a:chOff x="1476543" y="4728479"/>
              <a:chExt cx="163909" cy="326203"/>
            </a:xfrm>
          </p:grpSpPr>
          <p:sp>
            <p:nvSpPr>
              <p:cNvPr id="231" name="Isosceles Triangle 23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2" name="Straight Connector 231"/>
              <p:cNvCxnSpPr>
                <a:stCxn id="23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23"/>
            <p:cNvGrpSpPr/>
            <p:nvPr/>
          </p:nvGrpSpPr>
          <p:grpSpPr>
            <a:xfrm>
              <a:off x="2569046" y="3819924"/>
              <a:ext cx="163909" cy="326203"/>
              <a:chOff x="1476543" y="4728479"/>
              <a:chExt cx="163909" cy="326203"/>
            </a:xfrm>
          </p:grpSpPr>
          <p:sp>
            <p:nvSpPr>
              <p:cNvPr id="229" name="Isosceles Triangle 22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0" name="Straight Connector 229"/>
              <p:cNvCxnSpPr>
                <a:stCxn id="22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6"/>
            <p:cNvGrpSpPr/>
            <p:nvPr/>
          </p:nvGrpSpPr>
          <p:grpSpPr>
            <a:xfrm>
              <a:off x="2306983" y="3819924"/>
              <a:ext cx="163909" cy="326203"/>
              <a:chOff x="1476543" y="4728479"/>
              <a:chExt cx="163909" cy="326203"/>
            </a:xfrm>
          </p:grpSpPr>
          <p:sp>
            <p:nvSpPr>
              <p:cNvPr id="227" name="Isosceles Triangle 22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8" name="Straight Connector 227"/>
              <p:cNvCxnSpPr>
                <a:stCxn id="22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29"/>
            <p:cNvGrpSpPr/>
            <p:nvPr/>
          </p:nvGrpSpPr>
          <p:grpSpPr>
            <a:xfrm>
              <a:off x="1098028" y="3819923"/>
              <a:ext cx="163909" cy="326203"/>
              <a:chOff x="1476543" y="4728479"/>
              <a:chExt cx="163909" cy="326203"/>
            </a:xfrm>
          </p:grpSpPr>
          <p:sp>
            <p:nvSpPr>
              <p:cNvPr id="225" name="Isosceles Triangle 22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6" name="Straight Connector 225"/>
              <p:cNvCxnSpPr>
                <a:stCxn id="22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32"/>
            <p:cNvGrpSpPr/>
            <p:nvPr/>
          </p:nvGrpSpPr>
          <p:grpSpPr>
            <a:xfrm>
              <a:off x="1402828" y="3819923"/>
              <a:ext cx="163909" cy="326203"/>
              <a:chOff x="1476543" y="4728479"/>
              <a:chExt cx="163909" cy="326203"/>
            </a:xfrm>
          </p:grpSpPr>
          <p:sp>
            <p:nvSpPr>
              <p:cNvPr id="223" name="Isosceles Triangle 22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4" name="Straight Connector 223"/>
              <p:cNvCxnSpPr>
                <a:stCxn id="22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35"/>
            <p:cNvGrpSpPr/>
            <p:nvPr/>
          </p:nvGrpSpPr>
          <p:grpSpPr>
            <a:xfrm>
              <a:off x="1696119" y="3819923"/>
              <a:ext cx="163909" cy="326203"/>
              <a:chOff x="1476543" y="4728479"/>
              <a:chExt cx="163909" cy="326203"/>
            </a:xfrm>
          </p:grpSpPr>
          <p:sp>
            <p:nvSpPr>
              <p:cNvPr id="221" name="Isosceles Triangle 22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2" name="Straight Connector 221"/>
              <p:cNvCxnSpPr>
                <a:stCxn id="22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138"/>
            <p:cNvGrpSpPr/>
            <p:nvPr/>
          </p:nvGrpSpPr>
          <p:grpSpPr>
            <a:xfrm>
              <a:off x="2000919" y="3819923"/>
              <a:ext cx="163909" cy="326203"/>
              <a:chOff x="1476543" y="4728479"/>
              <a:chExt cx="163909" cy="326203"/>
            </a:xfrm>
          </p:grpSpPr>
          <p:sp>
            <p:nvSpPr>
              <p:cNvPr id="219" name="Isosceles Triangle 21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0" name="Straight Connector 219"/>
              <p:cNvCxnSpPr>
                <a:stCxn id="21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141"/>
            <p:cNvGrpSpPr/>
            <p:nvPr/>
          </p:nvGrpSpPr>
          <p:grpSpPr>
            <a:xfrm>
              <a:off x="2070373" y="4658124"/>
              <a:ext cx="163909" cy="326203"/>
              <a:chOff x="1476543" y="4728479"/>
              <a:chExt cx="163909" cy="326203"/>
            </a:xfrm>
          </p:grpSpPr>
          <p:sp>
            <p:nvSpPr>
              <p:cNvPr id="217" name="Isosceles Triangle 21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8" name="Straight Connector 217"/>
              <p:cNvCxnSpPr>
                <a:stCxn id="21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144"/>
            <p:cNvGrpSpPr/>
            <p:nvPr/>
          </p:nvGrpSpPr>
          <p:grpSpPr>
            <a:xfrm>
              <a:off x="1808310" y="4658124"/>
              <a:ext cx="163909" cy="326203"/>
              <a:chOff x="1476543" y="4728479"/>
              <a:chExt cx="163909" cy="326203"/>
            </a:xfrm>
          </p:grpSpPr>
          <p:sp>
            <p:nvSpPr>
              <p:cNvPr id="215" name="Isosceles Triangle 21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6" name="Straight Connector 215"/>
              <p:cNvCxnSpPr>
                <a:stCxn id="21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147"/>
            <p:cNvGrpSpPr/>
            <p:nvPr/>
          </p:nvGrpSpPr>
          <p:grpSpPr>
            <a:xfrm>
              <a:off x="599355" y="4658123"/>
              <a:ext cx="163909" cy="326203"/>
              <a:chOff x="1476543" y="4728479"/>
              <a:chExt cx="163909" cy="326203"/>
            </a:xfrm>
          </p:grpSpPr>
          <p:sp>
            <p:nvSpPr>
              <p:cNvPr id="213" name="Isosceles Triangle 21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4" name="Straight Connector 213"/>
              <p:cNvCxnSpPr>
                <a:stCxn id="21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150"/>
            <p:cNvGrpSpPr/>
            <p:nvPr/>
          </p:nvGrpSpPr>
          <p:grpSpPr>
            <a:xfrm>
              <a:off x="904155" y="4658123"/>
              <a:ext cx="163909" cy="326203"/>
              <a:chOff x="1476543" y="4728479"/>
              <a:chExt cx="163909" cy="326203"/>
            </a:xfrm>
          </p:grpSpPr>
          <p:sp>
            <p:nvSpPr>
              <p:cNvPr id="211" name="Isosceles Triangle 21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2" name="Straight Connector 211"/>
              <p:cNvCxnSpPr>
                <a:stCxn id="21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153"/>
            <p:cNvGrpSpPr/>
            <p:nvPr/>
          </p:nvGrpSpPr>
          <p:grpSpPr>
            <a:xfrm>
              <a:off x="1197446" y="4658123"/>
              <a:ext cx="163909" cy="326203"/>
              <a:chOff x="1476543" y="4728479"/>
              <a:chExt cx="163909" cy="326203"/>
            </a:xfrm>
          </p:grpSpPr>
          <p:sp>
            <p:nvSpPr>
              <p:cNvPr id="209" name="Isosceles Triangle 20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0" name="Straight Connector 209"/>
              <p:cNvCxnSpPr>
                <a:stCxn id="20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156"/>
            <p:cNvGrpSpPr/>
            <p:nvPr/>
          </p:nvGrpSpPr>
          <p:grpSpPr>
            <a:xfrm>
              <a:off x="1502246" y="4658123"/>
              <a:ext cx="163909" cy="326203"/>
              <a:chOff x="1476543" y="4728479"/>
              <a:chExt cx="163909" cy="326203"/>
            </a:xfrm>
          </p:grpSpPr>
          <p:sp>
            <p:nvSpPr>
              <p:cNvPr id="207" name="Isosceles Triangle 20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8" name="Straight Connector 207"/>
              <p:cNvCxnSpPr>
                <a:stCxn id="20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159"/>
            <p:cNvGrpSpPr/>
            <p:nvPr/>
          </p:nvGrpSpPr>
          <p:grpSpPr>
            <a:xfrm>
              <a:off x="2340446" y="4222328"/>
              <a:ext cx="163909" cy="326203"/>
              <a:chOff x="1476543" y="4728479"/>
              <a:chExt cx="163909" cy="326203"/>
            </a:xfrm>
          </p:grpSpPr>
          <p:sp>
            <p:nvSpPr>
              <p:cNvPr id="205" name="Isosceles Triangle 20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6" name="Straight Connector 205"/>
              <p:cNvCxnSpPr>
                <a:stCxn id="20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" name="Group 162"/>
            <p:cNvGrpSpPr/>
            <p:nvPr/>
          </p:nvGrpSpPr>
          <p:grpSpPr>
            <a:xfrm>
              <a:off x="2078383" y="4222328"/>
              <a:ext cx="163909" cy="326203"/>
              <a:chOff x="1476543" y="4728479"/>
              <a:chExt cx="163909" cy="326203"/>
            </a:xfrm>
          </p:grpSpPr>
          <p:sp>
            <p:nvSpPr>
              <p:cNvPr id="203" name="Isosceles Triangle 20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4" name="Straight Connector 203"/>
              <p:cNvCxnSpPr>
                <a:stCxn id="20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" name="Group 165"/>
            <p:cNvGrpSpPr/>
            <p:nvPr/>
          </p:nvGrpSpPr>
          <p:grpSpPr>
            <a:xfrm>
              <a:off x="869428" y="4222327"/>
              <a:ext cx="163909" cy="326203"/>
              <a:chOff x="1476543" y="4728479"/>
              <a:chExt cx="163909" cy="326203"/>
            </a:xfrm>
          </p:grpSpPr>
          <p:sp>
            <p:nvSpPr>
              <p:cNvPr id="201" name="Isosceles Triangle 20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2" name="Straight Connector 201"/>
              <p:cNvCxnSpPr>
                <a:stCxn id="20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" name="Group 168"/>
            <p:cNvGrpSpPr/>
            <p:nvPr/>
          </p:nvGrpSpPr>
          <p:grpSpPr>
            <a:xfrm>
              <a:off x="1174228" y="4222327"/>
              <a:ext cx="163909" cy="326203"/>
              <a:chOff x="1476543" y="4728479"/>
              <a:chExt cx="163909" cy="326203"/>
            </a:xfrm>
          </p:grpSpPr>
          <p:sp>
            <p:nvSpPr>
              <p:cNvPr id="199" name="Isosceles Triangle 19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0" name="Straight Connector 199"/>
              <p:cNvCxnSpPr>
                <a:stCxn id="19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8" name="Group 171"/>
            <p:cNvGrpSpPr/>
            <p:nvPr/>
          </p:nvGrpSpPr>
          <p:grpSpPr>
            <a:xfrm>
              <a:off x="1467519" y="4222327"/>
              <a:ext cx="163909" cy="326203"/>
              <a:chOff x="1476543" y="4728479"/>
              <a:chExt cx="163909" cy="326203"/>
            </a:xfrm>
          </p:grpSpPr>
          <p:sp>
            <p:nvSpPr>
              <p:cNvPr id="197" name="Isosceles Triangle 19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98" name="Straight Connector 197"/>
              <p:cNvCxnSpPr>
                <a:stCxn id="19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oup 174"/>
            <p:cNvGrpSpPr/>
            <p:nvPr/>
          </p:nvGrpSpPr>
          <p:grpSpPr>
            <a:xfrm>
              <a:off x="1772319" y="4222327"/>
              <a:ext cx="163909" cy="326203"/>
              <a:chOff x="1476543" y="4728479"/>
              <a:chExt cx="163909" cy="326203"/>
            </a:xfrm>
          </p:grpSpPr>
          <p:sp>
            <p:nvSpPr>
              <p:cNvPr id="195" name="Isosceles Triangle 19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96" name="Straight Connector 195"/>
              <p:cNvCxnSpPr>
                <a:stCxn id="19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5" name="Straight Connector 164"/>
            <p:cNvCxnSpPr/>
            <p:nvPr/>
          </p:nvCxnSpPr>
          <p:spPr>
            <a:xfrm flipH="1">
              <a:off x="673677" y="4997511"/>
              <a:ext cx="1475652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>
              <a:off x="946748" y="4548530"/>
              <a:ext cx="1475652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>
              <a:off x="772240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>
              <a:off x="1056555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1361355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>
              <a:off x="1656676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8684" y="3657605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81925" y="3657605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78377" y="3657603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82170" y="365393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5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2756" y="365760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6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491" y="3653929"/>
              <a:ext cx="193509" cy="154961"/>
            </a:xfrm>
            <a:prstGeom prst="rect">
              <a:avLst/>
            </a:prstGeom>
            <a:noFill/>
          </p:spPr>
        </p:pic>
        <p:pic>
          <p:nvPicPr>
            <p:cNvPr id="177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2380" y="4060646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8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59292" y="4060644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9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52071" y="4064315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0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59538" y="4060643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6450" y="406064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22518" y="4060640"/>
              <a:ext cx="193509" cy="154961"/>
            </a:xfrm>
            <a:prstGeom prst="rect">
              <a:avLst/>
            </a:prstGeom>
            <a:noFill/>
          </p:spPr>
        </p:pic>
        <p:pic>
          <p:nvPicPr>
            <p:cNvPr id="18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3520" y="449215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86759" y="449582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5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3211" y="449215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6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3335" y="4492148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7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3921" y="4492147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8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7329" y="4495819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9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6315" y="4923199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0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5887" y="4923197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2337" y="4923196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69804" y="4926867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69373" y="4919523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2783" y="4923193"/>
              <a:ext cx="193510" cy="154961"/>
            </a:xfrm>
            <a:prstGeom prst="rect">
              <a:avLst/>
            </a:prstGeom>
            <a:noFill/>
          </p:spPr>
        </p:pic>
      </p:grpSp>
      <p:cxnSp>
        <p:nvCxnSpPr>
          <p:cNvPr id="24" name="Straight Arrow Connector 23"/>
          <p:cNvCxnSpPr/>
          <p:nvPr/>
        </p:nvCxnSpPr>
        <p:spPr>
          <a:xfrm>
            <a:off x="1828800" y="3429000"/>
            <a:ext cx="1828800" cy="533400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"/>
          <p:cNvSpPr txBox="1"/>
          <p:nvPr/>
        </p:nvSpPr>
        <p:spPr>
          <a:xfrm rot="936670">
            <a:off x="2525483" y="3588158"/>
            <a:ext cx="8038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1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Oval 138"/>
          <p:cNvSpPr/>
          <p:nvPr/>
        </p:nvSpPr>
        <p:spPr>
          <a:xfrm rot="7269226">
            <a:off x="2763877" y="4296286"/>
            <a:ext cx="2048182" cy="66925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4" name="Rectangle 533"/>
          <p:cNvSpPr/>
          <p:nvPr/>
        </p:nvSpPr>
        <p:spPr>
          <a:xfrm rot="488027">
            <a:off x="3682803" y="3956711"/>
            <a:ext cx="1027248" cy="42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3" name="Oval 532"/>
          <p:cNvSpPr/>
          <p:nvPr/>
        </p:nvSpPr>
        <p:spPr>
          <a:xfrm rot="4954813">
            <a:off x="3488341" y="4377357"/>
            <a:ext cx="2068353" cy="55296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 rot="20358229">
            <a:off x="4293712" y="3020826"/>
            <a:ext cx="1891657" cy="92667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 rot="15193542">
            <a:off x="3260282" y="3313894"/>
            <a:ext cx="1809303" cy="67356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Scaling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7" name="Picture 16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424" y="622014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3659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1023" y="144780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3205" y="5224061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589" y="598867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9043" y="2708749"/>
            <a:ext cx="456684" cy="314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Oval 133"/>
          <p:cNvSpPr/>
          <p:nvPr/>
        </p:nvSpPr>
        <p:spPr>
          <a:xfrm rot="881020">
            <a:off x="-82244" y="3247454"/>
            <a:ext cx="4510590" cy="65757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 rot="1570204">
            <a:off x="3990523" y="3964431"/>
            <a:ext cx="1905485" cy="6398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 rot="18368454">
            <a:off x="4147157" y="3582354"/>
            <a:ext cx="574859" cy="1127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 rot="488027">
            <a:off x="3921068" y="3401295"/>
            <a:ext cx="810370" cy="1119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828800" y="3429000"/>
            <a:ext cx="1828800" cy="533400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"/>
          <p:cNvSpPr txBox="1"/>
          <p:nvPr/>
        </p:nvSpPr>
        <p:spPr>
          <a:xfrm rot="936670">
            <a:off x="2525483" y="3588158"/>
            <a:ext cx="8038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35" name="Rectangle 534"/>
          <p:cNvSpPr/>
          <p:nvPr/>
        </p:nvSpPr>
        <p:spPr>
          <a:xfrm rot="18441256">
            <a:off x="3909795" y="3590566"/>
            <a:ext cx="515774" cy="689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429000"/>
            <a:ext cx="1728447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 rot="19587628">
            <a:off x="4921994" y="3266622"/>
            <a:ext cx="621258" cy="35080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8595299">
            <a:off x="3055920" y="4213455"/>
            <a:ext cx="1006872" cy="50457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5778182">
            <a:off x="3620054" y="4407802"/>
            <a:ext cx="621258" cy="36228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5400000">
            <a:off x="3844383" y="4613817"/>
            <a:ext cx="814974" cy="27414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6436965">
            <a:off x="4567846" y="3166821"/>
            <a:ext cx="621258" cy="28903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555280">
            <a:off x="4728008" y="3966083"/>
            <a:ext cx="1029866" cy="44983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rot="277725">
            <a:off x="4961501" y="3735346"/>
            <a:ext cx="621258" cy="23579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Scaling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7" name="Picture 16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424" y="622014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3659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1023" y="144780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3205" y="5224061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9043" y="2708749"/>
            <a:ext cx="456684" cy="31460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Rectangle 243"/>
          <p:cNvSpPr/>
          <p:nvPr/>
        </p:nvSpPr>
        <p:spPr>
          <a:xfrm rot="488027" flipH="1" flipV="1">
            <a:off x="4702874" y="3373188"/>
            <a:ext cx="344891" cy="797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828800" y="3429000"/>
            <a:ext cx="1828800" cy="533400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"/>
          <p:cNvSpPr txBox="1"/>
          <p:nvPr/>
        </p:nvSpPr>
        <p:spPr>
          <a:xfrm rot="936670">
            <a:off x="2525483" y="3588158"/>
            <a:ext cx="8038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 rot="2406187">
            <a:off x="3415208" y="3313109"/>
            <a:ext cx="1000377" cy="50582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 rot="960000">
            <a:off x="-1741769" y="3065761"/>
            <a:ext cx="6130550" cy="48149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16618783">
            <a:off x="3708621" y="4022811"/>
            <a:ext cx="587114" cy="689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16650071">
            <a:off x="4898165" y="3831146"/>
            <a:ext cx="348367" cy="348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 rot="16430180">
            <a:off x="4078688" y="3408400"/>
            <a:ext cx="269930" cy="332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4326152">
            <a:off x="3963747" y="3144972"/>
            <a:ext cx="871206" cy="476841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 rot="1570204">
            <a:off x="4428521" y="4310554"/>
            <a:ext cx="667958" cy="541259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2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429000"/>
            <a:ext cx="179781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52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096000"/>
            <a:ext cx="456684" cy="314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Arrow Connector 40"/>
          <p:cNvCxnSpPr/>
          <p:nvPr/>
        </p:nvCxnSpPr>
        <p:spPr>
          <a:xfrm rot="10800000" flipV="1">
            <a:off x="5299981" y="2950048"/>
            <a:ext cx="1610239" cy="755678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rot="20151979">
            <a:off x="5679173" y="3119998"/>
            <a:ext cx="8038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3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6" name="Group 45"/>
          <p:cNvGrpSpPr/>
          <p:nvPr/>
        </p:nvGrpSpPr>
        <p:grpSpPr>
          <a:xfrm rot="480000">
            <a:off x="4590359" y="4870601"/>
            <a:ext cx="369332" cy="1145794"/>
            <a:chOff x="4435877" y="4733360"/>
            <a:chExt cx="369332" cy="1145794"/>
          </a:xfrm>
        </p:grpSpPr>
        <p:cxnSp>
          <p:nvCxnSpPr>
            <p:cNvPr id="47" name="Straight Arrow Connector 46"/>
            <p:cNvCxnSpPr/>
            <p:nvPr/>
          </p:nvCxnSpPr>
          <p:spPr>
            <a:xfrm rot="15720000" flipV="1">
              <a:off x="4060243" y="5188973"/>
              <a:ext cx="1145794" cy="234567"/>
            </a:xfrm>
            <a:prstGeom prst="straightConnector1">
              <a:avLst/>
            </a:prstGeom>
            <a:ln w="571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 rot="4162375">
              <a:off x="4218606" y="5049056"/>
              <a:ext cx="8038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Data 5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220770" y="2867847"/>
            <a:ext cx="2604215" cy="2290527"/>
            <a:chOff x="3220770" y="2867847"/>
            <a:chExt cx="2604215" cy="2290527"/>
          </a:xfrm>
        </p:grpSpPr>
        <p:sp>
          <p:nvSpPr>
            <p:cNvPr id="54" name="Oval 53"/>
            <p:cNvSpPr/>
            <p:nvPr/>
          </p:nvSpPr>
          <p:spPr>
            <a:xfrm rot="19587628">
              <a:off x="4921994" y="3266622"/>
              <a:ext cx="621258" cy="35080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8595299">
              <a:off x="3220770" y="4204855"/>
              <a:ext cx="839165" cy="45842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rot="5778182">
              <a:off x="3512116" y="4462519"/>
              <a:ext cx="778203" cy="40424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rot="5400000">
              <a:off x="3844383" y="4613817"/>
              <a:ext cx="814974" cy="2741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rot="6436965">
              <a:off x="4370434" y="3016246"/>
              <a:ext cx="734581" cy="4377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rot="1809031">
              <a:off x="4728008" y="3966083"/>
              <a:ext cx="1029866" cy="44983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rot="277725">
              <a:off x="5190101" y="3834683"/>
              <a:ext cx="621258" cy="23579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rot="2406187">
              <a:off x="3448044" y="3298757"/>
              <a:ext cx="972780" cy="53216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 rot="16430180">
              <a:off x="4078688" y="3408400"/>
              <a:ext cx="269930" cy="3327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rot="4326152">
              <a:off x="3898450" y="3234677"/>
              <a:ext cx="871206" cy="339605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rot="2225413">
              <a:off x="4493194" y="4255008"/>
              <a:ext cx="879742" cy="49147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 rot="4042266">
              <a:off x="4196256" y="4517651"/>
              <a:ext cx="767509" cy="337295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 rot="9585885">
              <a:off x="5003352" y="3451271"/>
              <a:ext cx="821633" cy="437783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 rot="7471378">
              <a:off x="4606383" y="3166017"/>
              <a:ext cx="814974" cy="2741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rot="523236">
              <a:off x="3373743" y="3703926"/>
              <a:ext cx="635853" cy="32475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 rot="277725">
              <a:off x="3361301" y="3987084"/>
              <a:ext cx="621258" cy="23579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 rot="16618783">
              <a:off x="3686557" y="3627675"/>
              <a:ext cx="954890" cy="1147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 rot="488027" flipH="1" flipV="1">
              <a:off x="4666357" y="3272259"/>
              <a:ext cx="567252" cy="13741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 rot="19793905" flipH="1" flipV="1">
              <a:off x="4347555" y="3176869"/>
              <a:ext cx="912745" cy="1173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ectangle 74"/>
          <p:cNvSpPr/>
          <p:nvPr/>
        </p:nvSpPr>
        <p:spPr>
          <a:xfrm rot="15508223" flipH="1" flipV="1">
            <a:off x="4933063" y="3410635"/>
            <a:ext cx="588878" cy="612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Scaling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7" name="Picture 16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424" y="622014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3659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1023" y="144780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3205" y="5224061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09600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9043" y="2708749"/>
            <a:ext cx="456684" cy="31460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Rectangle 243"/>
          <p:cNvSpPr/>
          <p:nvPr/>
        </p:nvSpPr>
        <p:spPr>
          <a:xfrm rot="488027" flipH="1" flipV="1">
            <a:off x="4702874" y="3373188"/>
            <a:ext cx="344891" cy="797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828800" y="3429000"/>
            <a:ext cx="1828800" cy="533400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"/>
          <p:cNvSpPr txBox="1"/>
          <p:nvPr/>
        </p:nvSpPr>
        <p:spPr>
          <a:xfrm rot="936670">
            <a:off x="2525483" y="3588158"/>
            <a:ext cx="8038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4" name="Oval 133"/>
          <p:cNvSpPr/>
          <p:nvPr/>
        </p:nvSpPr>
        <p:spPr>
          <a:xfrm rot="960000">
            <a:off x="-1741769" y="3065761"/>
            <a:ext cx="6130550" cy="48149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16618783">
            <a:off x="3708621" y="4022811"/>
            <a:ext cx="587114" cy="689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16650071">
            <a:off x="4898165" y="3831146"/>
            <a:ext cx="348367" cy="348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 rot="16430180">
            <a:off x="4078688" y="3408400"/>
            <a:ext cx="269930" cy="332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2"/>
          <p:cNvGrpSpPr/>
          <p:nvPr/>
        </p:nvGrpSpPr>
        <p:grpSpPr>
          <a:xfrm rot="21280043">
            <a:off x="2032652" y="4876800"/>
            <a:ext cx="1443279" cy="1232335"/>
            <a:chOff x="2031780" y="4820678"/>
            <a:chExt cx="1443279" cy="1232335"/>
          </a:xfrm>
        </p:grpSpPr>
        <p:cxnSp>
          <p:nvCxnSpPr>
            <p:cNvPr id="36" name="Straight Arrow Connector 35"/>
            <p:cNvCxnSpPr/>
            <p:nvPr/>
          </p:nvCxnSpPr>
          <p:spPr>
            <a:xfrm rot="319957" flipV="1">
              <a:off x="2031780" y="4820678"/>
              <a:ext cx="1443279" cy="1232335"/>
            </a:xfrm>
            <a:prstGeom prst="straightConnector1">
              <a:avLst/>
            </a:prstGeom>
            <a:ln w="571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2"/>
            <p:cNvSpPr txBox="1"/>
            <p:nvPr/>
          </p:nvSpPr>
          <p:spPr>
            <a:xfrm rot="19399957">
              <a:off x="2359427" y="5271754"/>
              <a:ext cx="7697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Data 6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8" name="Oval 37"/>
          <p:cNvSpPr/>
          <p:nvPr/>
        </p:nvSpPr>
        <p:spPr>
          <a:xfrm rot="19209614">
            <a:off x="-1240177" y="6032721"/>
            <a:ext cx="6130550" cy="48149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rot="16200000" flipH="1">
            <a:off x="3581400" y="2514600"/>
            <a:ext cx="1371600" cy="152400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2"/>
          <p:cNvSpPr txBox="1"/>
          <p:nvPr/>
        </p:nvSpPr>
        <p:spPr>
          <a:xfrm rot="5040000">
            <a:off x="3911624" y="2359699"/>
            <a:ext cx="7649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2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5" name="Group 42"/>
          <p:cNvGrpSpPr/>
          <p:nvPr/>
        </p:nvGrpSpPr>
        <p:grpSpPr>
          <a:xfrm rot="161468">
            <a:off x="5074721" y="4227096"/>
            <a:ext cx="2705783" cy="956863"/>
            <a:chOff x="5042637" y="4267201"/>
            <a:chExt cx="2705783" cy="956863"/>
          </a:xfrm>
        </p:grpSpPr>
        <p:cxnSp>
          <p:nvCxnSpPr>
            <p:cNvPr id="44" name="Straight Arrow Connector 43"/>
            <p:cNvCxnSpPr/>
            <p:nvPr/>
          </p:nvCxnSpPr>
          <p:spPr>
            <a:xfrm rot="10800000">
              <a:off x="5042637" y="4267201"/>
              <a:ext cx="2705783" cy="956863"/>
            </a:xfrm>
            <a:prstGeom prst="straightConnector1">
              <a:avLst/>
            </a:prstGeom>
            <a:ln w="571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 rot="1116306">
              <a:off x="5839829" y="4507543"/>
              <a:ext cx="8038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Data 4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49" name="Oval 48"/>
          <p:cNvSpPr/>
          <p:nvPr/>
        </p:nvSpPr>
        <p:spPr>
          <a:xfrm rot="15752303">
            <a:off x="1047601" y="953930"/>
            <a:ext cx="6130550" cy="48149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 rot="15545323">
            <a:off x="2018541" y="6617253"/>
            <a:ext cx="6130550" cy="48149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rot="1261972">
            <a:off x="3920779" y="4665498"/>
            <a:ext cx="6130550" cy="48149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rot="20209866">
            <a:off x="4038503" y="2634394"/>
            <a:ext cx="6130550" cy="48149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2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429000"/>
            <a:ext cx="179781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6" name="Straight Arrow Connector 75"/>
          <p:cNvCxnSpPr/>
          <p:nvPr/>
        </p:nvCxnSpPr>
        <p:spPr>
          <a:xfrm rot="10800000" flipV="1">
            <a:off x="5390258" y="3505200"/>
            <a:ext cx="324740" cy="152400"/>
          </a:xfrm>
          <a:prstGeom prst="straightConnector1">
            <a:avLst/>
          </a:prstGeom>
          <a:ln w="57150"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16200000" flipV="1">
            <a:off x="4535518" y="4824675"/>
            <a:ext cx="252176" cy="51625"/>
          </a:xfrm>
          <a:prstGeom prst="straightConnector1">
            <a:avLst/>
          </a:prstGeom>
          <a:ln w="57150"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Linear </a:t>
            </a:r>
            <a:r>
              <a:rPr lang="en-US" dirty="0" err="1" smtClean="0"/>
              <a:t>Precoding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525963"/>
          </a:xfrm>
        </p:spPr>
        <p:txBody>
          <a:bodyPr/>
          <a:lstStyle/>
          <a:p>
            <a:r>
              <a:rPr lang="en-US" dirty="0" smtClean="0"/>
              <a:t>Calculate </a:t>
            </a:r>
            <a:r>
              <a:rPr lang="en-US" dirty="0" err="1" smtClean="0"/>
              <a:t>beamweights</a:t>
            </a:r>
            <a:endParaRPr lang="en-US" dirty="0" smtClean="0"/>
          </a:p>
          <a:p>
            <a:pPr lvl="1"/>
            <a:r>
              <a:rPr lang="en-US" dirty="0" smtClean="0"/>
              <a:t>Every antenna has a </a:t>
            </a:r>
            <a:r>
              <a:rPr lang="en-US" dirty="0" err="1" smtClean="0"/>
              <a:t>beamweight</a:t>
            </a:r>
            <a:r>
              <a:rPr lang="en-US" dirty="0" smtClean="0"/>
              <a:t> for each terminal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Multiply symbols by weight, then add together: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932113" y="4876800"/>
          <a:ext cx="3279775" cy="850899"/>
        </p:xfrm>
        <a:graphic>
          <a:graphicData uri="http://schemas.openxmlformats.org/presentationml/2006/ole">
            <p:oleObj spid="_x0000_s261121" name="Equation" r:id="rId4" imgW="57132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Acquire CSI</a:t>
            </a:r>
          </a:p>
          <a:p>
            <a:pPr marL="971550" lvl="1" indent="-514350">
              <a:buFont typeface="+mj-lt"/>
              <a:buAutoNum type="arabicParenR"/>
            </a:pPr>
            <a:endParaRPr lang="en-US" dirty="0" smtClean="0"/>
          </a:p>
          <a:p>
            <a:pPr marL="971550" lvl="1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Calculate Weights</a:t>
            </a:r>
          </a:p>
          <a:p>
            <a:pPr marL="971550" lvl="1" indent="-514350">
              <a:buFont typeface="+mj-lt"/>
              <a:buAutoNum type="arabicParenR"/>
            </a:pPr>
            <a:endParaRPr lang="en-US" dirty="0" smtClean="0"/>
          </a:p>
          <a:p>
            <a:pPr marL="971550" lvl="1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Apply Linear </a:t>
            </a:r>
            <a:r>
              <a:rPr lang="en-US" dirty="0" err="1" smtClean="0"/>
              <a:t>Precoding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Scalability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Acquire CSI</a:t>
            </a:r>
          </a:p>
          <a:p>
            <a:pPr marL="971550" lvl="1" indent="-514350"/>
            <a:r>
              <a:rPr lang="en-US" dirty="0" smtClean="0">
                <a:solidFill>
                  <a:srgbClr val="FF0000"/>
                </a:solidFill>
              </a:rPr>
              <a:t>M+K pilots, then M•K feedback</a:t>
            </a:r>
          </a:p>
          <a:p>
            <a:pPr marL="971550" lvl="1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Calculate Weights</a:t>
            </a:r>
          </a:p>
          <a:p>
            <a:pPr marL="971550" lvl="1" indent="-514350"/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(M•K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), non-parallelizable, centralized data</a:t>
            </a:r>
          </a:p>
          <a:p>
            <a:pPr marL="971550" lvl="1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Apply Linear </a:t>
            </a:r>
            <a:r>
              <a:rPr lang="en-US" dirty="0" err="1" smtClean="0"/>
              <a:t>Precoding</a:t>
            </a:r>
            <a:endParaRPr lang="en-US" dirty="0" smtClean="0"/>
          </a:p>
          <a:p>
            <a:pPr marL="977900" lvl="1" indent="-520700"/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(M•K), then 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(M) data transport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Spectrum is scarce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Hardware is cheap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Argos’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Acquire CSI</a:t>
            </a:r>
          </a:p>
          <a:p>
            <a:pPr marL="971550" lvl="1" indent="-514350"/>
            <a:r>
              <a:rPr lang="en-US" dirty="0" smtClean="0">
                <a:solidFill>
                  <a:srgbClr val="00B050"/>
                </a:solidFill>
              </a:rPr>
              <a:t>New reciprocal calibration method</a:t>
            </a:r>
          </a:p>
          <a:p>
            <a:pPr marL="971550" lvl="1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Calculate Weights</a:t>
            </a:r>
          </a:p>
          <a:p>
            <a:pPr marL="971550" lvl="1" indent="-514350"/>
            <a:r>
              <a:rPr lang="en-US" dirty="0" smtClean="0">
                <a:solidFill>
                  <a:srgbClr val="00B050"/>
                </a:solidFill>
              </a:rPr>
              <a:t>Novel distributed </a:t>
            </a:r>
            <a:r>
              <a:rPr lang="en-US" dirty="0" err="1" smtClean="0">
                <a:solidFill>
                  <a:srgbClr val="00B050"/>
                </a:solidFill>
              </a:rPr>
              <a:t>beamforming</a:t>
            </a:r>
            <a:r>
              <a:rPr lang="en-US" dirty="0" smtClean="0">
                <a:solidFill>
                  <a:srgbClr val="00B050"/>
                </a:solidFill>
              </a:rPr>
              <a:t> method</a:t>
            </a:r>
          </a:p>
          <a:p>
            <a:pPr marL="971550" lvl="1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Apply Linear </a:t>
            </a:r>
            <a:r>
              <a:rPr lang="en-US" dirty="0" err="1" smtClean="0"/>
              <a:t>Precoding</a:t>
            </a:r>
            <a:endParaRPr lang="en-US" dirty="0" smtClean="0"/>
          </a:p>
          <a:p>
            <a:pPr marL="977900" lvl="1" indent="-520700"/>
            <a:r>
              <a:rPr lang="en-US" dirty="0" smtClean="0">
                <a:solidFill>
                  <a:srgbClr val="00B050"/>
                </a:solidFill>
              </a:rPr>
              <a:t>Carefully designed scalable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0" y="1981200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sz="2400" dirty="0" smtClean="0">
                <a:solidFill>
                  <a:srgbClr val="FF0000"/>
                </a:solidFill>
              </a:rPr>
              <a:t>(M•K) </a:t>
            </a:r>
            <a:r>
              <a:rPr lang="en-US" sz="2400" dirty="0" smtClean="0"/>
              <a:t>→ </a:t>
            </a:r>
            <a:r>
              <a:rPr lang="en-US" sz="2400" b="1" dirty="0" smtClean="0">
                <a:solidFill>
                  <a:srgbClr val="00B050"/>
                </a:solidFill>
              </a:rPr>
              <a:t>O</a:t>
            </a:r>
            <a:r>
              <a:rPr lang="en-US" sz="2400" dirty="0" smtClean="0">
                <a:solidFill>
                  <a:srgbClr val="00B050"/>
                </a:solidFill>
              </a:rPr>
              <a:t>(K)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3581400"/>
            <a:ext cx="2291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sz="2400" dirty="0" smtClean="0">
                <a:solidFill>
                  <a:srgbClr val="FF0000"/>
                </a:solidFill>
              </a:rPr>
              <a:t>(M•K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) </a:t>
            </a:r>
            <a:r>
              <a:rPr lang="en-US" sz="2400" dirty="0" smtClean="0"/>
              <a:t>→ </a:t>
            </a:r>
            <a:r>
              <a:rPr lang="en-US" sz="2400" b="1" dirty="0" smtClean="0">
                <a:solidFill>
                  <a:srgbClr val="00B050"/>
                </a:solidFill>
              </a:rPr>
              <a:t>O</a:t>
            </a:r>
            <a:r>
              <a:rPr lang="en-US" sz="2400" dirty="0" smtClean="0">
                <a:solidFill>
                  <a:srgbClr val="00B050"/>
                </a:solidFill>
              </a:rPr>
              <a:t>(K)</a:t>
            </a:r>
            <a:r>
              <a:rPr lang="en-US" sz="2400" dirty="0" smtClean="0"/>
              <a:t>*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5181600"/>
            <a:ext cx="2260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sz="2400" dirty="0" smtClean="0">
                <a:solidFill>
                  <a:srgbClr val="FF0000"/>
                </a:solidFill>
              </a:rPr>
              <a:t>(M•K) </a:t>
            </a:r>
            <a:r>
              <a:rPr lang="en-US" sz="2400" dirty="0" smtClean="0"/>
              <a:t>→ </a:t>
            </a:r>
            <a:r>
              <a:rPr lang="en-US" sz="2400" b="1" dirty="0" smtClean="0">
                <a:solidFill>
                  <a:srgbClr val="00B050"/>
                </a:solidFill>
              </a:rPr>
              <a:t>O</a:t>
            </a:r>
            <a:r>
              <a:rPr lang="en-US" sz="2400" dirty="0" smtClean="0">
                <a:solidFill>
                  <a:srgbClr val="00B050"/>
                </a:solidFill>
              </a:rPr>
              <a:t>(K)</a:t>
            </a:r>
            <a:r>
              <a:rPr lang="en-US" sz="2400" dirty="0" smtClean="0"/>
              <a:t> *</a:t>
            </a:r>
            <a:endParaRPr lang="en-US" sz="2400" b="1" dirty="0">
              <a:solidFill>
                <a:srgbClr val="00B05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705100" y="2171700"/>
            <a:ext cx="5334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771900" y="3771900"/>
            <a:ext cx="5334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381500" y="5372100"/>
            <a:ext cx="5334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Reciprocal Calibration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Distributed </a:t>
            </a:r>
            <a:r>
              <a:rPr lang="en-US" dirty="0" err="1" smtClean="0"/>
              <a:t>Beamforming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Scalable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571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Reciprocity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Pilot transmission source?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Basestation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Terminal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Base station pilot transmission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Requires feedback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 pilots (M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≥</a:t>
            </a:r>
            <a:r>
              <a:rPr lang="en-US" dirty="0" smtClean="0">
                <a:solidFill>
                  <a:srgbClr val="FF0000"/>
                </a:solidFill>
              </a:rPr>
              <a:t> K)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Terminal pilot transmission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No feedback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K pilots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ounded Rectangle 80"/>
          <p:cNvSpPr/>
          <p:nvPr/>
        </p:nvSpPr>
        <p:spPr>
          <a:xfrm>
            <a:off x="228600" y="1676400"/>
            <a:ext cx="2209800" cy="5061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Reciprocity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479CA73A-78A3-4C10-894C-EE13A30E4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5562600" y="2895600"/>
            <a:ext cx="3250703" cy="2275115"/>
            <a:chOff x="5131297" y="3156857"/>
            <a:chExt cx="3250703" cy="2275115"/>
          </a:xfrm>
        </p:grpSpPr>
        <p:sp>
          <p:nvSpPr>
            <p:cNvPr id="18" name="Isosceles Triangle 17"/>
            <p:cNvSpPr/>
            <p:nvPr/>
          </p:nvSpPr>
          <p:spPr>
            <a:xfrm flipV="1">
              <a:off x="5131297" y="3239590"/>
              <a:ext cx="473747" cy="408403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9" name="Straight Connector 18"/>
            <p:cNvCxnSpPr>
              <a:stCxn id="18" idx="0"/>
            </p:cNvCxnSpPr>
            <p:nvPr/>
          </p:nvCxnSpPr>
          <p:spPr>
            <a:xfrm rot="5400000">
              <a:off x="5038973" y="3977191"/>
              <a:ext cx="65839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 flipH="1">
              <a:off x="6324600" y="3156857"/>
              <a:ext cx="2057400" cy="2275115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7273399" y="3363686"/>
              <a:ext cx="901773" cy="90177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prstClr val="white"/>
                  </a:solidFill>
                </a:rPr>
                <a:t>Tx</a:t>
              </a:r>
              <a:r>
                <a:rPr lang="en-US" sz="3200" baseline="-25000" dirty="0" err="1" smtClean="0">
                  <a:solidFill>
                    <a:prstClr val="white"/>
                  </a:solidFill>
                </a:rPr>
                <a:t>C</a:t>
              </a:r>
              <a:endParaRPr lang="en-US" sz="3200" baseline="-2500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flipH="1">
              <a:off x="7273399" y="4397829"/>
              <a:ext cx="901773" cy="90177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prstClr val="white"/>
                  </a:solidFill>
                </a:rPr>
                <a:t>Rx</a:t>
              </a:r>
              <a:r>
                <a:rPr lang="en-US" sz="3200" baseline="-25000" dirty="0" err="1" smtClean="0">
                  <a:solidFill>
                    <a:prstClr val="white"/>
                  </a:solidFill>
                </a:rPr>
                <a:t>C</a:t>
              </a:r>
              <a:endParaRPr lang="en-US" sz="3200" baseline="-25000" dirty="0">
                <a:solidFill>
                  <a:prstClr val="white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14" idx="3"/>
              <a:endCxn id="13" idx="3"/>
            </p:cNvCxnSpPr>
            <p:nvPr/>
          </p:nvCxnSpPr>
          <p:spPr>
            <a:xfrm rot="10800000" flipV="1">
              <a:off x="6324601" y="3814573"/>
              <a:ext cx="948799" cy="47984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3" idx="3"/>
              <a:endCxn id="15" idx="3"/>
            </p:cNvCxnSpPr>
            <p:nvPr/>
          </p:nvCxnSpPr>
          <p:spPr>
            <a:xfrm rot="10800000" flipH="1" flipV="1">
              <a:off x="6324599" y="4294414"/>
              <a:ext cx="948799" cy="55430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383306" y="4289612"/>
              <a:ext cx="95720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flipH="1">
            <a:off x="304800" y="1828800"/>
            <a:ext cx="3250703" cy="2275115"/>
            <a:chOff x="5131297" y="3156857"/>
            <a:chExt cx="3250703" cy="2275115"/>
          </a:xfrm>
        </p:grpSpPr>
        <p:sp>
          <p:nvSpPr>
            <p:cNvPr id="21" name="Isosceles Triangle 20"/>
            <p:cNvSpPr/>
            <p:nvPr/>
          </p:nvSpPr>
          <p:spPr>
            <a:xfrm flipV="1">
              <a:off x="5131297" y="3239590"/>
              <a:ext cx="473747" cy="408403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2" name="Straight Connector 21"/>
            <p:cNvCxnSpPr>
              <a:stCxn id="21" idx="0"/>
            </p:cNvCxnSpPr>
            <p:nvPr/>
          </p:nvCxnSpPr>
          <p:spPr>
            <a:xfrm rot="5400000">
              <a:off x="5038973" y="3977191"/>
              <a:ext cx="65839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 flipH="1">
              <a:off x="6324600" y="3156857"/>
              <a:ext cx="2057400" cy="2275115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flipH="1">
              <a:off x="7273399" y="3363686"/>
              <a:ext cx="901773" cy="90177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prstClr val="white"/>
                  </a:solidFill>
                </a:rPr>
                <a:t>Tx</a:t>
              </a:r>
              <a:r>
                <a:rPr lang="en-US" sz="3200" baseline="-25000" dirty="0" err="1" smtClean="0">
                  <a:solidFill>
                    <a:prstClr val="white"/>
                  </a:solidFill>
                </a:rPr>
                <a:t>A</a:t>
              </a:r>
              <a:endParaRPr lang="en-US" sz="3200" baseline="-25000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flipH="1">
              <a:off x="7273399" y="4397829"/>
              <a:ext cx="901773" cy="90177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prstClr val="white"/>
                  </a:solidFill>
                </a:rPr>
                <a:t>Rx</a:t>
              </a:r>
              <a:r>
                <a:rPr lang="en-US" sz="3200" baseline="-25000" dirty="0" err="1" smtClean="0">
                  <a:solidFill>
                    <a:prstClr val="white"/>
                  </a:solidFill>
                </a:rPr>
                <a:t>A</a:t>
              </a:r>
              <a:endParaRPr lang="en-US" sz="3200" baseline="-25000" dirty="0">
                <a:solidFill>
                  <a:prstClr val="white"/>
                </a:solidFill>
              </a:endParaRPr>
            </a:p>
          </p:txBody>
        </p:sp>
        <p:cxnSp>
          <p:nvCxnSpPr>
            <p:cNvPr id="26" name="Straight Arrow Connector 25"/>
            <p:cNvCxnSpPr>
              <a:stCxn id="24" idx="3"/>
              <a:endCxn id="23" idx="3"/>
            </p:cNvCxnSpPr>
            <p:nvPr/>
          </p:nvCxnSpPr>
          <p:spPr>
            <a:xfrm rot="10800000" flipV="1">
              <a:off x="6324601" y="3814573"/>
              <a:ext cx="948799" cy="47984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3" idx="3"/>
              <a:endCxn id="25" idx="3"/>
            </p:cNvCxnSpPr>
            <p:nvPr/>
          </p:nvCxnSpPr>
          <p:spPr>
            <a:xfrm rot="10800000" flipH="1" flipV="1">
              <a:off x="6324599" y="4294414"/>
              <a:ext cx="948799" cy="55430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383306" y="4289612"/>
              <a:ext cx="95720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8"/>
          <p:cNvGrpSpPr/>
          <p:nvPr/>
        </p:nvGrpSpPr>
        <p:grpSpPr>
          <a:xfrm flipH="1">
            <a:off x="304800" y="4343400"/>
            <a:ext cx="3250703" cy="2275115"/>
            <a:chOff x="5131297" y="3156857"/>
            <a:chExt cx="3250703" cy="2275115"/>
          </a:xfrm>
        </p:grpSpPr>
        <p:sp>
          <p:nvSpPr>
            <p:cNvPr id="30" name="Isosceles Triangle 29"/>
            <p:cNvSpPr/>
            <p:nvPr/>
          </p:nvSpPr>
          <p:spPr>
            <a:xfrm flipV="1">
              <a:off x="5131297" y="3239590"/>
              <a:ext cx="473747" cy="408403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1" name="Straight Connector 30"/>
            <p:cNvCxnSpPr>
              <a:stCxn id="30" idx="0"/>
            </p:cNvCxnSpPr>
            <p:nvPr/>
          </p:nvCxnSpPr>
          <p:spPr>
            <a:xfrm rot="5400000">
              <a:off x="5038973" y="3977191"/>
              <a:ext cx="65839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ounded Rectangle 31"/>
            <p:cNvSpPr/>
            <p:nvPr/>
          </p:nvSpPr>
          <p:spPr>
            <a:xfrm flipH="1">
              <a:off x="6324600" y="3156857"/>
              <a:ext cx="2057400" cy="2275115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flipH="1">
              <a:off x="7273399" y="3363686"/>
              <a:ext cx="901773" cy="90177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prstClr val="white"/>
                  </a:solidFill>
                </a:rPr>
                <a:t>Tx</a:t>
              </a:r>
              <a:r>
                <a:rPr lang="en-US" sz="3200" baseline="-25000" dirty="0" err="1" smtClean="0">
                  <a:solidFill>
                    <a:prstClr val="white"/>
                  </a:solidFill>
                </a:rPr>
                <a:t>B</a:t>
              </a:r>
              <a:endParaRPr lang="en-US" sz="3200" baseline="-25000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 flipH="1">
              <a:off x="7273399" y="4397829"/>
              <a:ext cx="901773" cy="90177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prstClr val="white"/>
                  </a:solidFill>
                </a:rPr>
                <a:t>Rx</a:t>
              </a:r>
              <a:r>
                <a:rPr lang="en-US" sz="3200" baseline="-25000" dirty="0" err="1" smtClean="0">
                  <a:solidFill>
                    <a:prstClr val="white"/>
                  </a:solidFill>
                </a:rPr>
                <a:t>B</a:t>
              </a:r>
              <a:endParaRPr lang="en-US" sz="3200" baseline="-25000" dirty="0">
                <a:solidFill>
                  <a:prstClr val="white"/>
                </a:solidFill>
              </a:endParaRPr>
            </a:p>
          </p:txBody>
        </p:sp>
        <p:cxnSp>
          <p:nvCxnSpPr>
            <p:cNvPr id="35" name="Straight Arrow Connector 34"/>
            <p:cNvCxnSpPr>
              <a:stCxn id="33" idx="3"/>
              <a:endCxn id="32" idx="3"/>
            </p:cNvCxnSpPr>
            <p:nvPr/>
          </p:nvCxnSpPr>
          <p:spPr>
            <a:xfrm rot="10800000" flipV="1">
              <a:off x="6324601" y="3814573"/>
              <a:ext cx="948799" cy="47984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2" idx="3"/>
              <a:endCxn id="34" idx="3"/>
            </p:cNvCxnSpPr>
            <p:nvPr/>
          </p:nvCxnSpPr>
          <p:spPr>
            <a:xfrm rot="10800000" flipH="1" flipV="1">
              <a:off x="6324599" y="4294414"/>
              <a:ext cx="948799" cy="55430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383306" y="4289612"/>
              <a:ext cx="95720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>
            <a:stCxn id="14" idx="3"/>
            <a:endCxn id="13" idx="3"/>
          </p:cNvCxnSpPr>
          <p:nvPr/>
        </p:nvCxnSpPr>
        <p:spPr>
          <a:xfrm rot="10800000" flipV="1">
            <a:off x="6755904" y="3553316"/>
            <a:ext cx="948799" cy="479842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3" idx="3"/>
            <a:endCxn id="25" idx="3"/>
          </p:cNvCxnSpPr>
          <p:nvPr/>
        </p:nvCxnSpPr>
        <p:spPr>
          <a:xfrm flipH="1">
            <a:off x="1413401" y="2966358"/>
            <a:ext cx="948799" cy="554301"/>
          </a:xfrm>
          <a:prstGeom prst="line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 flipV="1">
            <a:off x="5786285" y="4019989"/>
            <a:ext cx="964703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2351988" y="5465644"/>
            <a:ext cx="968728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>
            <a:off x="2286001" y="2966357"/>
            <a:ext cx="990600" cy="5442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5331280" y="3584120"/>
            <a:ext cx="91984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2847474" y="5034626"/>
            <a:ext cx="91440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2840743" y="2521331"/>
            <a:ext cx="91984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0800000" flipV="1">
            <a:off x="3304675" y="3160293"/>
            <a:ext cx="2470485" cy="1443793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0800000">
            <a:off x="3288632" y="2069433"/>
            <a:ext cx="2502570" cy="1074821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886200" y="5562600"/>
            <a:ext cx="2848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Channel Estimation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38600" y="6148067"/>
            <a:ext cx="242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Transmission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4489203" y="5498981"/>
            <a:ext cx="1492280" cy="1"/>
          </a:xfrm>
          <a:prstGeom prst="line">
            <a:avLst/>
          </a:prstGeom>
          <a:ln w="41275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506666" y="6556323"/>
            <a:ext cx="1492280" cy="1"/>
          </a:xfrm>
          <a:prstGeom prst="line">
            <a:avLst/>
          </a:prstGeom>
          <a:ln w="41275">
            <a:solidFill>
              <a:srgbClr val="00B05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2351989" y="5495826"/>
            <a:ext cx="1013381" cy="0"/>
          </a:xfrm>
          <a:prstGeom prst="line">
            <a:avLst/>
          </a:prstGeom>
          <a:ln w="41275">
            <a:solidFill>
              <a:srgbClr val="00B05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3344372" y="4617534"/>
            <a:ext cx="0" cy="866271"/>
          </a:xfrm>
          <a:prstGeom prst="line">
            <a:avLst/>
          </a:prstGeom>
          <a:ln w="41275">
            <a:solidFill>
              <a:srgbClr val="00B05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3320715" y="3190001"/>
            <a:ext cx="2468880" cy="1444752"/>
          </a:xfrm>
          <a:prstGeom prst="line">
            <a:avLst/>
          </a:prstGeom>
          <a:ln w="41275">
            <a:solidFill>
              <a:srgbClr val="00B05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 flipH="1" flipV="1">
            <a:off x="5318189" y="3628652"/>
            <a:ext cx="892234" cy="0"/>
          </a:xfrm>
          <a:prstGeom prst="line">
            <a:avLst/>
          </a:prstGeom>
          <a:ln w="41275">
            <a:solidFill>
              <a:srgbClr val="00B05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780203" y="4055992"/>
            <a:ext cx="978408" cy="0"/>
          </a:xfrm>
          <a:prstGeom prst="line">
            <a:avLst/>
          </a:prstGeom>
          <a:ln w="41275">
            <a:solidFill>
              <a:srgbClr val="00B05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3" idx="3"/>
            <a:endCxn id="24" idx="3"/>
          </p:cNvCxnSpPr>
          <p:nvPr/>
        </p:nvCxnSpPr>
        <p:spPr>
          <a:xfrm flipH="1" flipV="1">
            <a:off x="1413401" y="2486516"/>
            <a:ext cx="948799" cy="479842"/>
          </a:xfrm>
          <a:prstGeom prst="line">
            <a:avLst/>
          </a:prstGeom>
          <a:ln w="41275">
            <a:solidFill>
              <a:srgbClr val="00B05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2331778" y="2998694"/>
            <a:ext cx="1005840" cy="0"/>
          </a:xfrm>
          <a:prstGeom prst="line">
            <a:avLst/>
          </a:prstGeom>
          <a:ln w="41275">
            <a:solidFill>
              <a:srgbClr val="00B05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341785" y="2115734"/>
            <a:ext cx="0" cy="865517"/>
          </a:xfrm>
          <a:prstGeom prst="line">
            <a:avLst/>
          </a:prstGeom>
          <a:ln w="41275">
            <a:solidFill>
              <a:srgbClr val="00B05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10800000">
            <a:off x="3328922" y="2110612"/>
            <a:ext cx="2468078" cy="1062895"/>
          </a:xfrm>
          <a:prstGeom prst="line">
            <a:avLst/>
          </a:prstGeom>
          <a:ln w="41275">
            <a:solidFill>
              <a:srgbClr val="00B05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1417320" y="1983826"/>
            <a:ext cx="990600" cy="1910134"/>
          </a:xfrm>
          <a:prstGeom prst="ellipse">
            <a:avLst/>
          </a:prstGeom>
          <a:noFill/>
          <a:ln w="635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758521" y="2743200"/>
            <a:ext cx="3626959" cy="1280160"/>
          </a:xfrm>
          <a:prstGeom prst="rect">
            <a:avLst/>
          </a:prstGeom>
          <a:solidFill>
            <a:schemeClr val="accent4">
              <a:alpha val="85000"/>
            </a:schemeClr>
          </a:solidFill>
          <a:ln w="635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white"/>
                </a:solidFill>
              </a:rPr>
              <a:t>Tx</a:t>
            </a:r>
            <a:r>
              <a:rPr lang="en-US" sz="2800" b="1" dirty="0">
                <a:solidFill>
                  <a:prstClr val="white"/>
                </a:solidFill>
              </a:rPr>
              <a:t>/Rx </a:t>
            </a:r>
            <a:r>
              <a:rPr lang="en-US" sz="2800" b="1" dirty="0" smtClean="0">
                <a:solidFill>
                  <a:prstClr val="white"/>
                </a:solidFill>
              </a:rPr>
              <a:t>Chain </a:t>
            </a:r>
            <a:r>
              <a:rPr lang="en-US" sz="2800" b="1" dirty="0">
                <a:solidFill>
                  <a:prstClr val="white"/>
                </a:solidFill>
              </a:rPr>
              <a:t>differences require </a:t>
            </a:r>
            <a:r>
              <a:rPr lang="en-US" sz="2800" b="1" dirty="0" smtClean="0">
                <a:solidFill>
                  <a:prstClr val="white"/>
                </a:solidFill>
              </a:rPr>
              <a:t>calibration</a:t>
            </a:r>
          </a:p>
        </p:txBody>
      </p:sp>
      <p:cxnSp>
        <p:nvCxnSpPr>
          <p:cNvPr id="49" name="Straight Connector 48"/>
          <p:cNvCxnSpPr>
            <a:stCxn id="32" idx="3"/>
            <a:endCxn id="34" idx="3"/>
          </p:cNvCxnSpPr>
          <p:nvPr/>
        </p:nvCxnSpPr>
        <p:spPr>
          <a:xfrm flipH="1">
            <a:off x="1413401" y="5480958"/>
            <a:ext cx="948799" cy="554301"/>
          </a:xfrm>
          <a:prstGeom prst="line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3" idx="3"/>
            <a:endCxn id="15" idx="3"/>
          </p:cNvCxnSpPr>
          <p:nvPr/>
        </p:nvCxnSpPr>
        <p:spPr>
          <a:xfrm rot="10800000" flipH="1" flipV="1">
            <a:off x="6755902" y="4033157"/>
            <a:ext cx="948799" cy="554301"/>
          </a:xfrm>
          <a:prstGeom prst="line">
            <a:avLst/>
          </a:prstGeom>
          <a:ln w="412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758521" y="2743200"/>
            <a:ext cx="3626959" cy="1280160"/>
          </a:xfrm>
          <a:prstGeom prst="rect">
            <a:avLst/>
          </a:prstGeom>
          <a:solidFill>
            <a:schemeClr val="accent4">
              <a:alpha val="85000"/>
            </a:schemeClr>
          </a:solidFill>
          <a:ln w="635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Can we do this without terminal involvement?</a:t>
            </a:r>
            <a:endParaRPr lang="en-US" b="1" dirty="0">
              <a:solidFill>
                <a:prstClr val="white"/>
              </a:solidFill>
            </a:endParaRPr>
          </a:p>
        </p:txBody>
      </p:sp>
      <p:cxnSp>
        <p:nvCxnSpPr>
          <p:cNvPr id="51" name="Straight Connector 50"/>
          <p:cNvCxnSpPr>
            <a:endCxn id="33" idx="3"/>
          </p:cNvCxnSpPr>
          <p:nvPr/>
        </p:nvCxnSpPr>
        <p:spPr>
          <a:xfrm rot="10800000">
            <a:off x="1413402" y="5001116"/>
            <a:ext cx="953871" cy="485284"/>
          </a:xfrm>
          <a:prstGeom prst="line">
            <a:avLst/>
          </a:prstGeom>
          <a:ln w="41275">
            <a:solidFill>
              <a:srgbClr val="00B05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 flipH="1">
            <a:off x="6702091" y="3066742"/>
            <a:ext cx="990600" cy="1910134"/>
          </a:xfrm>
          <a:prstGeom prst="ellipse">
            <a:avLst/>
          </a:prstGeom>
          <a:noFill/>
          <a:ln w="635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1417320" y="4554426"/>
            <a:ext cx="990600" cy="1910134"/>
          </a:xfrm>
          <a:prstGeom prst="ellipse">
            <a:avLst/>
          </a:prstGeom>
          <a:noFill/>
          <a:ln w="635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05400" y="1981200"/>
            <a:ext cx="2540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Tx</a:t>
            </a:r>
            <a:r>
              <a:rPr lang="en-US" sz="2400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+Rx</a:t>
            </a:r>
            <a:r>
              <a:rPr lang="en-US" sz="2400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-Tx</a:t>
            </a:r>
            <a:r>
              <a:rPr lang="en-US" sz="2400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-Rx</a:t>
            </a:r>
            <a:r>
              <a:rPr lang="en-US" sz="2400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en-US" sz="2400" b="1" baseline="-25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343400" y="4495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Tx</a:t>
            </a:r>
            <a:r>
              <a:rPr lang="en-US" sz="2400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B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+Rx</a:t>
            </a:r>
            <a:r>
              <a:rPr lang="en-US" sz="2400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-Tx</a:t>
            </a:r>
            <a:r>
              <a:rPr lang="en-US" sz="2400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-Rx</a:t>
            </a:r>
            <a:r>
              <a:rPr lang="en-US" sz="2400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B</a:t>
            </a:r>
            <a:r>
              <a:rPr lang="en-US" sz="2400" b="1" baseline="-25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rot="10800000" flipV="1">
            <a:off x="5410200" y="2438401"/>
            <a:ext cx="533400" cy="454965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67" idx="0"/>
          </p:cNvCxnSpPr>
          <p:nvPr/>
        </p:nvCxnSpPr>
        <p:spPr>
          <a:xfrm rot="16200000" flipV="1">
            <a:off x="5067300" y="4076700"/>
            <a:ext cx="762000" cy="76200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5105400" y="1981200"/>
            <a:ext cx="2794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Tx</a:t>
            </a:r>
            <a:r>
              <a:rPr lang="en-US" sz="2400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+C+Rx</a:t>
            </a:r>
            <a:r>
              <a:rPr lang="en-US" sz="2400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Tx</a:t>
            </a:r>
            <a:r>
              <a:rPr lang="en-US" sz="2400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-C-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Rx</a:t>
            </a:r>
            <a:r>
              <a:rPr lang="en-US" sz="2400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en-US" sz="2400" b="1" baseline="-25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0" name="Minus 89"/>
          <p:cNvSpPr/>
          <p:nvPr/>
        </p:nvSpPr>
        <p:spPr>
          <a:xfrm rot="7400967">
            <a:off x="6886043" y="2091238"/>
            <a:ext cx="613599" cy="18965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Minus 90"/>
          <p:cNvSpPr/>
          <p:nvPr/>
        </p:nvSpPr>
        <p:spPr>
          <a:xfrm rot="7400967">
            <a:off x="5605883" y="2117198"/>
            <a:ext cx="613599" cy="18965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618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95" grpId="0" animBg="1"/>
      <p:bldP spid="98" grpId="0" animBg="1"/>
      <p:bldP spid="98" grpId="1" animBg="1"/>
      <p:bldP spid="65" grpId="0" animBg="1"/>
      <p:bldP spid="97" grpId="0" animBg="1"/>
      <p:bldP spid="96" grpId="0" animBg="1"/>
      <p:bldP spid="66" grpId="0"/>
      <p:bldP spid="66" grpId="1"/>
      <p:bldP spid="67" grpId="0"/>
      <p:bldP spid="67" grpId="1"/>
      <p:bldP spid="87" grpId="2"/>
      <p:bldP spid="87" grpId="3"/>
      <p:bldP spid="90" grpId="0" animBg="1"/>
      <p:bldP spid="90" grpId="1" animBg="1"/>
      <p:bldP spid="91" grpId="0" animBg="1"/>
      <p:bldP spid="9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773075"/>
            <a:ext cx="2133600" cy="365125"/>
          </a:xfrm>
        </p:spPr>
        <p:txBody>
          <a:bodyPr/>
          <a:lstStyle/>
          <a:p>
            <a:fld id="{479CA73A-78A3-4C10-894C-EE13A30E4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5334000" y="4522125"/>
            <a:ext cx="357443" cy="55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2693" tIns="31347" rIns="62693" bIns="31347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1818846" y="3764923"/>
            <a:ext cx="2143196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890444" y="4816006"/>
            <a:ext cx="2367356" cy="7523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2807287" y="4552152"/>
            <a:ext cx="182045" cy="178196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2975789" y="4917523"/>
            <a:ext cx="2138343" cy="712781"/>
          </a:xfrm>
          <a:custGeom>
            <a:avLst/>
            <a:gdLst>
              <a:gd name="connsiteX0" fmla="*/ 0 w 4274820"/>
              <a:gd name="connsiteY0" fmla="*/ 365766 h 746770"/>
              <a:gd name="connsiteX1" fmla="*/ 312420 w 4274820"/>
              <a:gd name="connsiteY1" fmla="*/ 6 h 746770"/>
              <a:gd name="connsiteX2" fmla="*/ 617220 w 4274820"/>
              <a:gd name="connsiteY2" fmla="*/ 373386 h 746770"/>
              <a:gd name="connsiteX3" fmla="*/ 922020 w 4274820"/>
              <a:gd name="connsiteY3" fmla="*/ 746766 h 746770"/>
              <a:gd name="connsiteX4" fmla="*/ 1226820 w 4274820"/>
              <a:gd name="connsiteY4" fmla="*/ 365766 h 746770"/>
              <a:gd name="connsiteX5" fmla="*/ 1531620 w 4274820"/>
              <a:gd name="connsiteY5" fmla="*/ 6 h 746770"/>
              <a:gd name="connsiteX6" fmla="*/ 1836420 w 4274820"/>
              <a:gd name="connsiteY6" fmla="*/ 373386 h 746770"/>
              <a:gd name="connsiteX7" fmla="*/ 2141220 w 4274820"/>
              <a:gd name="connsiteY7" fmla="*/ 731526 h 746770"/>
              <a:gd name="connsiteX8" fmla="*/ 2446020 w 4274820"/>
              <a:gd name="connsiteY8" fmla="*/ 373386 h 746770"/>
              <a:gd name="connsiteX9" fmla="*/ 2750820 w 4274820"/>
              <a:gd name="connsiteY9" fmla="*/ 6 h 746770"/>
              <a:gd name="connsiteX10" fmla="*/ 3063240 w 4274820"/>
              <a:gd name="connsiteY10" fmla="*/ 365766 h 746770"/>
              <a:gd name="connsiteX11" fmla="*/ 3360420 w 4274820"/>
              <a:gd name="connsiteY11" fmla="*/ 739146 h 746770"/>
              <a:gd name="connsiteX12" fmla="*/ 3665220 w 4274820"/>
              <a:gd name="connsiteY12" fmla="*/ 373386 h 746770"/>
              <a:gd name="connsiteX13" fmla="*/ 3970020 w 4274820"/>
              <a:gd name="connsiteY13" fmla="*/ 6 h 746770"/>
              <a:gd name="connsiteX14" fmla="*/ 4274820 w 4274820"/>
              <a:gd name="connsiteY14" fmla="*/ 365766 h 74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74820" h="746770">
                <a:moveTo>
                  <a:pt x="0" y="365766"/>
                </a:moveTo>
                <a:cubicBezTo>
                  <a:pt x="104775" y="182251"/>
                  <a:pt x="209550" y="-1264"/>
                  <a:pt x="312420" y="6"/>
                </a:cubicBezTo>
                <a:cubicBezTo>
                  <a:pt x="415290" y="1276"/>
                  <a:pt x="617220" y="373386"/>
                  <a:pt x="617220" y="373386"/>
                </a:cubicBezTo>
                <a:cubicBezTo>
                  <a:pt x="718820" y="497846"/>
                  <a:pt x="820420" y="748036"/>
                  <a:pt x="922020" y="746766"/>
                </a:cubicBezTo>
                <a:cubicBezTo>
                  <a:pt x="1023620" y="745496"/>
                  <a:pt x="1125220" y="490226"/>
                  <a:pt x="1226820" y="365766"/>
                </a:cubicBezTo>
                <a:cubicBezTo>
                  <a:pt x="1328420" y="241306"/>
                  <a:pt x="1430020" y="-1264"/>
                  <a:pt x="1531620" y="6"/>
                </a:cubicBezTo>
                <a:cubicBezTo>
                  <a:pt x="1633220" y="1276"/>
                  <a:pt x="1734820" y="251466"/>
                  <a:pt x="1836420" y="373386"/>
                </a:cubicBezTo>
                <a:cubicBezTo>
                  <a:pt x="1938020" y="495306"/>
                  <a:pt x="2039620" y="731526"/>
                  <a:pt x="2141220" y="731526"/>
                </a:cubicBezTo>
                <a:cubicBezTo>
                  <a:pt x="2242820" y="731526"/>
                  <a:pt x="2344420" y="495306"/>
                  <a:pt x="2446020" y="373386"/>
                </a:cubicBezTo>
                <a:cubicBezTo>
                  <a:pt x="2547620" y="251466"/>
                  <a:pt x="2647950" y="1276"/>
                  <a:pt x="2750820" y="6"/>
                </a:cubicBezTo>
                <a:cubicBezTo>
                  <a:pt x="2853690" y="-1264"/>
                  <a:pt x="2961640" y="242576"/>
                  <a:pt x="3063240" y="365766"/>
                </a:cubicBezTo>
                <a:cubicBezTo>
                  <a:pt x="3164840" y="488956"/>
                  <a:pt x="3260090" y="737876"/>
                  <a:pt x="3360420" y="739146"/>
                </a:cubicBezTo>
                <a:cubicBezTo>
                  <a:pt x="3460750" y="740416"/>
                  <a:pt x="3563620" y="496576"/>
                  <a:pt x="3665220" y="373386"/>
                </a:cubicBezTo>
                <a:cubicBezTo>
                  <a:pt x="3766820" y="250196"/>
                  <a:pt x="3868420" y="1276"/>
                  <a:pt x="3970020" y="6"/>
                </a:cubicBezTo>
                <a:cubicBezTo>
                  <a:pt x="4071620" y="-1264"/>
                  <a:pt x="4173220" y="182251"/>
                  <a:pt x="4274820" y="365766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2961722" y="4133744"/>
            <a:ext cx="2138343" cy="712781"/>
          </a:xfrm>
          <a:custGeom>
            <a:avLst/>
            <a:gdLst>
              <a:gd name="connsiteX0" fmla="*/ 0 w 4274820"/>
              <a:gd name="connsiteY0" fmla="*/ 365766 h 746770"/>
              <a:gd name="connsiteX1" fmla="*/ 312420 w 4274820"/>
              <a:gd name="connsiteY1" fmla="*/ 6 h 746770"/>
              <a:gd name="connsiteX2" fmla="*/ 617220 w 4274820"/>
              <a:gd name="connsiteY2" fmla="*/ 373386 h 746770"/>
              <a:gd name="connsiteX3" fmla="*/ 922020 w 4274820"/>
              <a:gd name="connsiteY3" fmla="*/ 746766 h 746770"/>
              <a:gd name="connsiteX4" fmla="*/ 1226820 w 4274820"/>
              <a:gd name="connsiteY4" fmla="*/ 365766 h 746770"/>
              <a:gd name="connsiteX5" fmla="*/ 1531620 w 4274820"/>
              <a:gd name="connsiteY5" fmla="*/ 6 h 746770"/>
              <a:gd name="connsiteX6" fmla="*/ 1836420 w 4274820"/>
              <a:gd name="connsiteY6" fmla="*/ 373386 h 746770"/>
              <a:gd name="connsiteX7" fmla="*/ 2141220 w 4274820"/>
              <a:gd name="connsiteY7" fmla="*/ 731526 h 746770"/>
              <a:gd name="connsiteX8" fmla="*/ 2446020 w 4274820"/>
              <a:gd name="connsiteY8" fmla="*/ 373386 h 746770"/>
              <a:gd name="connsiteX9" fmla="*/ 2750820 w 4274820"/>
              <a:gd name="connsiteY9" fmla="*/ 6 h 746770"/>
              <a:gd name="connsiteX10" fmla="*/ 3063240 w 4274820"/>
              <a:gd name="connsiteY10" fmla="*/ 365766 h 746770"/>
              <a:gd name="connsiteX11" fmla="*/ 3360420 w 4274820"/>
              <a:gd name="connsiteY11" fmla="*/ 739146 h 746770"/>
              <a:gd name="connsiteX12" fmla="*/ 3665220 w 4274820"/>
              <a:gd name="connsiteY12" fmla="*/ 373386 h 746770"/>
              <a:gd name="connsiteX13" fmla="*/ 3970020 w 4274820"/>
              <a:gd name="connsiteY13" fmla="*/ 6 h 746770"/>
              <a:gd name="connsiteX14" fmla="*/ 4274820 w 4274820"/>
              <a:gd name="connsiteY14" fmla="*/ 365766 h 74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74820" h="746770">
                <a:moveTo>
                  <a:pt x="0" y="365766"/>
                </a:moveTo>
                <a:cubicBezTo>
                  <a:pt x="104775" y="182251"/>
                  <a:pt x="209550" y="-1264"/>
                  <a:pt x="312420" y="6"/>
                </a:cubicBezTo>
                <a:cubicBezTo>
                  <a:pt x="415290" y="1276"/>
                  <a:pt x="617220" y="373386"/>
                  <a:pt x="617220" y="373386"/>
                </a:cubicBezTo>
                <a:cubicBezTo>
                  <a:pt x="718820" y="497846"/>
                  <a:pt x="820420" y="748036"/>
                  <a:pt x="922020" y="746766"/>
                </a:cubicBezTo>
                <a:cubicBezTo>
                  <a:pt x="1023620" y="745496"/>
                  <a:pt x="1125220" y="490226"/>
                  <a:pt x="1226820" y="365766"/>
                </a:cubicBezTo>
                <a:cubicBezTo>
                  <a:pt x="1328420" y="241306"/>
                  <a:pt x="1430020" y="-1264"/>
                  <a:pt x="1531620" y="6"/>
                </a:cubicBezTo>
                <a:cubicBezTo>
                  <a:pt x="1633220" y="1276"/>
                  <a:pt x="1734820" y="251466"/>
                  <a:pt x="1836420" y="373386"/>
                </a:cubicBezTo>
                <a:cubicBezTo>
                  <a:pt x="1938020" y="495306"/>
                  <a:pt x="2039620" y="731526"/>
                  <a:pt x="2141220" y="731526"/>
                </a:cubicBezTo>
                <a:cubicBezTo>
                  <a:pt x="2242820" y="731526"/>
                  <a:pt x="2344420" y="495306"/>
                  <a:pt x="2446020" y="373386"/>
                </a:cubicBezTo>
                <a:cubicBezTo>
                  <a:pt x="2547620" y="251466"/>
                  <a:pt x="2647950" y="1276"/>
                  <a:pt x="2750820" y="6"/>
                </a:cubicBezTo>
                <a:cubicBezTo>
                  <a:pt x="2853690" y="-1264"/>
                  <a:pt x="2961640" y="242576"/>
                  <a:pt x="3063240" y="365766"/>
                </a:cubicBezTo>
                <a:cubicBezTo>
                  <a:pt x="3164840" y="488956"/>
                  <a:pt x="3260090" y="737876"/>
                  <a:pt x="3360420" y="739146"/>
                </a:cubicBezTo>
                <a:cubicBezTo>
                  <a:pt x="3460750" y="740416"/>
                  <a:pt x="3563620" y="496576"/>
                  <a:pt x="3665220" y="373386"/>
                </a:cubicBezTo>
                <a:cubicBezTo>
                  <a:pt x="3766820" y="250196"/>
                  <a:pt x="3868420" y="1276"/>
                  <a:pt x="3970020" y="6"/>
                </a:cubicBezTo>
                <a:cubicBezTo>
                  <a:pt x="4071620" y="-1264"/>
                  <a:pt x="4173220" y="182251"/>
                  <a:pt x="4274820" y="365766"/>
                </a:cubicBezTo>
              </a:path>
            </a:pathLst>
          </a:cu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5791200" y="4064925"/>
            <a:ext cx="2138343" cy="1425562"/>
          </a:xfrm>
          <a:custGeom>
            <a:avLst/>
            <a:gdLst>
              <a:gd name="connsiteX0" fmla="*/ 0 w 4274820"/>
              <a:gd name="connsiteY0" fmla="*/ 365766 h 746770"/>
              <a:gd name="connsiteX1" fmla="*/ 312420 w 4274820"/>
              <a:gd name="connsiteY1" fmla="*/ 6 h 746770"/>
              <a:gd name="connsiteX2" fmla="*/ 617220 w 4274820"/>
              <a:gd name="connsiteY2" fmla="*/ 373386 h 746770"/>
              <a:gd name="connsiteX3" fmla="*/ 922020 w 4274820"/>
              <a:gd name="connsiteY3" fmla="*/ 746766 h 746770"/>
              <a:gd name="connsiteX4" fmla="*/ 1226820 w 4274820"/>
              <a:gd name="connsiteY4" fmla="*/ 365766 h 746770"/>
              <a:gd name="connsiteX5" fmla="*/ 1531620 w 4274820"/>
              <a:gd name="connsiteY5" fmla="*/ 6 h 746770"/>
              <a:gd name="connsiteX6" fmla="*/ 1836420 w 4274820"/>
              <a:gd name="connsiteY6" fmla="*/ 373386 h 746770"/>
              <a:gd name="connsiteX7" fmla="*/ 2141220 w 4274820"/>
              <a:gd name="connsiteY7" fmla="*/ 731526 h 746770"/>
              <a:gd name="connsiteX8" fmla="*/ 2446020 w 4274820"/>
              <a:gd name="connsiteY8" fmla="*/ 373386 h 746770"/>
              <a:gd name="connsiteX9" fmla="*/ 2750820 w 4274820"/>
              <a:gd name="connsiteY9" fmla="*/ 6 h 746770"/>
              <a:gd name="connsiteX10" fmla="*/ 3063240 w 4274820"/>
              <a:gd name="connsiteY10" fmla="*/ 365766 h 746770"/>
              <a:gd name="connsiteX11" fmla="*/ 3360420 w 4274820"/>
              <a:gd name="connsiteY11" fmla="*/ 739146 h 746770"/>
              <a:gd name="connsiteX12" fmla="*/ 3665220 w 4274820"/>
              <a:gd name="connsiteY12" fmla="*/ 373386 h 746770"/>
              <a:gd name="connsiteX13" fmla="*/ 3970020 w 4274820"/>
              <a:gd name="connsiteY13" fmla="*/ 6 h 746770"/>
              <a:gd name="connsiteX14" fmla="*/ 4274820 w 4274820"/>
              <a:gd name="connsiteY14" fmla="*/ 365766 h 74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74820" h="746770">
                <a:moveTo>
                  <a:pt x="0" y="365766"/>
                </a:moveTo>
                <a:cubicBezTo>
                  <a:pt x="104775" y="182251"/>
                  <a:pt x="209550" y="-1264"/>
                  <a:pt x="312420" y="6"/>
                </a:cubicBezTo>
                <a:cubicBezTo>
                  <a:pt x="415290" y="1276"/>
                  <a:pt x="617220" y="373386"/>
                  <a:pt x="617220" y="373386"/>
                </a:cubicBezTo>
                <a:cubicBezTo>
                  <a:pt x="718820" y="497846"/>
                  <a:pt x="820420" y="748036"/>
                  <a:pt x="922020" y="746766"/>
                </a:cubicBezTo>
                <a:cubicBezTo>
                  <a:pt x="1023620" y="745496"/>
                  <a:pt x="1125220" y="490226"/>
                  <a:pt x="1226820" y="365766"/>
                </a:cubicBezTo>
                <a:cubicBezTo>
                  <a:pt x="1328420" y="241306"/>
                  <a:pt x="1430020" y="-1264"/>
                  <a:pt x="1531620" y="6"/>
                </a:cubicBezTo>
                <a:cubicBezTo>
                  <a:pt x="1633220" y="1276"/>
                  <a:pt x="1734820" y="251466"/>
                  <a:pt x="1836420" y="373386"/>
                </a:cubicBezTo>
                <a:cubicBezTo>
                  <a:pt x="1938020" y="495306"/>
                  <a:pt x="2039620" y="731526"/>
                  <a:pt x="2141220" y="731526"/>
                </a:cubicBezTo>
                <a:cubicBezTo>
                  <a:pt x="2242820" y="731526"/>
                  <a:pt x="2344420" y="495306"/>
                  <a:pt x="2446020" y="373386"/>
                </a:cubicBezTo>
                <a:cubicBezTo>
                  <a:pt x="2547620" y="251466"/>
                  <a:pt x="2647950" y="1276"/>
                  <a:pt x="2750820" y="6"/>
                </a:cubicBezTo>
                <a:cubicBezTo>
                  <a:pt x="2853690" y="-1264"/>
                  <a:pt x="2961640" y="242576"/>
                  <a:pt x="3063240" y="365766"/>
                </a:cubicBezTo>
                <a:cubicBezTo>
                  <a:pt x="3164840" y="488956"/>
                  <a:pt x="3260090" y="737876"/>
                  <a:pt x="3360420" y="739146"/>
                </a:cubicBezTo>
                <a:cubicBezTo>
                  <a:pt x="3460750" y="740416"/>
                  <a:pt x="3563620" y="496576"/>
                  <a:pt x="3665220" y="373386"/>
                </a:cubicBezTo>
                <a:cubicBezTo>
                  <a:pt x="3766820" y="250196"/>
                  <a:pt x="3868420" y="1276"/>
                  <a:pt x="3970020" y="6"/>
                </a:cubicBezTo>
                <a:cubicBezTo>
                  <a:pt x="4071620" y="-1264"/>
                  <a:pt x="4173220" y="182251"/>
                  <a:pt x="4274820" y="365766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Freeform 39"/>
          <p:cNvSpPr/>
          <p:nvPr/>
        </p:nvSpPr>
        <p:spPr>
          <a:xfrm rot="16200000">
            <a:off x="801651" y="3498175"/>
            <a:ext cx="2138343" cy="712781"/>
          </a:xfrm>
          <a:custGeom>
            <a:avLst/>
            <a:gdLst>
              <a:gd name="connsiteX0" fmla="*/ 0 w 4274820"/>
              <a:gd name="connsiteY0" fmla="*/ 365766 h 746770"/>
              <a:gd name="connsiteX1" fmla="*/ 312420 w 4274820"/>
              <a:gd name="connsiteY1" fmla="*/ 6 h 746770"/>
              <a:gd name="connsiteX2" fmla="*/ 617220 w 4274820"/>
              <a:gd name="connsiteY2" fmla="*/ 373386 h 746770"/>
              <a:gd name="connsiteX3" fmla="*/ 922020 w 4274820"/>
              <a:gd name="connsiteY3" fmla="*/ 746766 h 746770"/>
              <a:gd name="connsiteX4" fmla="*/ 1226820 w 4274820"/>
              <a:gd name="connsiteY4" fmla="*/ 365766 h 746770"/>
              <a:gd name="connsiteX5" fmla="*/ 1531620 w 4274820"/>
              <a:gd name="connsiteY5" fmla="*/ 6 h 746770"/>
              <a:gd name="connsiteX6" fmla="*/ 1836420 w 4274820"/>
              <a:gd name="connsiteY6" fmla="*/ 373386 h 746770"/>
              <a:gd name="connsiteX7" fmla="*/ 2141220 w 4274820"/>
              <a:gd name="connsiteY7" fmla="*/ 731526 h 746770"/>
              <a:gd name="connsiteX8" fmla="*/ 2446020 w 4274820"/>
              <a:gd name="connsiteY8" fmla="*/ 373386 h 746770"/>
              <a:gd name="connsiteX9" fmla="*/ 2750820 w 4274820"/>
              <a:gd name="connsiteY9" fmla="*/ 6 h 746770"/>
              <a:gd name="connsiteX10" fmla="*/ 3063240 w 4274820"/>
              <a:gd name="connsiteY10" fmla="*/ 365766 h 746770"/>
              <a:gd name="connsiteX11" fmla="*/ 3360420 w 4274820"/>
              <a:gd name="connsiteY11" fmla="*/ 739146 h 746770"/>
              <a:gd name="connsiteX12" fmla="*/ 3665220 w 4274820"/>
              <a:gd name="connsiteY12" fmla="*/ 373386 h 746770"/>
              <a:gd name="connsiteX13" fmla="*/ 3970020 w 4274820"/>
              <a:gd name="connsiteY13" fmla="*/ 6 h 746770"/>
              <a:gd name="connsiteX14" fmla="*/ 4274820 w 4274820"/>
              <a:gd name="connsiteY14" fmla="*/ 365766 h 74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74820" h="746770">
                <a:moveTo>
                  <a:pt x="0" y="365766"/>
                </a:moveTo>
                <a:cubicBezTo>
                  <a:pt x="104775" y="182251"/>
                  <a:pt x="209550" y="-1264"/>
                  <a:pt x="312420" y="6"/>
                </a:cubicBezTo>
                <a:cubicBezTo>
                  <a:pt x="415290" y="1276"/>
                  <a:pt x="617220" y="373386"/>
                  <a:pt x="617220" y="373386"/>
                </a:cubicBezTo>
                <a:cubicBezTo>
                  <a:pt x="718820" y="497846"/>
                  <a:pt x="820420" y="748036"/>
                  <a:pt x="922020" y="746766"/>
                </a:cubicBezTo>
                <a:cubicBezTo>
                  <a:pt x="1023620" y="745496"/>
                  <a:pt x="1125220" y="490226"/>
                  <a:pt x="1226820" y="365766"/>
                </a:cubicBezTo>
                <a:cubicBezTo>
                  <a:pt x="1328420" y="241306"/>
                  <a:pt x="1430020" y="-1264"/>
                  <a:pt x="1531620" y="6"/>
                </a:cubicBezTo>
                <a:cubicBezTo>
                  <a:pt x="1633220" y="1276"/>
                  <a:pt x="1734820" y="251466"/>
                  <a:pt x="1836420" y="373386"/>
                </a:cubicBezTo>
                <a:cubicBezTo>
                  <a:pt x="1938020" y="495306"/>
                  <a:pt x="2039620" y="731526"/>
                  <a:pt x="2141220" y="731526"/>
                </a:cubicBezTo>
                <a:cubicBezTo>
                  <a:pt x="2242820" y="731526"/>
                  <a:pt x="2344420" y="495306"/>
                  <a:pt x="2446020" y="373386"/>
                </a:cubicBezTo>
                <a:cubicBezTo>
                  <a:pt x="2547620" y="251466"/>
                  <a:pt x="2647950" y="1276"/>
                  <a:pt x="2750820" y="6"/>
                </a:cubicBezTo>
                <a:cubicBezTo>
                  <a:pt x="2853690" y="-1264"/>
                  <a:pt x="2961640" y="242576"/>
                  <a:pt x="3063240" y="365766"/>
                </a:cubicBezTo>
                <a:cubicBezTo>
                  <a:pt x="3164840" y="488956"/>
                  <a:pt x="3260090" y="737876"/>
                  <a:pt x="3360420" y="739146"/>
                </a:cubicBezTo>
                <a:cubicBezTo>
                  <a:pt x="3460750" y="740416"/>
                  <a:pt x="3563620" y="496576"/>
                  <a:pt x="3665220" y="373386"/>
                </a:cubicBezTo>
                <a:cubicBezTo>
                  <a:pt x="3766820" y="250196"/>
                  <a:pt x="3868420" y="1276"/>
                  <a:pt x="3970020" y="6"/>
                </a:cubicBezTo>
                <a:cubicBezTo>
                  <a:pt x="4071620" y="-1264"/>
                  <a:pt x="4173220" y="182251"/>
                  <a:pt x="4274820" y="365766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2193758" y="2432641"/>
            <a:ext cx="813351" cy="2173903"/>
            <a:chOff x="2209800" y="3048000"/>
            <a:chExt cx="813351" cy="2173903"/>
          </a:xfrm>
        </p:grpSpPr>
        <p:sp>
          <p:nvSpPr>
            <p:cNvPr id="39" name="Freeform 38"/>
            <p:cNvSpPr/>
            <p:nvPr/>
          </p:nvSpPr>
          <p:spPr>
            <a:xfrm rot="16200000">
              <a:off x="1597589" y="3796341"/>
              <a:ext cx="2138343" cy="712781"/>
            </a:xfrm>
            <a:custGeom>
              <a:avLst/>
              <a:gdLst>
                <a:gd name="connsiteX0" fmla="*/ 0 w 4274820"/>
                <a:gd name="connsiteY0" fmla="*/ 365766 h 746770"/>
                <a:gd name="connsiteX1" fmla="*/ 312420 w 4274820"/>
                <a:gd name="connsiteY1" fmla="*/ 6 h 746770"/>
                <a:gd name="connsiteX2" fmla="*/ 617220 w 4274820"/>
                <a:gd name="connsiteY2" fmla="*/ 373386 h 746770"/>
                <a:gd name="connsiteX3" fmla="*/ 922020 w 4274820"/>
                <a:gd name="connsiteY3" fmla="*/ 746766 h 746770"/>
                <a:gd name="connsiteX4" fmla="*/ 1226820 w 4274820"/>
                <a:gd name="connsiteY4" fmla="*/ 365766 h 746770"/>
                <a:gd name="connsiteX5" fmla="*/ 1531620 w 4274820"/>
                <a:gd name="connsiteY5" fmla="*/ 6 h 746770"/>
                <a:gd name="connsiteX6" fmla="*/ 1836420 w 4274820"/>
                <a:gd name="connsiteY6" fmla="*/ 373386 h 746770"/>
                <a:gd name="connsiteX7" fmla="*/ 2141220 w 4274820"/>
                <a:gd name="connsiteY7" fmla="*/ 731526 h 746770"/>
                <a:gd name="connsiteX8" fmla="*/ 2446020 w 4274820"/>
                <a:gd name="connsiteY8" fmla="*/ 373386 h 746770"/>
                <a:gd name="connsiteX9" fmla="*/ 2750820 w 4274820"/>
                <a:gd name="connsiteY9" fmla="*/ 6 h 746770"/>
                <a:gd name="connsiteX10" fmla="*/ 3063240 w 4274820"/>
                <a:gd name="connsiteY10" fmla="*/ 365766 h 746770"/>
                <a:gd name="connsiteX11" fmla="*/ 3360420 w 4274820"/>
                <a:gd name="connsiteY11" fmla="*/ 739146 h 746770"/>
                <a:gd name="connsiteX12" fmla="*/ 3665220 w 4274820"/>
                <a:gd name="connsiteY12" fmla="*/ 373386 h 746770"/>
                <a:gd name="connsiteX13" fmla="*/ 3970020 w 4274820"/>
                <a:gd name="connsiteY13" fmla="*/ 6 h 746770"/>
                <a:gd name="connsiteX14" fmla="*/ 4274820 w 4274820"/>
                <a:gd name="connsiteY14" fmla="*/ 365766 h 74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74820" h="746770">
                  <a:moveTo>
                    <a:pt x="0" y="365766"/>
                  </a:moveTo>
                  <a:cubicBezTo>
                    <a:pt x="104775" y="182251"/>
                    <a:pt x="209550" y="-1264"/>
                    <a:pt x="312420" y="6"/>
                  </a:cubicBezTo>
                  <a:cubicBezTo>
                    <a:pt x="415290" y="1276"/>
                    <a:pt x="617220" y="373386"/>
                    <a:pt x="617220" y="373386"/>
                  </a:cubicBezTo>
                  <a:cubicBezTo>
                    <a:pt x="718820" y="497846"/>
                    <a:pt x="820420" y="748036"/>
                    <a:pt x="922020" y="746766"/>
                  </a:cubicBezTo>
                  <a:cubicBezTo>
                    <a:pt x="1023620" y="745496"/>
                    <a:pt x="1125220" y="490226"/>
                    <a:pt x="1226820" y="365766"/>
                  </a:cubicBezTo>
                  <a:cubicBezTo>
                    <a:pt x="1328420" y="241306"/>
                    <a:pt x="1430020" y="-1264"/>
                    <a:pt x="1531620" y="6"/>
                  </a:cubicBezTo>
                  <a:cubicBezTo>
                    <a:pt x="1633220" y="1276"/>
                    <a:pt x="1734820" y="251466"/>
                    <a:pt x="1836420" y="373386"/>
                  </a:cubicBezTo>
                  <a:cubicBezTo>
                    <a:pt x="1938020" y="495306"/>
                    <a:pt x="2039620" y="731526"/>
                    <a:pt x="2141220" y="731526"/>
                  </a:cubicBezTo>
                  <a:cubicBezTo>
                    <a:pt x="2242820" y="731526"/>
                    <a:pt x="2344420" y="495306"/>
                    <a:pt x="2446020" y="373386"/>
                  </a:cubicBezTo>
                  <a:cubicBezTo>
                    <a:pt x="2547620" y="251466"/>
                    <a:pt x="2647950" y="1276"/>
                    <a:pt x="2750820" y="6"/>
                  </a:cubicBezTo>
                  <a:cubicBezTo>
                    <a:pt x="2853690" y="-1264"/>
                    <a:pt x="2961640" y="242576"/>
                    <a:pt x="3063240" y="365766"/>
                  </a:cubicBezTo>
                  <a:cubicBezTo>
                    <a:pt x="3164840" y="488956"/>
                    <a:pt x="3260090" y="737876"/>
                    <a:pt x="3360420" y="739146"/>
                  </a:cubicBezTo>
                  <a:cubicBezTo>
                    <a:pt x="3460750" y="740416"/>
                    <a:pt x="3563620" y="496576"/>
                    <a:pt x="3665220" y="373386"/>
                  </a:cubicBezTo>
                  <a:cubicBezTo>
                    <a:pt x="3766820" y="250196"/>
                    <a:pt x="3868420" y="1276"/>
                    <a:pt x="3970020" y="6"/>
                  </a:cubicBezTo>
                  <a:cubicBezTo>
                    <a:pt x="4071620" y="-1264"/>
                    <a:pt x="4173220" y="182251"/>
                    <a:pt x="4274820" y="365766"/>
                  </a:cubicBezTo>
                </a:path>
              </a:pathLst>
            </a:cu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09800" y="3048000"/>
              <a:ext cx="609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TextBox 15"/>
          <p:cNvSpPr txBox="1">
            <a:spLocks noChangeArrowheads="1"/>
          </p:cNvSpPr>
          <p:nvPr/>
        </p:nvSpPr>
        <p:spPr bwMode="auto">
          <a:xfrm rot="16200000">
            <a:off x="2010037" y="2302954"/>
            <a:ext cx="498074" cy="55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2693" tIns="31347" rIns="62693" bIns="31347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5400000" flipH="1" flipV="1">
            <a:off x="1779073" y="1923225"/>
            <a:ext cx="9508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4"/>
          <p:cNvGrpSpPr/>
          <p:nvPr/>
        </p:nvGrpSpPr>
        <p:grpSpPr>
          <a:xfrm flipV="1">
            <a:off x="2199190" y="2779853"/>
            <a:ext cx="813351" cy="2173903"/>
            <a:chOff x="2209800" y="3048000"/>
            <a:chExt cx="813351" cy="2173903"/>
          </a:xfrm>
        </p:grpSpPr>
        <p:sp>
          <p:nvSpPr>
            <p:cNvPr id="46" name="Freeform 45"/>
            <p:cNvSpPr/>
            <p:nvPr/>
          </p:nvSpPr>
          <p:spPr>
            <a:xfrm rot="16200000">
              <a:off x="1597589" y="3796341"/>
              <a:ext cx="2138343" cy="712781"/>
            </a:xfrm>
            <a:custGeom>
              <a:avLst/>
              <a:gdLst>
                <a:gd name="connsiteX0" fmla="*/ 0 w 4274820"/>
                <a:gd name="connsiteY0" fmla="*/ 365766 h 746770"/>
                <a:gd name="connsiteX1" fmla="*/ 312420 w 4274820"/>
                <a:gd name="connsiteY1" fmla="*/ 6 h 746770"/>
                <a:gd name="connsiteX2" fmla="*/ 617220 w 4274820"/>
                <a:gd name="connsiteY2" fmla="*/ 373386 h 746770"/>
                <a:gd name="connsiteX3" fmla="*/ 922020 w 4274820"/>
                <a:gd name="connsiteY3" fmla="*/ 746766 h 746770"/>
                <a:gd name="connsiteX4" fmla="*/ 1226820 w 4274820"/>
                <a:gd name="connsiteY4" fmla="*/ 365766 h 746770"/>
                <a:gd name="connsiteX5" fmla="*/ 1531620 w 4274820"/>
                <a:gd name="connsiteY5" fmla="*/ 6 h 746770"/>
                <a:gd name="connsiteX6" fmla="*/ 1836420 w 4274820"/>
                <a:gd name="connsiteY6" fmla="*/ 373386 h 746770"/>
                <a:gd name="connsiteX7" fmla="*/ 2141220 w 4274820"/>
                <a:gd name="connsiteY7" fmla="*/ 731526 h 746770"/>
                <a:gd name="connsiteX8" fmla="*/ 2446020 w 4274820"/>
                <a:gd name="connsiteY8" fmla="*/ 373386 h 746770"/>
                <a:gd name="connsiteX9" fmla="*/ 2750820 w 4274820"/>
                <a:gd name="connsiteY9" fmla="*/ 6 h 746770"/>
                <a:gd name="connsiteX10" fmla="*/ 3063240 w 4274820"/>
                <a:gd name="connsiteY10" fmla="*/ 365766 h 746770"/>
                <a:gd name="connsiteX11" fmla="*/ 3360420 w 4274820"/>
                <a:gd name="connsiteY11" fmla="*/ 739146 h 746770"/>
                <a:gd name="connsiteX12" fmla="*/ 3665220 w 4274820"/>
                <a:gd name="connsiteY12" fmla="*/ 373386 h 746770"/>
                <a:gd name="connsiteX13" fmla="*/ 3970020 w 4274820"/>
                <a:gd name="connsiteY13" fmla="*/ 6 h 746770"/>
                <a:gd name="connsiteX14" fmla="*/ 4274820 w 4274820"/>
                <a:gd name="connsiteY14" fmla="*/ 365766 h 74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74820" h="746770">
                  <a:moveTo>
                    <a:pt x="0" y="365766"/>
                  </a:moveTo>
                  <a:cubicBezTo>
                    <a:pt x="104775" y="182251"/>
                    <a:pt x="209550" y="-1264"/>
                    <a:pt x="312420" y="6"/>
                  </a:cubicBezTo>
                  <a:cubicBezTo>
                    <a:pt x="415290" y="1276"/>
                    <a:pt x="617220" y="373386"/>
                    <a:pt x="617220" y="373386"/>
                  </a:cubicBezTo>
                  <a:cubicBezTo>
                    <a:pt x="718820" y="497846"/>
                    <a:pt x="820420" y="748036"/>
                    <a:pt x="922020" y="746766"/>
                  </a:cubicBezTo>
                  <a:cubicBezTo>
                    <a:pt x="1023620" y="745496"/>
                    <a:pt x="1125220" y="490226"/>
                    <a:pt x="1226820" y="365766"/>
                  </a:cubicBezTo>
                  <a:cubicBezTo>
                    <a:pt x="1328420" y="241306"/>
                    <a:pt x="1430020" y="-1264"/>
                    <a:pt x="1531620" y="6"/>
                  </a:cubicBezTo>
                  <a:cubicBezTo>
                    <a:pt x="1633220" y="1276"/>
                    <a:pt x="1734820" y="251466"/>
                    <a:pt x="1836420" y="373386"/>
                  </a:cubicBezTo>
                  <a:cubicBezTo>
                    <a:pt x="1938020" y="495306"/>
                    <a:pt x="2039620" y="731526"/>
                    <a:pt x="2141220" y="731526"/>
                  </a:cubicBezTo>
                  <a:cubicBezTo>
                    <a:pt x="2242820" y="731526"/>
                    <a:pt x="2344420" y="495306"/>
                    <a:pt x="2446020" y="373386"/>
                  </a:cubicBezTo>
                  <a:cubicBezTo>
                    <a:pt x="2547620" y="251466"/>
                    <a:pt x="2647950" y="1276"/>
                    <a:pt x="2750820" y="6"/>
                  </a:cubicBezTo>
                  <a:cubicBezTo>
                    <a:pt x="2853690" y="-1264"/>
                    <a:pt x="2961640" y="242576"/>
                    <a:pt x="3063240" y="365766"/>
                  </a:cubicBezTo>
                  <a:cubicBezTo>
                    <a:pt x="3164840" y="488956"/>
                    <a:pt x="3260090" y="737876"/>
                    <a:pt x="3360420" y="739146"/>
                  </a:cubicBezTo>
                  <a:cubicBezTo>
                    <a:pt x="3460750" y="740416"/>
                    <a:pt x="3563620" y="496576"/>
                    <a:pt x="3665220" y="373386"/>
                  </a:cubicBezTo>
                  <a:cubicBezTo>
                    <a:pt x="3766820" y="250196"/>
                    <a:pt x="3868420" y="1276"/>
                    <a:pt x="3970020" y="6"/>
                  </a:cubicBezTo>
                  <a:cubicBezTo>
                    <a:pt x="4071620" y="-1264"/>
                    <a:pt x="4173220" y="182251"/>
                    <a:pt x="4274820" y="365766"/>
                  </a:cubicBezTo>
                </a:path>
              </a:pathLst>
            </a:cu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209800" y="3048000"/>
              <a:ext cx="609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58"/>
          <p:cNvGrpSpPr/>
          <p:nvPr/>
        </p:nvGrpSpPr>
        <p:grpSpPr>
          <a:xfrm rot="16200000" flipV="1">
            <a:off x="3570282" y="3287720"/>
            <a:ext cx="941383" cy="2138343"/>
            <a:chOff x="2310370" y="3083560"/>
            <a:chExt cx="941383" cy="2138343"/>
          </a:xfrm>
        </p:grpSpPr>
        <p:sp>
          <p:nvSpPr>
            <p:cNvPr id="60" name="Freeform 59"/>
            <p:cNvSpPr/>
            <p:nvPr/>
          </p:nvSpPr>
          <p:spPr>
            <a:xfrm rot="16200000">
              <a:off x="1597589" y="3796341"/>
              <a:ext cx="2138343" cy="712781"/>
            </a:xfrm>
            <a:custGeom>
              <a:avLst/>
              <a:gdLst>
                <a:gd name="connsiteX0" fmla="*/ 0 w 4274820"/>
                <a:gd name="connsiteY0" fmla="*/ 365766 h 746770"/>
                <a:gd name="connsiteX1" fmla="*/ 312420 w 4274820"/>
                <a:gd name="connsiteY1" fmla="*/ 6 h 746770"/>
                <a:gd name="connsiteX2" fmla="*/ 617220 w 4274820"/>
                <a:gd name="connsiteY2" fmla="*/ 373386 h 746770"/>
                <a:gd name="connsiteX3" fmla="*/ 922020 w 4274820"/>
                <a:gd name="connsiteY3" fmla="*/ 746766 h 746770"/>
                <a:gd name="connsiteX4" fmla="*/ 1226820 w 4274820"/>
                <a:gd name="connsiteY4" fmla="*/ 365766 h 746770"/>
                <a:gd name="connsiteX5" fmla="*/ 1531620 w 4274820"/>
                <a:gd name="connsiteY5" fmla="*/ 6 h 746770"/>
                <a:gd name="connsiteX6" fmla="*/ 1836420 w 4274820"/>
                <a:gd name="connsiteY6" fmla="*/ 373386 h 746770"/>
                <a:gd name="connsiteX7" fmla="*/ 2141220 w 4274820"/>
                <a:gd name="connsiteY7" fmla="*/ 731526 h 746770"/>
                <a:gd name="connsiteX8" fmla="*/ 2446020 w 4274820"/>
                <a:gd name="connsiteY8" fmla="*/ 373386 h 746770"/>
                <a:gd name="connsiteX9" fmla="*/ 2750820 w 4274820"/>
                <a:gd name="connsiteY9" fmla="*/ 6 h 746770"/>
                <a:gd name="connsiteX10" fmla="*/ 3063240 w 4274820"/>
                <a:gd name="connsiteY10" fmla="*/ 365766 h 746770"/>
                <a:gd name="connsiteX11" fmla="*/ 3360420 w 4274820"/>
                <a:gd name="connsiteY11" fmla="*/ 739146 h 746770"/>
                <a:gd name="connsiteX12" fmla="*/ 3665220 w 4274820"/>
                <a:gd name="connsiteY12" fmla="*/ 373386 h 746770"/>
                <a:gd name="connsiteX13" fmla="*/ 3970020 w 4274820"/>
                <a:gd name="connsiteY13" fmla="*/ 6 h 746770"/>
                <a:gd name="connsiteX14" fmla="*/ 4274820 w 4274820"/>
                <a:gd name="connsiteY14" fmla="*/ 365766 h 74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74820" h="746770">
                  <a:moveTo>
                    <a:pt x="0" y="365766"/>
                  </a:moveTo>
                  <a:cubicBezTo>
                    <a:pt x="104775" y="182251"/>
                    <a:pt x="209550" y="-1264"/>
                    <a:pt x="312420" y="6"/>
                  </a:cubicBezTo>
                  <a:cubicBezTo>
                    <a:pt x="415290" y="1276"/>
                    <a:pt x="617220" y="373386"/>
                    <a:pt x="617220" y="373386"/>
                  </a:cubicBezTo>
                  <a:cubicBezTo>
                    <a:pt x="718820" y="497846"/>
                    <a:pt x="820420" y="748036"/>
                    <a:pt x="922020" y="746766"/>
                  </a:cubicBezTo>
                  <a:cubicBezTo>
                    <a:pt x="1023620" y="745496"/>
                    <a:pt x="1125220" y="490226"/>
                    <a:pt x="1226820" y="365766"/>
                  </a:cubicBezTo>
                  <a:cubicBezTo>
                    <a:pt x="1328420" y="241306"/>
                    <a:pt x="1430020" y="-1264"/>
                    <a:pt x="1531620" y="6"/>
                  </a:cubicBezTo>
                  <a:cubicBezTo>
                    <a:pt x="1633220" y="1276"/>
                    <a:pt x="1734820" y="251466"/>
                    <a:pt x="1836420" y="373386"/>
                  </a:cubicBezTo>
                  <a:cubicBezTo>
                    <a:pt x="1938020" y="495306"/>
                    <a:pt x="2039620" y="731526"/>
                    <a:pt x="2141220" y="731526"/>
                  </a:cubicBezTo>
                  <a:cubicBezTo>
                    <a:pt x="2242820" y="731526"/>
                    <a:pt x="2344420" y="495306"/>
                    <a:pt x="2446020" y="373386"/>
                  </a:cubicBezTo>
                  <a:cubicBezTo>
                    <a:pt x="2547620" y="251466"/>
                    <a:pt x="2647950" y="1276"/>
                    <a:pt x="2750820" y="6"/>
                  </a:cubicBezTo>
                  <a:cubicBezTo>
                    <a:pt x="2853690" y="-1264"/>
                    <a:pt x="2961640" y="242576"/>
                    <a:pt x="3063240" y="365766"/>
                  </a:cubicBezTo>
                  <a:cubicBezTo>
                    <a:pt x="3164840" y="488956"/>
                    <a:pt x="3260090" y="737876"/>
                    <a:pt x="3360420" y="739146"/>
                  </a:cubicBezTo>
                  <a:cubicBezTo>
                    <a:pt x="3460750" y="740416"/>
                    <a:pt x="3563620" y="496576"/>
                    <a:pt x="3665220" y="373386"/>
                  </a:cubicBezTo>
                  <a:cubicBezTo>
                    <a:pt x="3766820" y="250196"/>
                    <a:pt x="3868420" y="1276"/>
                    <a:pt x="3970020" y="6"/>
                  </a:cubicBezTo>
                  <a:cubicBezTo>
                    <a:pt x="4071620" y="-1264"/>
                    <a:pt x="4173220" y="182251"/>
                    <a:pt x="4274820" y="365766"/>
                  </a:cubicBezTo>
                </a:path>
              </a:pathLst>
            </a:cu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200403" y="3164505"/>
              <a:ext cx="5135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22"/>
          <p:cNvGrpSpPr/>
          <p:nvPr/>
        </p:nvGrpSpPr>
        <p:grpSpPr>
          <a:xfrm>
            <a:off x="914400" y="3689007"/>
            <a:ext cx="3949451" cy="2280918"/>
            <a:chOff x="914400" y="4272282"/>
            <a:chExt cx="3949451" cy="2280918"/>
          </a:xfrm>
        </p:grpSpPr>
        <p:sp>
          <p:nvSpPr>
            <p:cNvPr id="41" name="Freeform 40"/>
            <p:cNvSpPr/>
            <p:nvPr/>
          </p:nvSpPr>
          <p:spPr>
            <a:xfrm>
              <a:off x="2898308" y="4272282"/>
              <a:ext cx="1965543" cy="2280918"/>
            </a:xfrm>
            <a:custGeom>
              <a:avLst/>
              <a:gdLst>
                <a:gd name="connsiteX0" fmla="*/ 19 w 1943181"/>
                <a:gd name="connsiteY0" fmla="*/ 716282 h 1463051"/>
                <a:gd name="connsiteX1" fmla="*/ 1287799 w 1943181"/>
                <a:gd name="connsiteY1" fmla="*/ 2 h 1463051"/>
                <a:gd name="connsiteX2" fmla="*/ 1943119 w 1943181"/>
                <a:gd name="connsiteY2" fmla="*/ 723902 h 1463051"/>
                <a:gd name="connsiteX3" fmla="*/ 1318279 w 1943181"/>
                <a:gd name="connsiteY3" fmla="*/ 1463042 h 1463051"/>
                <a:gd name="connsiteX4" fmla="*/ 19 w 1943181"/>
                <a:gd name="connsiteY4" fmla="*/ 716282 h 146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181" h="1463051">
                  <a:moveTo>
                    <a:pt x="19" y="716282"/>
                  </a:moveTo>
                  <a:cubicBezTo>
                    <a:pt x="-5061" y="472442"/>
                    <a:pt x="963949" y="-1268"/>
                    <a:pt x="1287799" y="2"/>
                  </a:cubicBezTo>
                  <a:cubicBezTo>
                    <a:pt x="1611649" y="1272"/>
                    <a:pt x="1938039" y="480062"/>
                    <a:pt x="1943119" y="723902"/>
                  </a:cubicBezTo>
                  <a:cubicBezTo>
                    <a:pt x="1948199" y="967742"/>
                    <a:pt x="1640859" y="1460502"/>
                    <a:pt x="1318279" y="1463042"/>
                  </a:cubicBezTo>
                  <a:cubicBezTo>
                    <a:pt x="995699" y="1465582"/>
                    <a:pt x="5099" y="960122"/>
                    <a:pt x="19" y="716282"/>
                  </a:cubicBez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rot="10800000">
              <a:off x="914400" y="4272282"/>
              <a:ext cx="1965543" cy="2280918"/>
            </a:xfrm>
            <a:custGeom>
              <a:avLst/>
              <a:gdLst>
                <a:gd name="connsiteX0" fmla="*/ 19 w 1943181"/>
                <a:gd name="connsiteY0" fmla="*/ 716282 h 1463051"/>
                <a:gd name="connsiteX1" fmla="*/ 1287799 w 1943181"/>
                <a:gd name="connsiteY1" fmla="*/ 2 h 1463051"/>
                <a:gd name="connsiteX2" fmla="*/ 1943119 w 1943181"/>
                <a:gd name="connsiteY2" fmla="*/ 723902 h 1463051"/>
                <a:gd name="connsiteX3" fmla="*/ 1318279 w 1943181"/>
                <a:gd name="connsiteY3" fmla="*/ 1463042 h 1463051"/>
                <a:gd name="connsiteX4" fmla="*/ 19 w 1943181"/>
                <a:gd name="connsiteY4" fmla="*/ 716282 h 146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181" h="1463051">
                  <a:moveTo>
                    <a:pt x="19" y="716282"/>
                  </a:moveTo>
                  <a:cubicBezTo>
                    <a:pt x="-5061" y="472442"/>
                    <a:pt x="963949" y="-1268"/>
                    <a:pt x="1287799" y="2"/>
                  </a:cubicBezTo>
                  <a:cubicBezTo>
                    <a:pt x="1611649" y="1272"/>
                    <a:pt x="1938039" y="480062"/>
                    <a:pt x="1943119" y="723902"/>
                  </a:cubicBezTo>
                  <a:cubicBezTo>
                    <a:pt x="1948199" y="967742"/>
                    <a:pt x="1640859" y="1460502"/>
                    <a:pt x="1318279" y="1463042"/>
                  </a:cubicBezTo>
                  <a:cubicBezTo>
                    <a:pt x="995699" y="1465582"/>
                    <a:pt x="5099" y="960122"/>
                    <a:pt x="19" y="716282"/>
                  </a:cubicBez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2807287" y="4884783"/>
            <a:ext cx="182045" cy="178196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Freeform 42"/>
          <p:cNvSpPr/>
          <p:nvPr/>
        </p:nvSpPr>
        <p:spPr>
          <a:xfrm flipV="1">
            <a:off x="2971800" y="4876800"/>
            <a:ext cx="2138343" cy="712781"/>
          </a:xfrm>
          <a:custGeom>
            <a:avLst/>
            <a:gdLst>
              <a:gd name="connsiteX0" fmla="*/ 0 w 4274820"/>
              <a:gd name="connsiteY0" fmla="*/ 365766 h 746770"/>
              <a:gd name="connsiteX1" fmla="*/ 312420 w 4274820"/>
              <a:gd name="connsiteY1" fmla="*/ 6 h 746770"/>
              <a:gd name="connsiteX2" fmla="*/ 617220 w 4274820"/>
              <a:gd name="connsiteY2" fmla="*/ 373386 h 746770"/>
              <a:gd name="connsiteX3" fmla="*/ 922020 w 4274820"/>
              <a:gd name="connsiteY3" fmla="*/ 746766 h 746770"/>
              <a:gd name="connsiteX4" fmla="*/ 1226820 w 4274820"/>
              <a:gd name="connsiteY4" fmla="*/ 365766 h 746770"/>
              <a:gd name="connsiteX5" fmla="*/ 1531620 w 4274820"/>
              <a:gd name="connsiteY5" fmla="*/ 6 h 746770"/>
              <a:gd name="connsiteX6" fmla="*/ 1836420 w 4274820"/>
              <a:gd name="connsiteY6" fmla="*/ 373386 h 746770"/>
              <a:gd name="connsiteX7" fmla="*/ 2141220 w 4274820"/>
              <a:gd name="connsiteY7" fmla="*/ 731526 h 746770"/>
              <a:gd name="connsiteX8" fmla="*/ 2446020 w 4274820"/>
              <a:gd name="connsiteY8" fmla="*/ 373386 h 746770"/>
              <a:gd name="connsiteX9" fmla="*/ 2750820 w 4274820"/>
              <a:gd name="connsiteY9" fmla="*/ 6 h 746770"/>
              <a:gd name="connsiteX10" fmla="*/ 3063240 w 4274820"/>
              <a:gd name="connsiteY10" fmla="*/ 365766 h 746770"/>
              <a:gd name="connsiteX11" fmla="*/ 3360420 w 4274820"/>
              <a:gd name="connsiteY11" fmla="*/ 739146 h 746770"/>
              <a:gd name="connsiteX12" fmla="*/ 3665220 w 4274820"/>
              <a:gd name="connsiteY12" fmla="*/ 373386 h 746770"/>
              <a:gd name="connsiteX13" fmla="*/ 3970020 w 4274820"/>
              <a:gd name="connsiteY13" fmla="*/ 6 h 746770"/>
              <a:gd name="connsiteX14" fmla="*/ 4274820 w 4274820"/>
              <a:gd name="connsiteY14" fmla="*/ 365766 h 74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74820" h="746770">
                <a:moveTo>
                  <a:pt x="0" y="365766"/>
                </a:moveTo>
                <a:cubicBezTo>
                  <a:pt x="104775" y="182251"/>
                  <a:pt x="209550" y="-1264"/>
                  <a:pt x="312420" y="6"/>
                </a:cubicBezTo>
                <a:cubicBezTo>
                  <a:pt x="415290" y="1276"/>
                  <a:pt x="617220" y="373386"/>
                  <a:pt x="617220" y="373386"/>
                </a:cubicBezTo>
                <a:cubicBezTo>
                  <a:pt x="718820" y="497846"/>
                  <a:pt x="820420" y="748036"/>
                  <a:pt x="922020" y="746766"/>
                </a:cubicBezTo>
                <a:cubicBezTo>
                  <a:pt x="1023620" y="745496"/>
                  <a:pt x="1125220" y="490226"/>
                  <a:pt x="1226820" y="365766"/>
                </a:cubicBezTo>
                <a:cubicBezTo>
                  <a:pt x="1328420" y="241306"/>
                  <a:pt x="1430020" y="-1264"/>
                  <a:pt x="1531620" y="6"/>
                </a:cubicBezTo>
                <a:cubicBezTo>
                  <a:pt x="1633220" y="1276"/>
                  <a:pt x="1734820" y="251466"/>
                  <a:pt x="1836420" y="373386"/>
                </a:cubicBezTo>
                <a:cubicBezTo>
                  <a:pt x="1938020" y="495306"/>
                  <a:pt x="2039620" y="731526"/>
                  <a:pt x="2141220" y="731526"/>
                </a:cubicBezTo>
                <a:cubicBezTo>
                  <a:pt x="2242820" y="731526"/>
                  <a:pt x="2344420" y="495306"/>
                  <a:pt x="2446020" y="373386"/>
                </a:cubicBezTo>
                <a:cubicBezTo>
                  <a:pt x="2547620" y="251466"/>
                  <a:pt x="2647950" y="1276"/>
                  <a:pt x="2750820" y="6"/>
                </a:cubicBezTo>
                <a:cubicBezTo>
                  <a:pt x="2853690" y="-1264"/>
                  <a:pt x="2961640" y="242576"/>
                  <a:pt x="3063240" y="365766"/>
                </a:cubicBezTo>
                <a:cubicBezTo>
                  <a:pt x="3164840" y="488956"/>
                  <a:pt x="3260090" y="737876"/>
                  <a:pt x="3360420" y="739146"/>
                </a:cubicBezTo>
                <a:cubicBezTo>
                  <a:pt x="3460750" y="740416"/>
                  <a:pt x="3563620" y="496576"/>
                  <a:pt x="3665220" y="373386"/>
                </a:cubicBezTo>
                <a:cubicBezTo>
                  <a:pt x="3766820" y="250196"/>
                  <a:pt x="3868420" y="1276"/>
                  <a:pt x="3970020" y="6"/>
                </a:cubicBezTo>
                <a:cubicBezTo>
                  <a:pt x="4071620" y="-1264"/>
                  <a:pt x="4173220" y="182251"/>
                  <a:pt x="4274820" y="365766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 rot="5400000" flipH="1">
            <a:off x="781598" y="3502186"/>
            <a:ext cx="2138343" cy="712781"/>
          </a:xfrm>
          <a:custGeom>
            <a:avLst/>
            <a:gdLst>
              <a:gd name="connsiteX0" fmla="*/ 0 w 4274820"/>
              <a:gd name="connsiteY0" fmla="*/ 365766 h 746770"/>
              <a:gd name="connsiteX1" fmla="*/ 312420 w 4274820"/>
              <a:gd name="connsiteY1" fmla="*/ 6 h 746770"/>
              <a:gd name="connsiteX2" fmla="*/ 617220 w 4274820"/>
              <a:gd name="connsiteY2" fmla="*/ 373386 h 746770"/>
              <a:gd name="connsiteX3" fmla="*/ 922020 w 4274820"/>
              <a:gd name="connsiteY3" fmla="*/ 746766 h 746770"/>
              <a:gd name="connsiteX4" fmla="*/ 1226820 w 4274820"/>
              <a:gd name="connsiteY4" fmla="*/ 365766 h 746770"/>
              <a:gd name="connsiteX5" fmla="*/ 1531620 w 4274820"/>
              <a:gd name="connsiteY5" fmla="*/ 6 h 746770"/>
              <a:gd name="connsiteX6" fmla="*/ 1836420 w 4274820"/>
              <a:gd name="connsiteY6" fmla="*/ 373386 h 746770"/>
              <a:gd name="connsiteX7" fmla="*/ 2141220 w 4274820"/>
              <a:gd name="connsiteY7" fmla="*/ 731526 h 746770"/>
              <a:gd name="connsiteX8" fmla="*/ 2446020 w 4274820"/>
              <a:gd name="connsiteY8" fmla="*/ 373386 h 746770"/>
              <a:gd name="connsiteX9" fmla="*/ 2750820 w 4274820"/>
              <a:gd name="connsiteY9" fmla="*/ 6 h 746770"/>
              <a:gd name="connsiteX10" fmla="*/ 3063240 w 4274820"/>
              <a:gd name="connsiteY10" fmla="*/ 365766 h 746770"/>
              <a:gd name="connsiteX11" fmla="*/ 3360420 w 4274820"/>
              <a:gd name="connsiteY11" fmla="*/ 739146 h 746770"/>
              <a:gd name="connsiteX12" fmla="*/ 3665220 w 4274820"/>
              <a:gd name="connsiteY12" fmla="*/ 373386 h 746770"/>
              <a:gd name="connsiteX13" fmla="*/ 3970020 w 4274820"/>
              <a:gd name="connsiteY13" fmla="*/ 6 h 746770"/>
              <a:gd name="connsiteX14" fmla="*/ 4274820 w 4274820"/>
              <a:gd name="connsiteY14" fmla="*/ 365766 h 74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74820" h="746770">
                <a:moveTo>
                  <a:pt x="0" y="365766"/>
                </a:moveTo>
                <a:cubicBezTo>
                  <a:pt x="104775" y="182251"/>
                  <a:pt x="209550" y="-1264"/>
                  <a:pt x="312420" y="6"/>
                </a:cubicBezTo>
                <a:cubicBezTo>
                  <a:pt x="415290" y="1276"/>
                  <a:pt x="617220" y="373386"/>
                  <a:pt x="617220" y="373386"/>
                </a:cubicBezTo>
                <a:cubicBezTo>
                  <a:pt x="718820" y="497846"/>
                  <a:pt x="820420" y="748036"/>
                  <a:pt x="922020" y="746766"/>
                </a:cubicBezTo>
                <a:cubicBezTo>
                  <a:pt x="1023620" y="745496"/>
                  <a:pt x="1125220" y="490226"/>
                  <a:pt x="1226820" y="365766"/>
                </a:cubicBezTo>
                <a:cubicBezTo>
                  <a:pt x="1328420" y="241306"/>
                  <a:pt x="1430020" y="-1264"/>
                  <a:pt x="1531620" y="6"/>
                </a:cubicBezTo>
                <a:cubicBezTo>
                  <a:pt x="1633220" y="1276"/>
                  <a:pt x="1734820" y="251466"/>
                  <a:pt x="1836420" y="373386"/>
                </a:cubicBezTo>
                <a:cubicBezTo>
                  <a:pt x="1938020" y="495306"/>
                  <a:pt x="2039620" y="731526"/>
                  <a:pt x="2141220" y="731526"/>
                </a:cubicBezTo>
                <a:cubicBezTo>
                  <a:pt x="2242820" y="731526"/>
                  <a:pt x="2344420" y="495306"/>
                  <a:pt x="2446020" y="373386"/>
                </a:cubicBezTo>
                <a:cubicBezTo>
                  <a:pt x="2547620" y="251466"/>
                  <a:pt x="2647950" y="1276"/>
                  <a:pt x="2750820" y="6"/>
                </a:cubicBezTo>
                <a:cubicBezTo>
                  <a:pt x="2853690" y="-1264"/>
                  <a:pt x="2961640" y="242576"/>
                  <a:pt x="3063240" y="365766"/>
                </a:cubicBezTo>
                <a:cubicBezTo>
                  <a:pt x="3164840" y="488956"/>
                  <a:pt x="3260090" y="737876"/>
                  <a:pt x="3360420" y="739146"/>
                </a:cubicBezTo>
                <a:cubicBezTo>
                  <a:pt x="3460750" y="740416"/>
                  <a:pt x="3563620" y="496576"/>
                  <a:pt x="3665220" y="373386"/>
                </a:cubicBezTo>
                <a:cubicBezTo>
                  <a:pt x="3766820" y="250196"/>
                  <a:pt x="3868420" y="1276"/>
                  <a:pt x="3970020" y="6"/>
                </a:cubicBezTo>
                <a:cubicBezTo>
                  <a:pt x="4071620" y="-1264"/>
                  <a:pt x="4173220" y="182251"/>
                  <a:pt x="4274820" y="365766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191000" y="2209800"/>
            <a:ext cx="40607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Any constant phase shift results 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in same </a:t>
            </a:r>
            <a:r>
              <a:rPr lang="en-US" sz="2400" dirty="0" err="1">
                <a:solidFill>
                  <a:prstClr val="black"/>
                </a:solidFill>
              </a:rPr>
              <a:t>beampattern</a:t>
            </a:r>
            <a:r>
              <a:rPr lang="en-US" sz="2400" dirty="0">
                <a:solidFill>
                  <a:prstClr val="black"/>
                </a:solidFill>
              </a:rPr>
              <a:t>!</a:t>
            </a:r>
          </a:p>
        </p:txBody>
      </p:sp>
      <p:sp>
        <p:nvSpPr>
          <p:cNvPr id="49" name="Freeform 48"/>
          <p:cNvSpPr/>
          <p:nvPr/>
        </p:nvSpPr>
        <p:spPr>
          <a:xfrm flipV="1">
            <a:off x="5791200" y="4038600"/>
            <a:ext cx="2138343" cy="1425562"/>
          </a:xfrm>
          <a:custGeom>
            <a:avLst/>
            <a:gdLst>
              <a:gd name="connsiteX0" fmla="*/ 0 w 4274820"/>
              <a:gd name="connsiteY0" fmla="*/ 365766 h 746770"/>
              <a:gd name="connsiteX1" fmla="*/ 312420 w 4274820"/>
              <a:gd name="connsiteY1" fmla="*/ 6 h 746770"/>
              <a:gd name="connsiteX2" fmla="*/ 617220 w 4274820"/>
              <a:gd name="connsiteY2" fmla="*/ 373386 h 746770"/>
              <a:gd name="connsiteX3" fmla="*/ 922020 w 4274820"/>
              <a:gd name="connsiteY3" fmla="*/ 746766 h 746770"/>
              <a:gd name="connsiteX4" fmla="*/ 1226820 w 4274820"/>
              <a:gd name="connsiteY4" fmla="*/ 365766 h 746770"/>
              <a:gd name="connsiteX5" fmla="*/ 1531620 w 4274820"/>
              <a:gd name="connsiteY5" fmla="*/ 6 h 746770"/>
              <a:gd name="connsiteX6" fmla="*/ 1836420 w 4274820"/>
              <a:gd name="connsiteY6" fmla="*/ 373386 h 746770"/>
              <a:gd name="connsiteX7" fmla="*/ 2141220 w 4274820"/>
              <a:gd name="connsiteY7" fmla="*/ 731526 h 746770"/>
              <a:gd name="connsiteX8" fmla="*/ 2446020 w 4274820"/>
              <a:gd name="connsiteY8" fmla="*/ 373386 h 746770"/>
              <a:gd name="connsiteX9" fmla="*/ 2750820 w 4274820"/>
              <a:gd name="connsiteY9" fmla="*/ 6 h 746770"/>
              <a:gd name="connsiteX10" fmla="*/ 3063240 w 4274820"/>
              <a:gd name="connsiteY10" fmla="*/ 365766 h 746770"/>
              <a:gd name="connsiteX11" fmla="*/ 3360420 w 4274820"/>
              <a:gd name="connsiteY11" fmla="*/ 739146 h 746770"/>
              <a:gd name="connsiteX12" fmla="*/ 3665220 w 4274820"/>
              <a:gd name="connsiteY12" fmla="*/ 373386 h 746770"/>
              <a:gd name="connsiteX13" fmla="*/ 3970020 w 4274820"/>
              <a:gd name="connsiteY13" fmla="*/ 6 h 746770"/>
              <a:gd name="connsiteX14" fmla="*/ 4274820 w 4274820"/>
              <a:gd name="connsiteY14" fmla="*/ 365766 h 74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74820" h="746770">
                <a:moveTo>
                  <a:pt x="0" y="365766"/>
                </a:moveTo>
                <a:cubicBezTo>
                  <a:pt x="104775" y="182251"/>
                  <a:pt x="209550" y="-1264"/>
                  <a:pt x="312420" y="6"/>
                </a:cubicBezTo>
                <a:cubicBezTo>
                  <a:pt x="415290" y="1276"/>
                  <a:pt x="617220" y="373386"/>
                  <a:pt x="617220" y="373386"/>
                </a:cubicBezTo>
                <a:cubicBezTo>
                  <a:pt x="718820" y="497846"/>
                  <a:pt x="820420" y="748036"/>
                  <a:pt x="922020" y="746766"/>
                </a:cubicBezTo>
                <a:cubicBezTo>
                  <a:pt x="1023620" y="745496"/>
                  <a:pt x="1125220" y="490226"/>
                  <a:pt x="1226820" y="365766"/>
                </a:cubicBezTo>
                <a:cubicBezTo>
                  <a:pt x="1328420" y="241306"/>
                  <a:pt x="1430020" y="-1264"/>
                  <a:pt x="1531620" y="6"/>
                </a:cubicBezTo>
                <a:cubicBezTo>
                  <a:pt x="1633220" y="1276"/>
                  <a:pt x="1734820" y="251466"/>
                  <a:pt x="1836420" y="373386"/>
                </a:cubicBezTo>
                <a:cubicBezTo>
                  <a:pt x="1938020" y="495306"/>
                  <a:pt x="2039620" y="731526"/>
                  <a:pt x="2141220" y="731526"/>
                </a:cubicBezTo>
                <a:cubicBezTo>
                  <a:pt x="2242820" y="731526"/>
                  <a:pt x="2344420" y="495306"/>
                  <a:pt x="2446020" y="373386"/>
                </a:cubicBezTo>
                <a:cubicBezTo>
                  <a:pt x="2547620" y="251466"/>
                  <a:pt x="2647950" y="1276"/>
                  <a:pt x="2750820" y="6"/>
                </a:cubicBezTo>
                <a:cubicBezTo>
                  <a:pt x="2853690" y="-1264"/>
                  <a:pt x="2961640" y="242576"/>
                  <a:pt x="3063240" y="365766"/>
                </a:cubicBezTo>
                <a:cubicBezTo>
                  <a:pt x="3164840" y="488956"/>
                  <a:pt x="3260090" y="737876"/>
                  <a:pt x="3360420" y="739146"/>
                </a:cubicBezTo>
                <a:cubicBezTo>
                  <a:pt x="3460750" y="740416"/>
                  <a:pt x="3563620" y="496576"/>
                  <a:pt x="3665220" y="373386"/>
                </a:cubicBezTo>
                <a:cubicBezTo>
                  <a:pt x="3766820" y="250196"/>
                  <a:pt x="3868420" y="1276"/>
                  <a:pt x="3970020" y="6"/>
                </a:cubicBezTo>
                <a:cubicBezTo>
                  <a:pt x="4071620" y="-1264"/>
                  <a:pt x="4173220" y="182251"/>
                  <a:pt x="4274820" y="365766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581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40" grpId="0" animBg="1"/>
      <p:bldP spid="43" grpId="0" animBg="1"/>
      <p:bldP spid="45" grpId="0" animBg="1"/>
      <p:bldP spid="48" grpId="0"/>
      <p:bldP spid="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ounded Rectangle 80"/>
          <p:cNvSpPr/>
          <p:nvPr/>
        </p:nvSpPr>
        <p:spPr>
          <a:xfrm>
            <a:off x="228600" y="1676400"/>
            <a:ext cx="2209800" cy="5061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Reciprocity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479CA73A-78A3-4C10-894C-EE13A30E4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5562600" y="2895600"/>
            <a:ext cx="3250703" cy="2275115"/>
            <a:chOff x="5131297" y="3156857"/>
            <a:chExt cx="3250703" cy="2275115"/>
          </a:xfrm>
        </p:grpSpPr>
        <p:sp>
          <p:nvSpPr>
            <p:cNvPr id="18" name="Isosceles Triangle 17"/>
            <p:cNvSpPr/>
            <p:nvPr/>
          </p:nvSpPr>
          <p:spPr>
            <a:xfrm flipV="1">
              <a:off x="5131297" y="3239590"/>
              <a:ext cx="473747" cy="408403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9" name="Straight Connector 18"/>
            <p:cNvCxnSpPr>
              <a:stCxn id="18" idx="0"/>
            </p:cNvCxnSpPr>
            <p:nvPr/>
          </p:nvCxnSpPr>
          <p:spPr>
            <a:xfrm rot="5400000">
              <a:off x="5038973" y="3977191"/>
              <a:ext cx="65839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 flipH="1">
              <a:off x="6324600" y="3156857"/>
              <a:ext cx="2057400" cy="2275115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7273399" y="3363686"/>
              <a:ext cx="901773" cy="90177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prstClr val="white"/>
                  </a:solidFill>
                </a:rPr>
                <a:t>Tx</a:t>
              </a:r>
              <a:r>
                <a:rPr lang="en-US" sz="3200" baseline="-25000" dirty="0" err="1" smtClean="0">
                  <a:solidFill>
                    <a:prstClr val="white"/>
                  </a:solidFill>
                </a:rPr>
                <a:t>C</a:t>
              </a:r>
              <a:endParaRPr lang="en-US" sz="3200" baseline="-2500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flipH="1">
              <a:off x="7273399" y="4397829"/>
              <a:ext cx="901773" cy="90177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prstClr val="white"/>
                  </a:solidFill>
                </a:rPr>
                <a:t>Rx</a:t>
              </a:r>
              <a:r>
                <a:rPr lang="en-US" sz="3200" baseline="-25000" dirty="0" err="1" smtClean="0">
                  <a:solidFill>
                    <a:prstClr val="white"/>
                  </a:solidFill>
                </a:rPr>
                <a:t>C</a:t>
              </a:r>
              <a:endParaRPr lang="en-US" sz="3200" baseline="-25000" dirty="0">
                <a:solidFill>
                  <a:prstClr val="white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14" idx="3"/>
              <a:endCxn id="13" idx="3"/>
            </p:cNvCxnSpPr>
            <p:nvPr/>
          </p:nvCxnSpPr>
          <p:spPr>
            <a:xfrm rot="10800000" flipV="1">
              <a:off x="6324601" y="3814573"/>
              <a:ext cx="948799" cy="47984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3" idx="3"/>
              <a:endCxn id="15" idx="3"/>
            </p:cNvCxnSpPr>
            <p:nvPr/>
          </p:nvCxnSpPr>
          <p:spPr>
            <a:xfrm rot="10800000" flipH="1" flipV="1">
              <a:off x="6324599" y="4294414"/>
              <a:ext cx="948799" cy="55430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383306" y="4289612"/>
              <a:ext cx="95720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flipH="1">
            <a:off x="304800" y="1828800"/>
            <a:ext cx="3250703" cy="2275115"/>
            <a:chOff x="5131297" y="3156857"/>
            <a:chExt cx="3250703" cy="2275115"/>
          </a:xfrm>
        </p:grpSpPr>
        <p:sp>
          <p:nvSpPr>
            <p:cNvPr id="21" name="Isosceles Triangle 20"/>
            <p:cNvSpPr/>
            <p:nvPr/>
          </p:nvSpPr>
          <p:spPr>
            <a:xfrm flipV="1">
              <a:off x="5131297" y="3239590"/>
              <a:ext cx="473747" cy="408403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2" name="Straight Connector 21"/>
            <p:cNvCxnSpPr>
              <a:stCxn id="21" idx="0"/>
            </p:cNvCxnSpPr>
            <p:nvPr/>
          </p:nvCxnSpPr>
          <p:spPr>
            <a:xfrm rot="5400000">
              <a:off x="5038973" y="3977191"/>
              <a:ext cx="65839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 flipH="1">
              <a:off x="6324600" y="3156857"/>
              <a:ext cx="2057400" cy="2275115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flipH="1">
              <a:off x="7273399" y="3363686"/>
              <a:ext cx="901773" cy="90177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prstClr val="white"/>
                  </a:solidFill>
                </a:rPr>
                <a:t>Tx</a:t>
              </a:r>
              <a:r>
                <a:rPr lang="en-US" sz="3200" baseline="-25000" dirty="0" err="1" smtClean="0">
                  <a:solidFill>
                    <a:prstClr val="white"/>
                  </a:solidFill>
                </a:rPr>
                <a:t>A</a:t>
              </a:r>
              <a:endParaRPr lang="en-US" sz="3200" baseline="-25000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flipH="1">
              <a:off x="7273399" y="4397829"/>
              <a:ext cx="901773" cy="90177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prstClr val="white"/>
                  </a:solidFill>
                </a:rPr>
                <a:t>Rx</a:t>
              </a:r>
              <a:r>
                <a:rPr lang="en-US" sz="3200" baseline="-25000" dirty="0" err="1" smtClean="0">
                  <a:solidFill>
                    <a:prstClr val="white"/>
                  </a:solidFill>
                </a:rPr>
                <a:t>A</a:t>
              </a:r>
              <a:endParaRPr lang="en-US" sz="3200" baseline="-25000" dirty="0">
                <a:solidFill>
                  <a:prstClr val="white"/>
                </a:solidFill>
              </a:endParaRPr>
            </a:p>
          </p:txBody>
        </p:sp>
        <p:cxnSp>
          <p:nvCxnSpPr>
            <p:cNvPr id="26" name="Straight Arrow Connector 25"/>
            <p:cNvCxnSpPr>
              <a:stCxn id="24" idx="3"/>
              <a:endCxn id="23" idx="3"/>
            </p:cNvCxnSpPr>
            <p:nvPr/>
          </p:nvCxnSpPr>
          <p:spPr>
            <a:xfrm rot="10800000" flipV="1">
              <a:off x="6324601" y="3814573"/>
              <a:ext cx="948799" cy="47984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3" idx="3"/>
              <a:endCxn id="25" idx="3"/>
            </p:cNvCxnSpPr>
            <p:nvPr/>
          </p:nvCxnSpPr>
          <p:spPr>
            <a:xfrm rot="10800000" flipH="1" flipV="1">
              <a:off x="6324599" y="4294414"/>
              <a:ext cx="948799" cy="55430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383306" y="4289612"/>
              <a:ext cx="95720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8"/>
          <p:cNvGrpSpPr/>
          <p:nvPr/>
        </p:nvGrpSpPr>
        <p:grpSpPr>
          <a:xfrm flipH="1">
            <a:off x="304800" y="4343400"/>
            <a:ext cx="3250703" cy="2275115"/>
            <a:chOff x="5131297" y="3156857"/>
            <a:chExt cx="3250703" cy="2275115"/>
          </a:xfrm>
        </p:grpSpPr>
        <p:sp>
          <p:nvSpPr>
            <p:cNvPr id="30" name="Isosceles Triangle 29"/>
            <p:cNvSpPr/>
            <p:nvPr/>
          </p:nvSpPr>
          <p:spPr>
            <a:xfrm flipV="1">
              <a:off x="5131297" y="3239590"/>
              <a:ext cx="473747" cy="408403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1" name="Straight Connector 30"/>
            <p:cNvCxnSpPr>
              <a:stCxn id="30" idx="0"/>
            </p:cNvCxnSpPr>
            <p:nvPr/>
          </p:nvCxnSpPr>
          <p:spPr>
            <a:xfrm rot="5400000">
              <a:off x="5038973" y="3977191"/>
              <a:ext cx="65839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ounded Rectangle 31"/>
            <p:cNvSpPr/>
            <p:nvPr/>
          </p:nvSpPr>
          <p:spPr>
            <a:xfrm flipH="1">
              <a:off x="6324600" y="3156857"/>
              <a:ext cx="2057400" cy="2275115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flipH="1">
              <a:off x="7273399" y="3363686"/>
              <a:ext cx="901773" cy="90177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prstClr val="white"/>
                  </a:solidFill>
                </a:rPr>
                <a:t>Tx</a:t>
              </a:r>
              <a:r>
                <a:rPr lang="en-US" sz="3200" baseline="-25000" dirty="0" err="1" smtClean="0">
                  <a:solidFill>
                    <a:prstClr val="white"/>
                  </a:solidFill>
                </a:rPr>
                <a:t>B</a:t>
              </a:r>
              <a:endParaRPr lang="en-US" sz="3200" baseline="-25000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 flipH="1">
              <a:off x="7273399" y="4397829"/>
              <a:ext cx="901773" cy="90177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prstClr val="white"/>
                  </a:solidFill>
                </a:rPr>
                <a:t>Rx</a:t>
              </a:r>
              <a:r>
                <a:rPr lang="en-US" sz="3200" baseline="-25000" dirty="0" err="1" smtClean="0">
                  <a:solidFill>
                    <a:prstClr val="white"/>
                  </a:solidFill>
                </a:rPr>
                <a:t>B</a:t>
              </a:r>
              <a:endParaRPr lang="en-US" sz="3200" baseline="-25000" dirty="0">
                <a:solidFill>
                  <a:prstClr val="white"/>
                </a:solidFill>
              </a:endParaRPr>
            </a:p>
          </p:txBody>
        </p:sp>
        <p:cxnSp>
          <p:nvCxnSpPr>
            <p:cNvPr id="35" name="Straight Arrow Connector 34"/>
            <p:cNvCxnSpPr>
              <a:stCxn id="33" idx="3"/>
              <a:endCxn id="32" idx="3"/>
            </p:cNvCxnSpPr>
            <p:nvPr/>
          </p:nvCxnSpPr>
          <p:spPr>
            <a:xfrm rot="10800000" flipV="1">
              <a:off x="6324601" y="3814573"/>
              <a:ext cx="948799" cy="47984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2" idx="3"/>
              <a:endCxn id="34" idx="3"/>
            </p:cNvCxnSpPr>
            <p:nvPr/>
          </p:nvCxnSpPr>
          <p:spPr>
            <a:xfrm rot="10800000" flipH="1" flipV="1">
              <a:off x="6324599" y="4294414"/>
              <a:ext cx="948799" cy="55430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383306" y="4289612"/>
              <a:ext cx="95720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>
            <a:stCxn id="14" idx="3"/>
            <a:endCxn id="13" idx="3"/>
          </p:cNvCxnSpPr>
          <p:nvPr/>
        </p:nvCxnSpPr>
        <p:spPr>
          <a:xfrm rot="10800000" flipV="1">
            <a:off x="6755904" y="3553316"/>
            <a:ext cx="948799" cy="479842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3" idx="3"/>
            <a:endCxn id="25" idx="3"/>
          </p:cNvCxnSpPr>
          <p:nvPr/>
        </p:nvCxnSpPr>
        <p:spPr>
          <a:xfrm flipH="1">
            <a:off x="1413401" y="2966358"/>
            <a:ext cx="948799" cy="554301"/>
          </a:xfrm>
          <a:prstGeom prst="line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 flipV="1">
            <a:off x="5786285" y="4019989"/>
            <a:ext cx="964703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2351988" y="5465644"/>
            <a:ext cx="968728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>
            <a:off x="2286001" y="2966357"/>
            <a:ext cx="990600" cy="5442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5331280" y="3584120"/>
            <a:ext cx="91984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2847474" y="5034626"/>
            <a:ext cx="91440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2840743" y="2521331"/>
            <a:ext cx="91984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0800000" flipV="1">
            <a:off x="3304675" y="3160293"/>
            <a:ext cx="2470485" cy="1443793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0800000">
            <a:off x="3288632" y="2069433"/>
            <a:ext cx="2502570" cy="1074821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886200" y="5562600"/>
            <a:ext cx="2848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Channel Estimation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38600" y="6148067"/>
            <a:ext cx="242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Transmission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4489203" y="5498981"/>
            <a:ext cx="1492280" cy="1"/>
          </a:xfrm>
          <a:prstGeom prst="line">
            <a:avLst/>
          </a:prstGeom>
          <a:ln w="41275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506666" y="6556323"/>
            <a:ext cx="1492280" cy="1"/>
          </a:xfrm>
          <a:prstGeom prst="line">
            <a:avLst/>
          </a:prstGeom>
          <a:ln w="41275">
            <a:solidFill>
              <a:srgbClr val="00B05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2351989" y="5495826"/>
            <a:ext cx="1013381" cy="0"/>
          </a:xfrm>
          <a:prstGeom prst="line">
            <a:avLst/>
          </a:prstGeom>
          <a:ln w="41275">
            <a:solidFill>
              <a:srgbClr val="00B05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3344372" y="4617534"/>
            <a:ext cx="0" cy="866271"/>
          </a:xfrm>
          <a:prstGeom prst="line">
            <a:avLst/>
          </a:prstGeom>
          <a:ln w="41275">
            <a:solidFill>
              <a:srgbClr val="00B05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3320715" y="3190001"/>
            <a:ext cx="2468880" cy="1444752"/>
          </a:xfrm>
          <a:prstGeom prst="line">
            <a:avLst/>
          </a:prstGeom>
          <a:ln w="41275">
            <a:solidFill>
              <a:srgbClr val="00B05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 flipH="1" flipV="1">
            <a:off x="5318189" y="3628652"/>
            <a:ext cx="892234" cy="0"/>
          </a:xfrm>
          <a:prstGeom prst="line">
            <a:avLst/>
          </a:prstGeom>
          <a:ln w="41275">
            <a:solidFill>
              <a:srgbClr val="00B05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780203" y="4055992"/>
            <a:ext cx="978408" cy="0"/>
          </a:xfrm>
          <a:prstGeom prst="line">
            <a:avLst/>
          </a:prstGeom>
          <a:ln w="41275">
            <a:solidFill>
              <a:srgbClr val="00B05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3" idx="3"/>
            <a:endCxn id="24" idx="3"/>
          </p:cNvCxnSpPr>
          <p:nvPr/>
        </p:nvCxnSpPr>
        <p:spPr>
          <a:xfrm flipH="1" flipV="1">
            <a:off x="1413401" y="2486516"/>
            <a:ext cx="948799" cy="479842"/>
          </a:xfrm>
          <a:prstGeom prst="line">
            <a:avLst/>
          </a:prstGeom>
          <a:ln w="41275">
            <a:solidFill>
              <a:srgbClr val="00B05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2331778" y="2998694"/>
            <a:ext cx="1005840" cy="0"/>
          </a:xfrm>
          <a:prstGeom prst="line">
            <a:avLst/>
          </a:prstGeom>
          <a:ln w="41275">
            <a:solidFill>
              <a:srgbClr val="00B05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341785" y="2115734"/>
            <a:ext cx="0" cy="865517"/>
          </a:xfrm>
          <a:prstGeom prst="line">
            <a:avLst/>
          </a:prstGeom>
          <a:ln w="41275">
            <a:solidFill>
              <a:srgbClr val="00B05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10800000">
            <a:off x="3328922" y="2110612"/>
            <a:ext cx="2468078" cy="1062895"/>
          </a:xfrm>
          <a:prstGeom prst="line">
            <a:avLst/>
          </a:prstGeom>
          <a:ln w="41275">
            <a:solidFill>
              <a:srgbClr val="00B05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2" idx="3"/>
            <a:endCxn id="34" idx="3"/>
          </p:cNvCxnSpPr>
          <p:nvPr/>
        </p:nvCxnSpPr>
        <p:spPr>
          <a:xfrm flipH="1">
            <a:off x="1413401" y="5480958"/>
            <a:ext cx="948799" cy="554301"/>
          </a:xfrm>
          <a:prstGeom prst="line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3" idx="3"/>
            <a:endCxn id="15" idx="3"/>
          </p:cNvCxnSpPr>
          <p:nvPr/>
        </p:nvCxnSpPr>
        <p:spPr>
          <a:xfrm rot="10800000" flipH="1" flipV="1">
            <a:off x="6755902" y="4033157"/>
            <a:ext cx="948799" cy="554301"/>
          </a:xfrm>
          <a:prstGeom prst="line">
            <a:avLst/>
          </a:prstGeom>
          <a:ln w="4127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33" idx="3"/>
          </p:cNvCxnSpPr>
          <p:nvPr/>
        </p:nvCxnSpPr>
        <p:spPr>
          <a:xfrm rot="10800000">
            <a:off x="1413402" y="5001116"/>
            <a:ext cx="953871" cy="485284"/>
          </a:xfrm>
          <a:prstGeom prst="line">
            <a:avLst/>
          </a:prstGeom>
          <a:ln w="41275">
            <a:solidFill>
              <a:srgbClr val="00B05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105400" y="1981200"/>
            <a:ext cx="2540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Tx</a:t>
            </a:r>
            <a:r>
              <a:rPr lang="en-US" sz="2400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+Rx</a:t>
            </a:r>
            <a:r>
              <a:rPr lang="en-US" sz="2400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-Tx</a:t>
            </a:r>
            <a:r>
              <a:rPr lang="en-US" sz="2400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-Rx</a:t>
            </a:r>
            <a:r>
              <a:rPr lang="en-US" sz="2400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en-US" sz="2400" b="1" baseline="-25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343400" y="4495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Tx</a:t>
            </a:r>
            <a:r>
              <a:rPr lang="en-US" sz="2400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B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+Rx</a:t>
            </a:r>
            <a:r>
              <a:rPr lang="en-US" sz="2400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-Tx</a:t>
            </a:r>
            <a:r>
              <a:rPr lang="en-US" sz="2400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-Rx</a:t>
            </a:r>
            <a:r>
              <a:rPr lang="en-US" sz="2400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B</a:t>
            </a:r>
            <a:r>
              <a:rPr lang="en-US" sz="2400" b="1" baseline="-25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rot="10800000" flipV="1">
            <a:off x="5410200" y="2438401"/>
            <a:ext cx="533400" cy="454965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67" idx="0"/>
          </p:cNvCxnSpPr>
          <p:nvPr/>
        </p:nvCxnSpPr>
        <p:spPr>
          <a:xfrm rot="16200000" flipV="1">
            <a:off x="5067300" y="4076700"/>
            <a:ext cx="762000" cy="76200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Minus 70"/>
          <p:cNvSpPr/>
          <p:nvPr/>
        </p:nvSpPr>
        <p:spPr>
          <a:xfrm rot="7400967">
            <a:off x="5884673" y="2118583"/>
            <a:ext cx="613599" cy="18965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Minus 76"/>
          <p:cNvSpPr/>
          <p:nvPr/>
        </p:nvSpPr>
        <p:spPr>
          <a:xfrm rot="7400967">
            <a:off x="6341874" y="2118583"/>
            <a:ext cx="613599" cy="18965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Minus 82"/>
          <p:cNvSpPr/>
          <p:nvPr/>
        </p:nvSpPr>
        <p:spPr>
          <a:xfrm rot="7400967">
            <a:off x="5523727" y="4681309"/>
            <a:ext cx="613599" cy="18965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Minus 84"/>
          <p:cNvSpPr/>
          <p:nvPr/>
        </p:nvSpPr>
        <p:spPr>
          <a:xfrm rot="7400967">
            <a:off x="5046474" y="4709384"/>
            <a:ext cx="613599" cy="18965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5105400" y="1981200"/>
            <a:ext cx="2540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Tx</a:t>
            </a:r>
            <a:r>
              <a:rPr lang="en-US" sz="2400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-Rx</a:t>
            </a:r>
            <a:r>
              <a:rPr lang="en-US" sz="2400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en-US" sz="2400" b="1" baseline="-25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191000" y="4495800"/>
            <a:ext cx="2540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Tx</a:t>
            </a:r>
            <a:r>
              <a:rPr lang="en-US" sz="2400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B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-Rx</a:t>
            </a:r>
            <a:r>
              <a:rPr lang="en-US" sz="2400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B</a:t>
            </a:r>
            <a:r>
              <a:rPr lang="en-US" sz="2400" b="1" baseline="-25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618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71" grpId="0" animBg="1"/>
      <p:bldP spid="71" grpId="1" animBg="1"/>
      <p:bldP spid="77" grpId="0" animBg="1"/>
      <p:bldP spid="77" grpId="1" animBg="1"/>
      <p:bldP spid="83" grpId="0" animBg="1"/>
      <p:bldP spid="83" grpId="1" animBg="1"/>
      <p:bldP spid="85" grpId="0" animBg="1"/>
      <p:bldP spid="85" grpId="1" animBg="1"/>
      <p:bldP spid="86" grpId="0"/>
      <p:bldP spid="8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/>
          <p:nvPr/>
        </p:nvSpPr>
        <p:spPr>
          <a:xfrm>
            <a:off x="3991974" y="1759089"/>
            <a:ext cx="5321846" cy="40318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Find phase difference between A and B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prstClr val="black"/>
                </a:solidFill>
              </a:rPr>
              <a:t>Tx</a:t>
            </a:r>
            <a:r>
              <a:rPr lang="en-US" sz="2400" dirty="0" smtClean="0">
                <a:solidFill>
                  <a:prstClr val="black"/>
                </a:solidFill>
              </a:rPr>
              <a:t> from A: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Phase offset = </a:t>
            </a:r>
            <a:r>
              <a:rPr lang="en-US" sz="2400" b="1" dirty="0" err="1" smtClean="0">
                <a:solidFill>
                  <a:prstClr val="black"/>
                </a:solidFill>
              </a:rPr>
              <a:t>Tx</a:t>
            </a:r>
            <a:r>
              <a:rPr lang="en-US" sz="2400" b="1" baseline="-25000" dirty="0" err="1" smtClean="0">
                <a:solidFill>
                  <a:prstClr val="black"/>
                </a:solidFill>
              </a:rPr>
              <a:t>A</a:t>
            </a:r>
            <a:r>
              <a:rPr lang="en-US" sz="2400" b="1" dirty="0" err="1" smtClean="0">
                <a:solidFill>
                  <a:prstClr val="black"/>
                </a:solidFill>
              </a:rPr>
              <a:t>-Rx</a:t>
            </a:r>
            <a:r>
              <a:rPr lang="en-US" sz="2400" b="1" baseline="-25000" dirty="0" err="1" smtClean="0">
                <a:solidFill>
                  <a:prstClr val="black"/>
                </a:solidFill>
              </a:rPr>
              <a:t>A</a:t>
            </a:r>
            <a:r>
              <a:rPr lang="en-US" sz="2400" baseline="-25000" dirty="0" smtClean="0">
                <a:solidFill>
                  <a:prstClr val="black"/>
                </a:solidFill>
              </a:rPr>
              <a:t> 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baseline="-250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prstClr val="black"/>
                </a:solidFill>
              </a:rPr>
              <a:t>Tx</a:t>
            </a:r>
            <a:r>
              <a:rPr lang="en-US" sz="2400" dirty="0" smtClean="0">
                <a:solidFill>
                  <a:prstClr val="black"/>
                </a:solidFill>
              </a:rPr>
              <a:t> from B: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</a:rPr>
              <a:t>Tx</a:t>
            </a:r>
            <a:r>
              <a:rPr lang="en-US" sz="2400" baseline="-25000" dirty="0" err="1" smtClean="0">
                <a:solidFill>
                  <a:prstClr val="black"/>
                </a:solidFill>
              </a:rPr>
              <a:t>B</a:t>
            </a:r>
            <a:r>
              <a:rPr lang="en-US" sz="2400" dirty="0" err="1" smtClean="0">
                <a:solidFill>
                  <a:prstClr val="black"/>
                </a:solidFill>
              </a:rPr>
              <a:t>-Rx</a:t>
            </a:r>
            <a:r>
              <a:rPr lang="en-US" sz="2400" baseline="-25000" dirty="0" err="1" smtClean="0">
                <a:solidFill>
                  <a:prstClr val="black"/>
                </a:solidFill>
              </a:rPr>
              <a:t>B</a:t>
            </a:r>
            <a:r>
              <a:rPr lang="en-US" sz="2400" baseline="-250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553200" y="4291263"/>
            <a:ext cx="1005840" cy="53340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6649452" y="5927558"/>
            <a:ext cx="1005840" cy="533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228600" y="1676400"/>
            <a:ext cx="2209800" cy="5061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Reciprocal Calibration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19"/>
          <p:cNvGrpSpPr/>
          <p:nvPr/>
        </p:nvGrpSpPr>
        <p:grpSpPr>
          <a:xfrm flipH="1">
            <a:off x="304800" y="1828800"/>
            <a:ext cx="2733213" cy="2275115"/>
            <a:chOff x="5648787" y="3156857"/>
            <a:chExt cx="2733213" cy="2275115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5887733" y="4302675"/>
              <a:ext cx="95720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Isosceles Triangle 20"/>
            <p:cNvSpPr/>
            <p:nvPr/>
          </p:nvSpPr>
          <p:spPr>
            <a:xfrm flipV="1">
              <a:off x="5648787" y="3239590"/>
              <a:ext cx="473747" cy="408403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2" name="Straight Connector 21"/>
            <p:cNvCxnSpPr>
              <a:stCxn id="21" idx="0"/>
            </p:cNvCxnSpPr>
            <p:nvPr/>
          </p:nvCxnSpPr>
          <p:spPr>
            <a:xfrm rot="5400000">
              <a:off x="5556463" y="3977191"/>
              <a:ext cx="65839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 flipH="1">
              <a:off x="6324600" y="3156857"/>
              <a:ext cx="2057400" cy="2275115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flipH="1">
              <a:off x="7273399" y="3363686"/>
              <a:ext cx="901773" cy="90177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prstClr val="white"/>
                  </a:solidFill>
                </a:rPr>
                <a:t>Tx</a:t>
              </a:r>
              <a:r>
                <a:rPr lang="en-US" sz="3200" baseline="-25000" dirty="0" err="1" smtClean="0">
                  <a:solidFill>
                    <a:prstClr val="white"/>
                  </a:solidFill>
                </a:rPr>
                <a:t>A</a:t>
              </a:r>
              <a:endParaRPr lang="en-US" sz="3200" baseline="-25000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flipH="1">
              <a:off x="7273399" y="4397829"/>
              <a:ext cx="901773" cy="90177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prstClr val="white"/>
                  </a:solidFill>
                </a:rPr>
                <a:t>Rx</a:t>
              </a:r>
              <a:r>
                <a:rPr lang="en-US" sz="3200" baseline="-25000" dirty="0" err="1" smtClean="0">
                  <a:solidFill>
                    <a:prstClr val="white"/>
                  </a:solidFill>
                </a:rPr>
                <a:t>A</a:t>
              </a:r>
              <a:endParaRPr lang="en-US" sz="3200" baseline="-25000" dirty="0">
                <a:solidFill>
                  <a:prstClr val="white"/>
                </a:solidFill>
              </a:endParaRPr>
            </a:p>
          </p:txBody>
        </p:sp>
        <p:cxnSp>
          <p:nvCxnSpPr>
            <p:cNvPr id="26" name="Straight Arrow Connector 25"/>
            <p:cNvCxnSpPr>
              <a:stCxn id="24" idx="3"/>
              <a:endCxn id="23" idx="3"/>
            </p:cNvCxnSpPr>
            <p:nvPr/>
          </p:nvCxnSpPr>
          <p:spPr>
            <a:xfrm rot="10800000" flipV="1">
              <a:off x="6324601" y="3814573"/>
              <a:ext cx="948799" cy="47984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3" idx="3"/>
              <a:endCxn id="25" idx="3"/>
            </p:cNvCxnSpPr>
            <p:nvPr/>
          </p:nvCxnSpPr>
          <p:spPr>
            <a:xfrm rot="10800000" flipH="1" flipV="1">
              <a:off x="6324599" y="4294414"/>
              <a:ext cx="948799" cy="55430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8"/>
          <p:cNvGrpSpPr/>
          <p:nvPr/>
        </p:nvGrpSpPr>
        <p:grpSpPr>
          <a:xfrm flipH="1">
            <a:off x="304800" y="4343400"/>
            <a:ext cx="2754309" cy="2275115"/>
            <a:chOff x="5627691" y="3156857"/>
            <a:chExt cx="2754309" cy="2275115"/>
          </a:xfrm>
        </p:grpSpPr>
        <p:sp>
          <p:nvSpPr>
            <p:cNvPr id="30" name="Isosceles Triangle 29"/>
            <p:cNvSpPr/>
            <p:nvPr/>
          </p:nvSpPr>
          <p:spPr>
            <a:xfrm flipV="1">
              <a:off x="5627691" y="3239590"/>
              <a:ext cx="473747" cy="408403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1" name="Straight Connector 30"/>
            <p:cNvCxnSpPr>
              <a:stCxn id="30" idx="0"/>
            </p:cNvCxnSpPr>
            <p:nvPr/>
          </p:nvCxnSpPr>
          <p:spPr>
            <a:xfrm rot="5400000">
              <a:off x="5535367" y="3977191"/>
              <a:ext cx="65839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866637" y="4302675"/>
              <a:ext cx="95720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ounded Rectangle 31"/>
            <p:cNvSpPr/>
            <p:nvPr/>
          </p:nvSpPr>
          <p:spPr>
            <a:xfrm flipH="1">
              <a:off x="6324600" y="3156857"/>
              <a:ext cx="2057400" cy="2275115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flipH="1">
              <a:off x="7273399" y="3363686"/>
              <a:ext cx="901773" cy="90177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prstClr val="white"/>
                  </a:solidFill>
                </a:rPr>
                <a:t>Tx</a:t>
              </a:r>
              <a:r>
                <a:rPr lang="en-US" sz="3200" baseline="-25000" dirty="0" err="1" smtClean="0">
                  <a:solidFill>
                    <a:prstClr val="white"/>
                  </a:solidFill>
                </a:rPr>
                <a:t>B</a:t>
              </a:r>
              <a:endParaRPr lang="en-US" sz="3200" baseline="-25000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 flipH="1">
              <a:off x="7273399" y="4397829"/>
              <a:ext cx="901773" cy="90177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prstClr val="white"/>
                  </a:solidFill>
                </a:rPr>
                <a:t>Rx</a:t>
              </a:r>
              <a:r>
                <a:rPr lang="en-US" sz="3200" baseline="-25000" dirty="0" err="1" smtClean="0">
                  <a:solidFill>
                    <a:prstClr val="white"/>
                  </a:solidFill>
                </a:rPr>
                <a:t>B</a:t>
              </a:r>
              <a:endParaRPr lang="en-US" sz="3200" baseline="-25000" dirty="0">
                <a:solidFill>
                  <a:prstClr val="white"/>
                </a:solidFill>
              </a:endParaRPr>
            </a:p>
          </p:txBody>
        </p:sp>
        <p:cxnSp>
          <p:nvCxnSpPr>
            <p:cNvPr id="35" name="Straight Arrow Connector 34"/>
            <p:cNvCxnSpPr>
              <a:stCxn id="33" idx="3"/>
              <a:endCxn id="32" idx="3"/>
            </p:cNvCxnSpPr>
            <p:nvPr/>
          </p:nvCxnSpPr>
          <p:spPr>
            <a:xfrm rot="10800000" flipV="1">
              <a:off x="6324601" y="3814573"/>
              <a:ext cx="948799" cy="47984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2" idx="3"/>
              <a:endCxn id="34" idx="3"/>
            </p:cNvCxnSpPr>
            <p:nvPr/>
          </p:nvCxnSpPr>
          <p:spPr>
            <a:xfrm rot="10800000" flipH="1" flipV="1">
              <a:off x="6324599" y="4294414"/>
              <a:ext cx="948799" cy="55430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Arc 7"/>
          <p:cNvSpPr/>
          <p:nvPr/>
        </p:nvSpPr>
        <p:spPr>
          <a:xfrm>
            <a:off x="1815737" y="2715466"/>
            <a:ext cx="2006417" cy="2581904"/>
          </a:xfrm>
          <a:prstGeom prst="arc">
            <a:avLst>
              <a:gd name="adj1" fmla="val 17307965"/>
              <a:gd name="adj2" fmla="val 5038003"/>
            </a:avLst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c 67"/>
          <p:cNvSpPr/>
          <p:nvPr/>
        </p:nvSpPr>
        <p:spPr>
          <a:xfrm flipV="1">
            <a:off x="1881050" y="2057400"/>
            <a:ext cx="2006417" cy="2581904"/>
          </a:xfrm>
          <a:prstGeom prst="arc">
            <a:avLst>
              <a:gd name="adj1" fmla="val 17723205"/>
              <a:gd name="adj2" fmla="val 5038003"/>
            </a:avLst>
          </a:prstGeom>
          <a:ln w="635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94905" y="234610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Tx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A</a:t>
            </a:r>
            <a:r>
              <a:rPr lang="en-US" sz="2400" b="1" dirty="0" err="1" smtClean="0">
                <a:solidFill>
                  <a:srgbClr val="FF0000"/>
                </a:solidFill>
              </a:rPr>
              <a:t>+C+Rx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B</a:t>
            </a:r>
            <a:r>
              <a:rPr lang="en-US" sz="2400" b="1" baseline="-25000" dirty="0" smtClean="0">
                <a:solidFill>
                  <a:schemeClr val="accent1"/>
                </a:solidFill>
              </a:rPr>
              <a:t> 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394905" y="273860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5"/>
                </a:solidFill>
              </a:rPr>
              <a:t>Tx</a:t>
            </a:r>
            <a:r>
              <a:rPr lang="en-US" sz="2400" b="1" baseline="-25000" dirty="0" err="1" smtClean="0">
                <a:solidFill>
                  <a:schemeClr val="accent5"/>
                </a:solidFill>
              </a:rPr>
              <a:t>B</a:t>
            </a:r>
            <a:r>
              <a:rPr lang="en-US" sz="2400" b="1" dirty="0" err="1" smtClean="0">
                <a:solidFill>
                  <a:schemeClr val="accent5"/>
                </a:solidFill>
              </a:rPr>
              <a:t>+C+Rx</a:t>
            </a:r>
            <a:r>
              <a:rPr lang="en-US" sz="2400" b="1" baseline="-25000" dirty="0" err="1" smtClean="0">
                <a:solidFill>
                  <a:schemeClr val="accent5"/>
                </a:solidFill>
              </a:rPr>
              <a:t>A</a:t>
            </a:r>
            <a:r>
              <a:rPr lang="en-US" sz="2400" b="1" baseline="-25000" dirty="0" smtClean="0">
                <a:solidFill>
                  <a:schemeClr val="accent4"/>
                </a:solidFill>
              </a:rPr>
              <a:t> 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10" name="Minus 9"/>
          <p:cNvSpPr/>
          <p:nvPr/>
        </p:nvSpPr>
        <p:spPr>
          <a:xfrm>
            <a:off x="5148176" y="2876791"/>
            <a:ext cx="442869" cy="18965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262297" y="3161083"/>
            <a:ext cx="2013660" cy="177912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5020864" y="3226328"/>
            <a:ext cx="2540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Tx</a:t>
            </a:r>
            <a:r>
              <a:rPr lang="en-US" sz="2400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+Rx</a:t>
            </a:r>
            <a:r>
              <a:rPr lang="en-US" sz="2400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B</a:t>
            </a:r>
            <a:r>
              <a:rPr lang="en-US" sz="2400" b="1" baseline="-25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Tx</a:t>
            </a:r>
            <a:r>
              <a:rPr lang="en-US" sz="2400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B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-Rx</a:t>
            </a:r>
            <a:r>
              <a:rPr lang="en-US" sz="2400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en-US" sz="2400" b="1" baseline="-25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47156" y="4923473"/>
            <a:ext cx="3696843" cy="94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>
                <a:solidFill>
                  <a:prstClr val="black"/>
                </a:solidFill>
              </a:rPr>
              <a:t>  </a:t>
            </a:r>
            <a:r>
              <a:rPr lang="en-US" sz="2400" i="1" dirty="0" smtClean="0">
                <a:solidFill>
                  <a:prstClr val="black"/>
                </a:solidFill>
              </a:rPr>
              <a:t>add </a:t>
            </a:r>
            <a:r>
              <a:rPr lang="en-US" sz="2400" i="1" dirty="0">
                <a:solidFill>
                  <a:prstClr val="black"/>
                </a:solidFill>
              </a:rPr>
              <a:t>phase </a:t>
            </a:r>
            <a:r>
              <a:rPr lang="en-US" sz="2400" i="1" dirty="0" smtClean="0">
                <a:solidFill>
                  <a:prstClr val="black"/>
                </a:solidFill>
              </a:rPr>
              <a:t>difference</a:t>
            </a:r>
          </a:p>
          <a:p>
            <a:pPr marL="0" lvl="1"/>
            <a:r>
              <a:rPr lang="en-US" sz="2400" dirty="0" smtClean="0">
                <a:solidFill>
                  <a:prstClr val="black"/>
                </a:solidFill>
              </a:rPr>
              <a:t>      +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Tx</a:t>
            </a:r>
            <a:r>
              <a:rPr lang="en-US" sz="2400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+Rx</a:t>
            </a:r>
            <a:r>
              <a:rPr lang="en-US" sz="2400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B</a:t>
            </a:r>
            <a:r>
              <a:rPr lang="en-US" sz="2400" b="1" baseline="-25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Tx</a:t>
            </a:r>
            <a:r>
              <a:rPr lang="en-US" sz="2400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B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-Rx</a:t>
            </a:r>
            <a:r>
              <a:rPr lang="en-US" sz="2400" b="1" baseline="-25000" dirty="0" err="1" smtClean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=</a:t>
            </a:r>
            <a:endParaRPr lang="en-US" sz="2400" baseline="-25000" dirty="0" smtClean="0"/>
          </a:p>
          <a:p>
            <a:pPr marL="0" lvl="1"/>
            <a:endParaRPr lang="en-US" sz="1100" baseline="-25000" dirty="0" smtClean="0"/>
          </a:p>
        </p:txBody>
      </p:sp>
      <p:sp>
        <p:nvSpPr>
          <p:cNvPr id="83" name="Minus 82"/>
          <p:cNvSpPr/>
          <p:nvPr/>
        </p:nvSpPr>
        <p:spPr>
          <a:xfrm rot="7400967">
            <a:off x="4802579" y="5416267"/>
            <a:ext cx="613599" cy="189653"/>
          </a:xfrm>
          <a:prstGeom prst="mathMinus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Minus 84"/>
          <p:cNvSpPr/>
          <p:nvPr/>
        </p:nvSpPr>
        <p:spPr>
          <a:xfrm rot="7400967">
            <a:off x="7395557" y="5416267"/>
            <a:ext cx="613599" cy="189653"/>
          </a:xfrm>
          <a:prstGeom prst="mathMinus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Minus 85"/>
          <p:cNvSpPr/>
          <p:nvPr/>
        </p:nvSpPr>
        <p:spPr>
          <a:xfrm rot="7400967">
            <a:off x="5221232" y="5416267"/>
            <a:ext cx="613599" cy="189653"/>
          </a:xfrm>
          <a:prstGeom prst="mathMinus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Minus 86"/>
          <p:cNvSpPr/>
          <p:nvPr/>
        </p:nvSpPr>
        <p:spPr>
          <a:xfrm rot="7400967">
            <a:off x="6658147" y="5416267"/>
            <a:ext cx="613599" cy="189653"/>
          </a:xfrm>
          <a:prstGeom prst="mathMinus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Minus 87"/>
          <p:cNvSpPr/>
          <p:nvPr/>
        </p:nvSpPr>
        <p:spPr>
          <a:xfrm rot="7400967">
            <a:off x="6002506" y="2463864"/>
            <a:ext cx="613599" cy="18965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Minus 88"/>
          <p:cNvSpPr/>
          <p:nvPr/>
        </p:nvSpPr>
        <p:spPr>
          <a:xfrm rot="7400967">
            <a:off x="6032723" y="2864656"/>
            <a:ext cx="613599" cy="18965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553200" y="5943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Tx</a:t>
            </a:r>
            <a:r>
              <a:rPr lang="en-US" sz="2400" b="1" baseline="-25000" dirty="0" err="1" smtClean="0">
                <a:solidFill>
                  <a:prstClr val="black"/>
                </a:solidFill>
              </a:rPr>
              <a:t>A</a:t>
            </a:r>
            <a:r>
              <a:rPr lang="en-US" sz="2400" b="1" dirty="0" err="1" smtClean="0">
                <a:solidFill>
                  <a:prstClr val="black"/>
                </a:solidFill>
              </a:rPr>
              <a:t>-Rx</a:t>
            </a:r>
            <a:r>
              <a:rPr lang="en-US" sz="2400" b="1" baseline="-25000" dirty="0" err="1" smtClean="0">
                <a:solidFill>
                  <a:prstClr val="black"/>
                </a:solidFill>
              </a:rPr>
              <a:t>A</a:t>
            </a:r>
            <a:r>
              <a:rPr lang="en-US" sz="2400" b="1" baseline="-25000" dirty="0" smtClean="0">
                <a:solidFill>
                  <a:prstClr val="black"/>
                </a:solidFill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68308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8" grpId="0" animBg="1"/>
      <p:bldP spid="68" grpId="0" animBg="1"/>
      <p:bldP spid="9" grpId="0"/>
      <p:bldP spid="71" grpId="0"/>
      <p:bldP spid="10" grpId="0" animBg="1"/>
      <p:bldP spid="11" grpId="0" animBg="1"/>
      <p:bldP spid="77" grpId="0"/>
      <p:bldP spid="83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44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Reciprocal Calibration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Distributed </a:t>
            </a:r>
            <a:r>
              <a:rPr lang="en-US" b="1" dirty="0" err="1" smtClean="0"/>
              <a:t>Beamforming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Scalable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571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Existing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Central data dependency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Transport latency causes capacity loss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not scale</a:t>
            </a:r>
          </a:p>
          <a:p>
            <a:pPr lvl="1"/>
            <a:r>
              <a:rPr lang="en-US" dirty="0" smtClean="0"/>
              <a:t>Becomes exorbitantly expensive then infeasible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Conjugate </a:t>
            </a:r>
            <a:r>
              <a:rPr lang="en-US" dirty="0" err="1" smtClean="0"/>
              <a:t>Beamforming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Requires global power scaling by constant: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Where, e.g.: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creates a central data dependency</a:t>
            </a:r>
          </a:p>
          <a:p>
            <a:endParaRPr lang="en-US" dirty="0" smtClean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300" y="2667000"/>
            <a:ext cx="2819400" cy="52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6" descr="conj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4114800"/>
            <a:ext cx="6561083" cy="130322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219200" y="4953000"/>
            <a:ext cx="1143000" cy="83820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MU-MIMO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More antennas = more capacity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Multiplexing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Power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Orthogonality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7" descr="sin_7cycles[23].png"/>
          <p:cNvPicPr>
            <a:picLocks noChangeAspect="1"/>
          </p:cNvPicPr>
          <p:nvPr/>
        </p:nvPicPr>
        <p:blipFill>
          <a:blip r:embed="rId3" cstate="print"/>
          <a:srcRect l="47619"/>
          <a:stretch>
            <a:fillRect/>
          </a:stretch>
        </p:blipFill>
        <p:spPr bwMode="auto">
          <a:xfrm>
            <a:off x="4038600" y="2819400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01"/>
          <p:cNvGrpSpPr/>
          <p:nvPr/>
        </p:nvGrpSpPr>
        <p:grpSpPr>
          <a:xfrm>
            <a:off x="2680001" y="4660093"/>
            <a:ext cx="3008537" cy="871537"/>
            <a:chOff x="1537001" y="4888693"/>
            <a:chExt cx="3008537" cy="871537"/>
          </a:xfrm>
        </p:grpSpPr>
        <p:pic>
          <p:nvPicPr>
            <p:cNvPr id="98" name="Picture 11" descr="sin_7cycles[23].png"/>
            <p:cNvPicPr>
              <a:picLocks noChangeAspect="1"/>
            </p:cNvPicPr>
            <p:nvPr/>
          </p:nvPicPr>
          <p:blipFill>
            <a:blip r:embed="rId3" cstate="print"/>
            <a:srcRect l="12231" r="29465"/>
            <a:stretch>
              <a:fillRect/>
            </a:stretch>
          </p:blipFill>
          <p:spPr bwMode="auto">
            <a:xfrm rot="20700000">
              <a:off x="2769125" y="5094837"/>
              <a:ext cx="1776413" cy="554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" name="Picture 8" descr="sin_7cycles[23]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687" r="46906"/>
            <a:stretch>
              <a:fillRect/>
            </a:stretch>
          </p:blipFill>
          <p:spPr bwMode="auto">
            <a:xfrm rot="900000">
              <a:off x="1537001" y="4888693"/>
              <a:ext cx="1384300" cy="87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75"/>
          <p:cNvGrpSpPr/>
          <p:nvPr/>
        </p:nvGrpSpPr>
        <p:grpSpPr>
          <a:xfrm>
            <a:off x="1676400" y="4572000"/>
            <a:ext cx="831915" cy="611171"/>
            <a:chOff x="509047" y="3027575"/>
            <a:chExt cx="831915" cy="611171"/>
          </a:xfrm>
        </p:grpSpPr>
        <p:sp>
          <p:nvSpPr>
            <p:cNvPr id="77" name="Isosceles Triangle 76"/>
            <p:cNvSpPr/>
            <p:nvPr/>
          </p:nvSpPr>
          <p:spPr>
            <a:xfrm flipV="1">
              <a:off x="1036162" y="3027575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>
              <a:stCxn id="77" idx="0"/>
            </p:cNvCxnSpPr>
            <p:nvPr/>
          </p:nvCxnSpPr>
          <p:spPr>
            <a:xfrm>
              <a:off x="1188562" y="3290334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509047" y="3637175"/>
              <a:ext cx="679515" cy="15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74"/>
          <p:cNvGrpSpPr/>
          <p:nvPr/>
        </p:nvGrpSpPr>
        <p:grpSpPr>
          <a:xfrm>
            <a:off x="1676400" y="3581400"/>
            <a:ext cx="831915" cy="611171"/>
            <a:chOff x="509047" y="3027575"/>
            <a:chExt cx="831915" cy="611171"/>
          </a:xfrm>
        </p:grpSpPr>
        <p:sp>
          <p:nvSpPr>
            <p:cNvPr id="69" name="Isosceles Triangle 68"/>
            <p:cNvSpPr/>
            <p:nvPr/>
          </p:nvSpPr>
          <p:spPr>
            <a:xfrm flipV="1">
              <a:off x="1036162" y="3027575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>
              <a:stCxn id="69" idx="0"/>
            </p:cNvCxnSpPr>
            <p:nvPr/>
          </p:nvCxnSpPr>
          <p:spPr>
            <a:xfrm>
              <a:off x="1188562" y="3290334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509047" y="3637175"/>
              <a:ext cx="679515" cy="15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79"/>
          <p:cNvGrpSpPr/>
          <p:nvPr/>
        </p:nvGrpSpPr>
        <p:grpSpPr>
          <a:xfrm>
            <a:off x="1676400" y="2590800"/>
            <a:ext cx="831915" cy="611171"/>
            <a:chOff x="509047" y="3027575"/>
            <a:chExt cx="831915" cy="611171"/>
          </a:xfrm>
        </p:grpSpPr>
        <p:sp>
          <p:nvSpPr>
            <p:cNvPr id="81" name="Isosceles Triangle 80"/>
            <p:cNvSpPr/>
            <p:nvPr/>
          </p:nvSpPr>
          <p:spPr>
            <a:xfrm flipV="1">
              <a:off x="1036162" y="3027575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>
              <a:stCxn id="81" idx="0"/>
            </p:cNvCxnSpPr>
            <p:nvPr/>
          </p:nvCxnSpPr>
          <p:spPr>
            <a:xfrm>
              <a:off x="1188562" y="3290334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509047" y="3637175"/>
              <a:ext cx="679515" cy="15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ounded Rectangle 66"/>
          <p:cNvSpPr/>
          <p:nvPr/>
        </p:nvSpPr>
        <p:spPr>
          <a:xfrm>
            <a:off x="1219200" y="2667000"/>
            <a:ext cx="685800" cy="297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BS</a:t>
            </a:r>
            <a:endParaRPr lang="en-US" dirty="0"/>
          </a:p>
        </p:txBody>
      </p:sp>
      <p:sp>
        <p:nvSpPr>
          <p:cNvPr id="50" name="TextBox 21"/>
          <p:cNvSpPr txBox="1">
            <a:spLocks noChangeArrowheads="1"/>
          </p:cNvSpPr>
          <p:nvPr/>
        </p:nvSpPr>
        <p:spPr bwMode="auto">
          <a:xfrm>
            <a:off x="6705600" y="2743200"/>
            <a:ext cx="17652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Good Channel</a:t>
            </a:r>
            <a:endParaRPr lang="en-US" sz="2400" dirty="0">
              <a:latin typeface="+mj-lt"/>
            </a:endParaRPr>
          </a:p>
        </p:txBody>
      </p:sp>
      <p:pic>
        <p:nvPicPr>
          <p:cNvPr id="88" name="Picture 7" descr="sin_7cycles[23]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657600"/>
            <a:ext cx="32004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7" descr="sin_7cycles[23]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1" y="3657600"/>
            <a:ext cx="32004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Conjugate </a:t>
            </a:r>
            <a:r>
              <a:rPr lang="en-US" dirty="0" err="1" smtClean="0"/>
              <a:t>Beamforming</a:t>
            </a:r>
            <a:r>
              <a:rPr lang="en-US" dirty="0" smtClean="0"/>
              <a:t>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30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971800" y="5562600"/>
            <a:ext cx="2057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6324600" y="5638800"/>
            <a:ext cx="17414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Okay Channel</a:t>
            </a:r>
            <a:endParaRPr lang="en-US" sz="2400" dirty="0">
              <a:latin typeface="+mj-lt"/>
            </a:endParaRPr>
          </a:p>
        </p:txBody>
      </p:sp>
      <p:grpSp>
        <p:nvGrpSpPr>
          <p:cNvPr id="11" name="Group 31"/>
          <p:cNvGrpSpPr/>
          <p:nvPr/>
        </p:nvGrpSpPr>
        <p:grpSpPr>
          <a:xfrm>
            <a:off x="6019800" y="3810000"/>
            <a:ext cx="304800" cy="609600"/>
            <a:chOff x="1905000" y="3276600"/>
            <a:chExt cx="304800" cy="609600"/>
          </a:xfrm>
        </p:grpSpPr>
        <p:sp>
          <p:nvSpPr>
            <p:cNvPr id="33" name="Isosceles Triangle 32"/>
            <p:cNvSpPr/>
            <p:nvPr/>
          </p:nvSpPr>
          <p:spPr>
            <a:xfrm flipV="1">
              <a:off x="1905000" y="3276600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33" idx="0"/>
            </p:cNvCxnSpPr>
            <p:nvPr/>
          </p:nvCxnSpPr>
          <p:spPr>
            <a:xfrm>
              <a:off x="2057400" y="3539359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TextBox 21"/>
          <p:cNvSpPr txBox="1">
            <a:spLocks noChangeArrowheads="1"/>
          </p:cNvSpPr>
          <p:nvPr/>
        </p:nvSpPr>
        <p:spPr bwMode="auto">
          <a:xfrm>
            <a:off x="6400800" y="1828800"/>
            <a:ext cx="16193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Bad Channel</a:t>
            </a:r>
            <a:endParaRPr lang="en-US" sz="2400" dirty="0">
              <a:latin typeface="+mj-lt"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 rot="10800000" flipV="1">
            <a:off x="5562600" y="2181726"/>
            <a:ext cx="886326" cy="637674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84"/>
          <p:cNvGrpSpPr/>
          <p:nvPr/>
        </p:nvGrpSpPr>
        <p:grpSpPr>
          <a:xfrm>
            <a:off x="6019800" y="3810000"/>
            <a:ext cx="304800" cy="609600"/>
            <a:chOff x="1905000" y="3276600"/>
            <a:chExt cx="304800" cy="609600"/>
          </a:xfrm>
        </p:grpSpPr>
        <p:sp>
          <p:nvSpPr>
            <p:cNvPr id="86" name="Isosceles Triangle 85"/>
            <p:cNvSpPr/>
            <p:nvPr/>
          </p:nvSpPr>
          <p:spPr>
            <a:xfrm flipV="1">
              <a:off x="1905000" y="3276600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>
              <a:stCxn id="86" idx="0"/>
            </p:cNvCxnSpPr>
            <p:nvPr/>
          </p:nvCxnSpPr>
          <p:spPr>
            <a:xfrm>
              <a:off x="2057400" y="3539359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Straight Arrow Connector 83"/>
          <p:cNvCxnSpPr/>
          <p:nvPr/>
        </p:nvCxnSpPr>
        <p:spPr>
          <a:xfrm rot="10800000" flipV="1">
            <a:off x="5638800" y="3112168"/>
            <a:ext cx="1082842" cy="774032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10800000">
            <a:off x="5715000" y="5181600"/>
            <a:ext cx="685800" cy="545434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Picture 7" descr="sin_7cycles[23].png"/>
          <p:cNvPicPr>
            <a:picLocks noChangeAspect="1"/>
          </p:cNvPicPr>
          <p:nvPr/>
        </p:nvPicPr>
        <p:blipFill>
          <a:blip r:embed="rId3" cstate="print"/>
          <a:srcRect r="52381"/>
          <a:stretch>
            <a:fillRect/>
          </a:stretch>
        </p:blipFill>
        <p:spPr bwMode="auto">
          <a:xfrm>
            <a:off x="2514600" y="2514600"/>
            <a:ext cx="15240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4" name="Straight Connector 123"/>
          <p:cNvCxnSpPr/>
          <p:nvPr/>
        </p:nvCxnSpPr>
        <p:spPr>
          <a:xfrm rot="5400000">
            <a:off x="3543300" y="2933700"/>
            <a:ext cx="990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7" descr="sin_7cycles[23].png"/>
          <p:cNvPicPr>
            <a:picLocks noChangeAspect="1"/>
          </p:cNvPicPr>
          <p:nvPr/>
        </p:nvPicPr>
        <p:blipFill>
          <a:blip r:embed="rId3" cstate="print"/>
          <a:srcRect l="47619"/>
          <a:stretch>
            <a:fillRect/>
          </a:stretch>
        </p:blipFill>
        <p:spPr bwMode="auto">
          <a:xfrm>
            <a:off x="4038600" y="2971800"/>
            <a:ext cx="16764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5"/>
          <p:cNvGrpSpPr/>
          <p:nvPr/>
        </p:nvGrpSpPr>
        <p:grpSpPr>
          <a:xfrm>
            <a:off x="1676400" y="4572000"/>
            <a:ext cx="831915" cy="611171"/>
            <a:chOff x="509047" y="3027575"/>
            <a:chExt cx="831915" cy="611171"/>
          </a:xfrm>
        </p:grpSpPr>
        <p:sp>
          <p:nvSpPr>
            <p:cNvPr id="77" name="Isosceles Triangle 76"/>
            <p:cNvSpPr/>
            <p:nvPr/>
          </p:nvSpPr>
          <p:spPr>
            <a:xfrm flipV="1">
              <a:off x="1036162" y="3027575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>
              <a:stCxn id="77" idx="0"/>
            </p:cNvCxnSpPr>
            <p:nvPr/>
          </p:nvCxnSpPr>
          <p:spPr>
            <a:xfrm>
              <a:off x="1188562" y="3290334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509047" y="3637175"/>
              <a:ext cx="679515" cy="15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74"/>
          <p:cNvGrpSpPr/>
          <p:nvPr/>
        </p:nvGrpSpPr>
        <p:grpSpPr>
          <a:xfrm>
            <a:off x="1676400" y="3581400"/>
            <a:ext cx="831915" cy="611171"/>
            <a:chOff x="509047" y="3027575"/>
            <a:chExt cx="831915" cy="611171"/>
          </a:xfrm>
        </p:grpSpPr>
        <p:sp>
          <p:nvSpPr>
            <p:cNvPr id="69" name="Isosceles Triangle 68"/>
            <p:cNvSpPr/>
            <p:nvPr/>
          </p:nvSpPr>
          <p:spPr>
            <a:xfrm flipV="1">
              <a:off x="1036162" y="3027575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>
              <a:stCxn id="69" idx="0"/>
            </p:cNvCxnSpPr>
            <p:nvPr/>
          </p:nvCxnSpPr>
          <p:spPr>
            <a:xfrm>
              <a:off x="1188562" y="3290334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509047" y="3637175"/>
              <a:ext cx="679515" cy="15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9"/>
          <p:cNvGrpSpPr/>
          <p:nvPr/>
        </p:nvGrpSpPr>
        <p:grpSpPr>
          <a:xfrm>
            <a:off x="1676400" y="2590800"/>
            <a:ext cx="831915" cy="611171"/>
            <a:chOff x="509047" y="3027575"/>
            <a:chExt cx="831915" cy="611171"/>
          </a:xfrm>
        </p:grpSpPr>
        <p:sp>
          <p:nvSpPr>
            <p:cNvPr id="81" name="Isosceles Triangle 80"/>
            <p:cNvSpPr/>
            <p:nvPr/>
          </p:nvSpPr>
          <p:spPr>
            <a:xfrm flipV="1">
              <a:off x="1036162" y="3027575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>
              <a:stCxn id="81" idx="0"/>
            </p:cNvCxnSpPr>
            <p:nvPr/>
          </p:nvCxnSpPr>
          <p:spPr>
            <a:xfrm>
              <a:off x="1188562" y="3290334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509047" y="3637175"/>
              <a:ext cx="679515" cy="15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ounded Rectangle 66"/>
          <p:cNvSpPr/>
          <p:nvPr/>
        </p:nvSpPr>
        <p:spPr>
          <a:xfrm>
            <a:off x="1219200" y="2667000"/>
            <a:ext cx="685800" cy="297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BS</a:t>
            </a:r>
            <a:endParaRPr lang="en-US" dirty="0"/>
          </a:p>
        </p:txBody>
      </p:sp>
      <p:sp>
        <p:nvSpPr>
          <p:cNvPr id="50" name="TextBox 21"/>
          <p:cNvSpPr txBox="1">
            <a:spLocks noChangeArrowheads="1"/>
          </p:cNvSpPr>
          <p:nvPr/>
        </p:nvSpPr>
        <p:spPr bwMode="auto">
          <a:xfrm>
            <a:off x="6705600" y="2743200"/>
            <a:ext cx="14911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High Power</a:t>
            </a:r>
            <a:endParaRPr lang="en-US" sz="2400" dirty="0">
              <a:latin typeface="+mj-lt"/>
            </a:endParaRPr>
          </a:p>
        </p:txBody>
      </p:sp>
      <p:pic>
        <p:nvPicPr>
          <p:cNvPr id="88" name="Picture 7" descr="sin_7cycles[23]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657600"/>
            <a:ext cx="32004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7" descr="sin_7cycles[23]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1" y="3429000"/>
            <a:ext cx="320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Conjugate </a:t>
            </a:r>
            <a:r>
              <a:rPr lang="en-US" dirty="0" err="1" smtClean="0"/>
              <a:t>Beamforming</a:t>
            </a:r>
            <a:r>
              <a:rPr lang="en-US" dirty="0" smtClean="0"/>
              <a:t>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6324600" y="5638800"/>
            <a:ext cx="1802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Normal Power</a:t>
            </a:r>
            <a:endParaRPr lang="en-US" sz="2400" dirty="0">
              <a:latin typeface="+mj-lt"/>
            </a:endParaRPr>
          </a:p>
        </p:txBody>
      </p:sp>
      <p:grpSp>
        <p:nvGrpSpPr>
          <p:cNvPr id="8" name="Group 31"/>
          <p:cNvGrpSpPr/>
          <p:nvPr/>
        </p:nvGrpSpPr>
        <p:grpSpPr>
          <a:xfrm>
            <a:off x="6019800" y="3810000"/>
            <a:ext cx="304800" cy="609600"/>
            <a:chOff x="1905000" y="3276600"/>
            <a:chExt cx="304800" cy="609600"/>
          </a:xfrm>
        </p:grpSpPr>
        <p:sp>
          <p:nvSpPr>
            <p:cNvPr id="33" name="Isosceles Triangle 32"/>
            <p:cNvSpPr/>
            <p:nvPr/>
          </p:nvSpPr>
          <p:spPr>
            <a:xfrm flipV="1">
              <a:off x="1905000" y="3276600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33" idx="0"/>
            </p:cNvCxnSpPr>
            <p:nvPr/>
          </p:nvCxnSpPr>
          <p:spPr>
            <a:xfrm>
              <a:off x="2057400" y="3539359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TextBox 21"/>
          <p:cNvSpPr txBox="1">
            <a:spLocks noChangeArrowheads="1"/>
          </p:cNvSpPr>
          <p:nvPr/>
        </p:nvSpPr>
        <p:spPr bwMode="auto">
          <a:xfrm>
            <a:off x="6400800" y="1828800"/>
            <a:ext cx="14542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Low Power</a:t>
            </a:r>
            <a:endParaRPr lang="en-US" sz="2400" dirty="0">
              <a:latin typeface="+mj-lt"/>
            </a:endParaRPr>
          </a:p>
        </p:txBody>
      </p:sp>
      <p:grpSp>
        <p:nvGrpSpPr>
          <p:cNvPr id="9" name="Group 84"/>
          <p:cNvGrpSpPr/>
          <p:nvPr/>
        </p:nvGrpSpPr>
        <p:grpSpPr>
          <a:xfrm>
            <a:off x="6019800" y="3810000"/>
            <a:ext cx="304800" cy="609600"/>
            <a:chOff x="1905000" y="3276600"/>
            <a:chExt cx="304800" cy="609600"/>
          </a:xfrm>
        </p:grpSpPr>
        <p:sp>
          <p:nvSpPr>
            <p:cNvPr id="86" name="Isosceles Triangle 85"/>
            <p:cNvSpPr/>
            <p:nvPr/>
          </p:nvSpPr>
          <p:spPr>
            <a:xfrm flipV="1">
              <a:off x="1905000" y="3276600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>
              <a:stCxn id="86" idx="0"/>
            </p:cNvCxnSpPr>
            <p:nvPr/>
          </p:nvCxnSpPr>
          <p:spPr>
            <a:xfrm>
              <a:off x="2057400" y="3539359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8" name="Picture 7" descr="sin_7cycles[23].png"/>
          <p:cNvPicPr>
            <a:picLocks noChangeAspect="1"/>
          </p:cNvPicPr>
          <p:nvPr/>
        </p:nvPicPr>
        <p:blipFill>
          <a:blip r:embed="rId3" cstate="print"/>
          <a:srcRect r="52381"/>
          <a:stretch>
            <a:fillRect/>
          </a:stretch>
        </p:blipFill>
        <p:spPr bwMode="auto">
          <a:xfrm>
            <a:off x="2514600" y="28956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 rot="5400000">
            <a:off x="3543300" y="2933700"/>
            <a:ext cx="990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01"/>
          <p:cNvGrpSpPr/>
          <p:nvPr/>
        </p:nvGrpSpPr>
        <p:grpSpPr>
          <a:xfrm>
            <a:off x="2680001" y="4660093"/>
            <a:ext cx="3008537" cy="871537"/>
            <a:chOff x="1537001" y="4888693"/>
            <a:chExt cx="3008537" cy="871537"/>
          </a:xfrm>
        </p:grpSpPr>
        <p:pic>
          <p:nvPicPr>
            <p:cNvPr id="98" name="Picture 11" descr="sin_7cycles[23].png"/>
            <p:cNvPicPr>
              <a:picLocks noChangeAspect="1"/>
            </p:cNvPicPr>
            <p:nvPr/>
          </p:nvPicPr>
          <p:blipFill>
            <a:blip r:embed="rId3" cstate="print"/>
            <a:srcRect l="12231" r="29465"/>
            <a:stretch>
              <a:fillRect/>
            </a:stretch>
          </p:blipFill>
          <p:spPr bwMode="auto">
            <a:xfrm rot="20700000">
              <a:off x="2769125" y="5094837"/>
              <a:ext cx="1776413" cy="554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" name="Picture 8" descr="sin_7cycles[23]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687" r="46906"/>
            <a:stretch>
              <a:fillRect/>
            </a:stretch>
          </p:blipFill>
          <p:spPr bwMode="auto">
            <a:xfrm rot="900000">
              <a:off x="1537001" y="4888693"/>
              <a:ext cx="1384300" cy="87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2971800" y="5562600"/>
            <a:ext cx="2057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 flipV="1">
            <a:off x="5562600" y="2181726"/>
            <a:ext cx="886326" cy="637674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 flipV="1">
            <a:off x="5638800" y="3112168"/>
            <a:ext cx="1082842" cy="774032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>
            <a:off x="5715000" y="5181600"/>
            <a:ext cx="685800" cy="545434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Distributed Conjugate </a:t>
            </a:r>
            <a:r>
              <a:rPr lang="en-US" dirty="0" err="1" smtClean="0"/>
              <a:t>Beamforming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Scale power at each antenna: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Maximizes utilization of every radio</a:t>
            </a:r>
          </a:p>
          <a:p>
            <a:pPr lvl="1"/>
            <a:r>
              <a:rPr lang="en-US" dirty="0" smtClean="0"/>
              <a:t>More appropriate for real-world deployments</a:t>
            </a:r>
          </a:p>
          <a:p>
            <a:r>
              <a:rPr lang="en-US" dirty="0" smtClean="0"/>
              <a:t>Quickly approaches optimal as K increases</a:t>
            </a:r>
          </a:p>
          <a:p>
            <a:pPr lvl="1"/>
            <a:r>
              <a:rPr lang="en-US" dirty="0" smtClean="0"/>
              <a:t>Channels are independent and uncorrelated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590800"/>
            <a:ext cx="5243353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7" descr="sin_7cycles[23].png"/>
          <p:cNvPicPr>
            <a:picLocks noChangeAspect="1"/>
          </p:cNvPicPr>
          <p:nvPr/>
        </p:nvPicPr>
        <p:blipFill>
          <a:blip r:embed="rId3" cstate="print"/>
          <a:srcRect l="47619"/>
          <a:stretch>
            <a:fillRect/>
          </a:stretch>
        </p:blipFill>
        <p:spPr bwMode="auto">
          <a:xfrm>
            <a:off x="4038600" y="2743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5"/>
          <p:cNvGrpSpPr/>
          <p:nvPr/>
        </p:nvGrpSpPr>
        <p:grpSpPr>
          <a:xfrm>
            <a:off x="1676400" y="4572000"/>
            <a:ext cx="831915" cy="611171"/>
            <a:chOff x="509047" y="3027575"/>
            <a:chExt cx="831915" cy="611171"/>
          </a:xfrm>
        </p:grpSpPr>
        <p:sp>
          <p:nvSpPr>
            <p:cNvPr id="77" name="Isosceles Triangle 76"/>
            <p:cNvSpPr/>
            <p:nvPr/>
          </p:nvSpPr>
          <p:spPr>
            <a:xfrm flipV="1">
              <a:off x="1036162" y="3027575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>
              <a:stCxn id="77" idx="0"/>
            </p:cNvCxnSpPr>
            <p:nvPr/>
          </p:nvCxnSpPr>
          <p:spPr>
            <a:xfrm>
              <a:off x="1188562" y="3290334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509047" y="3637175"/>
              <a:ext cx="679515" cy="15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74"/>
          <p:cNvGrpSpPr/>
          <p:nvPr/>
        </p:nvGrpSpPr>
        <p:grpSpPr>
          <a:xfrm>
            <a:off x="1676400" y="3581400"/>
            <a:ext cx="831915" cy="611171"/>
            <a:chOff x="509047" y="3027575"/>
            <a:chExt cx="831915" cy="611171"/>
          </a:xfrm>
        </p:grpSpPr>
        <p:sp>
          <p:nvSpPr>
            <p:cNvPr id="69" name="Isosceles Triangle 68"/>
            <p:cNvSpPr/>
            <p:nvPr/>
          </p:nvSpPr>
          <p:spPr>
            <a:xfrm flipV="1">
              <a:off x="1036162" y="3027575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>
              <a:stCxn id="69" idx="0"/>
            </p:cNvCxnSpPr>
            <p:nvPr/>
          </p:nvCxnSpPr>
          <p:spPr>
            <a:xfrm>
              <a:off x="1188562" y="3290334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509047" y="3637175"/>
              <a:ext cx="679515" cy="15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9"/>
          <p:cNvGrpSpPr/>
          <p:nvPr/>
        </p:nvGrpSpPr>
        <p:grpSpPr>
          <a:xfrm>
            <a:off x="1676400" y="2590800"/>
            <a:ext cx="831915" cy="611171"/>
            <a:chOff x="509047" y="3027575"/>
            <a:chExt cx="831915" cy="611171"/>
          </a:xfrm>
        </p:grpSpPr>
        <p:sp>
          <p:nvSpPr>
            <p:cNvPr id="81" name="Isosceles Triangle 80"/>
            <p:cNvSpPr/>
            <p:nvPr/>
          </p:nvSpPr>
          <p:spPr>
            <a:xfrm flipV="1">
              <a:off x="1036162" y="3027575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>
              <a:stCxn id="81" idx="0"/>
            </p:cNvCxnSpPr>
            <p:nvPr/>
          </p:nvCxnSpPr>
          <p:spPr>
            <a:xfrm>
              <a:off x="1188562" y="3290334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509047" y="3637175"/>
              <a:ext cx="679515" cy="15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ounded Rectangle 66"/>
          <p:cNvSpPr/>
          <p:nvPr/>
        </p:nvSpPr>
        <p:spPr>
          <a:xfrm>
            <a:off x="1219200" y="2667000"/>
            <a:ext cx="685800" cy="297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BS</a:t>
            </a:r>
            <a:endParaRPr lang="en-US" dirty="0"/>
          </a:p>
        </p:txBody>
      </p:sp>
      <p:sp>
        <p:nvSpPr>
          <p:cNvPr id="50" name="TextBox 21"/>
          <p:cNvSpPr txBox="1">
            <a:spLocks noChangeArrowheads="1"/>
          </p:cNvSpPr>
          <p:nvPr/>
        </p:nvSpPr>
        <p:spPr bwMode="auto">
          <a:xfrm>
            <a:off x="6705600" y="2743200"/>
            <a:ext cx="14911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High Power</a:t>
            </a:r>
            <a:endParaRPr lang="en-US" sz="2400" dirty="0">
              <a:latin typeface="+mj-lt"/>
            </a:endParaRPr>
          </a:p>
        </p:txBody>
      </p:sp>
      <p:pic>
        <p:nvPicPr>
          <p:cNvPr id="88" name="Picture 7" descr="sin_7cycles[23]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657600"/>
            <a:ext cx="32004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7" descr="sin_7cycles[23]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1" y="3429000"/>
            <a:ext cx="320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Distributed Conjugate </a:t>
            </a:r>
            <a:r>
              <a:rPr lang="en-US" dirty="0" err="1" smtClean="0"/>
              <a:t>Beamforming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6324600" y="5638800"/>
            <a:ext cx="14911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High Power</a:t>
            </a:r>
            <a:endParaRPr lang="en-US" sz="2400" dirty="0">
              <a:latin typeface="+mj-lt"/>
            </a:endParaRPr>
          </a:p>
        </p:txBody>
      </p:sp>
      <p:grpSp>
        <p:nvGrpSpPr>
          <p:cNvPr id="8" name="Group 31"/>
          <p:cNvGrpSpPr/>
          <p:nvPr/>
        </p:nvGrpSpPr>
        <p:grpSpPr>
          <a:xfrm>
            <a:off x="6019800" y="3810000"/>
            <a:ext cx="304800" cy="609600"/>
            <a:chOff x="1905000" y="3276600"/>
            <a:chExt cx="304800" cy="609600"/>
          </a:xfrm>
        </p:grpSpPr>
        <p:sp>
          <p:nvSpPr>
            <p:cNvPr id="33" name="Isosceles Triangle 32"/>
            <p:cNvSpPr/>
            <p:nvPr/>
          </p:nvSpPr>
          <p:spPr>
            <a:xfrm flipV="1">
              <a:off x="1905000" y="3276600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33" idx="0"/>
            </p:cNvCxnSpPr>
            <p:nvPr/>
          </p:nvCxnSpPr>
          <p:spPr>
            <a:xfrm>
              <a:off x="2057400" y="3539359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TextBox 21"/>
          <p:cNvSpPr txBox="1">
            <a:spLocks noChangeArrowheads="1"/>
          </p:cNvSpPr>
          <p:nvPr/>
        </p:nvSpPr>
        <p:spPr bwMode="auto">
          <a:xfrm>
            <a:off x="6400800" y="1828800"/>
            <a:ext cx="14911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High Power</a:t>
            </a:r>
            <a:endParaRPr lang="en-US" sz="2400" dirty="0">
              <a:latin typeface="+mj-lt"/>
            </a:endParaRPr>
          </a:p>
        </p:txBody>
      </p:sp>
      <p:grpSp>
        <p:nvGrpSpPr>
          <p:cNvPr id="9" name="Group 84"/>
          <p:cNvGrpSpPr/>
          <p:nvPr/>
        </p:nvGrpSpPr>
        <p:grpSpPr>
          <a:xfrm>
            <a:off x="6019800" y="3810000"/>
            <a:ext cx="304800" cy="609600"/>
            <a:chOff x="1905000" y="3276600"/>
            <a:chExt cx="304800" cy="609600"/>
          </a:xfrm>
        </p:grpSpPr>
        <p:sp>
          <p:nvSpPr>
            <p:cNvPr id="86" name="Isosceles Triangle 85"/>
            <p:cNvSpPr/>
            <p:nvPr/>
          </p:nvSpPr>
          <p:spPr>
            <a:xfrm flipV="1">
              <a:off x="1905000" y="3276600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>
              <a:stCxn id="86" idx="0"/>
            </p:cNvCxnSpPr>
            <p:nvPr/>
          </p:nvCxnSpPr>
          <p:spPr>
            <a:xfrm>
              <a:off x="2057400" y="3539359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8" name="Picture 7" descr="sin_7cycles[23].png"/>
          <p:cNvPicPr>
            <a:picLocks noChangeAspect="1"/>
          </p:cNvPicPr>
          <p:nvPr/>
        </p:nvPicPr>
        <p:blipFill>
          <a:blip r:embed="rId3" cstate="print"/>
          <a:srcRect r="52381"/>
          <a:stretch>
            <a:fillRect/>
          </a:stretch>
        </p:blipFill>
        <p:spPr bwMode="auto">
          <a:xfrm>
            <a:off x="2514600" y="22860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4" name="Straight Connector 123"/>
          <p:cNvCxnSpPr/>
          <p:nvPr/>
        </p:nvCxnSpPr>
        <p:spPr>
          <a:xfrm rot="5400000">
            <a:off x="3543300" y="2933700"/>
            <a:ext cx="990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01"/>
          <p:cNvGrpSpPr/>
          <p:nvPr/>
        </p:nvGrpSpPr>
        <p:grpSpPr>
          <a:xfrm>
            <a:off x="2722852" y="4425852"/>
            <a:ext cx="3000325" cy="1202663"/>
            <a:chOff x="1579852" y="4654452"/>
            <a:chExt cx="3000325" cy="1202663"/>
          </a:xfrm>
        </p:grpSpPr>
        <p:pic>
          <p:nvPicPr>
            <p:cNvPr id="98" name="Picture 11" descr="sin_7cycles[23].png"/>
            <p:cNvPicPr>
              <a:picLocks noChangeAspect="1"/>
            </p:cNvPicPr>
            <p:nvPr/>
          </p:nvPicPr>
          <p:blipFill>
            <a:blip r:embed="rId3" cstate="print"/>
            <a:srcRect l="12231" r="29465"/>
            <a:stretch>
              <a:fillRect/>
            </a:stretch>
          </p:blipFill>
          <p:spPr bwMode="auto">
            <a:xfrm rot="20700000">
              <a:off x="2803764" y="5018526"/>
              <a:ext cx="1776413" cy="701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" name="Picture 8" descr="sin_7cycles[23]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687" r="46906"/>
            <a:stretch>
              <a:fillRect/>
            </a:stretch>
          </p:blipFill>
          <p:spPr bwMode="auto">
            <a:xfrm rot="900000">
              <a:off x="1579852" y="4654452"/>
              <a:ext cx="1384300" cy="1202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>
            <a:off x="2971800" y="5562600"/>
            <a:ext cx="2057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 flipV="1">
            <a:off x="5562600" y="2181726"/>
            <a:ext cx="886326" cy="637674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 flipV="1">
            <a:off x="5638800" y="3112168"/>
            <a:ext cx="1082842" cy="774032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>
            <a:off x="5715000" y="5181600"/>
            <a:ext cx="685800" cy="545434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Reciprocal Calibration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Distributed </a:t>
            </a:r>
            <a:r>
              <a:rPr lang="en-US" dirty="0" err="1" smtClean="0"/>
              <a:t>Beamforming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Scalable Architecture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571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6477000" y="1977081"/>
            <a:ext cx="1549400" cy="543697"/>
            <a:chOff x="2286000" y="457200"/>
            <a:chExt cx="1524000" cy="609600"/>
          </a:xfrm>
        </p:grpSpPr>
        <p:sp>
          <p:nvSpPr>
            <p:cNvPr id="33" name="Isosceles Triangle 6"/>
            <p:cNvSpPr/>
            <p:nvPr/>
          </p:nvSpPr>
          <p:spPr>
            <a:xfrm flipV="1">
              <a:off x="3505200" y="457200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4" name="Straight Connector 7"/>
            <p:cNvCxnSpPr/>
            <p:nvPr/>
          </p:nvCxnSpPr>
          <p:spPr>
            <a:xfrm>
              <a:off x="3657600" y="719959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8"/>
            <p:cNvCxnSpPr/>
            <p:nvPr/>
          </p:nvCxnSpPr>
          <p:spPr>
            <a:xfrm>
              <a:off x="2286000" y="1066800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"/>
          <p:cNvGrpSpPr/>
          <p:nvPr/>
        </p:nvGrpSpPr>
        <p:grpSpPr>
          <a:xfrm>
            <a:off x="6477000" y="2588741"/>
            <a:ext cx="1549400" cy="543697"/>
            <a:chOff x="2286000" y="457200"/>
            <a:chExt cx="1524000" cy="609600"/>
          </a:xfrm>
        </p:grpSpPr>
        <p:sp>
          <p:nvSpPr>
            <p:cNvPr id="30" name="Isosceles Triangle 10"/>
            <p:cNvSpPr/>
            <p:nvPr/>
          </p:nvSpPr>
          <p:spPr>
            <a:xfrm flipV="1">
              <a:off x="3505200" y="457200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3657600" y="719959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286000" y="1066800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3"/>
          <p:cNvGrpSpPr/>
          <p:nvPr/>
        </p:nvGrpSpPr>
        <p:grpSpPr>
          <a:xfrm>
            <a:off x="6477000" y="3200400"/>
            <a:ext cx="1549400" cy="543697"/>
            <a:chOff x="2286000" y="457200"/>
            <a:chExt cx="1524000" cy="609600"/>
          </a:xfrm>
        </p:grpSpPr>
        <p:sp>
          <p:nvSpPr>
            <p:cNvPr id="27" name="Isosceles Triangle 26"/>
            <p:cNvSpPr/>
            <p:nvPr/>
          </p:nvSpPr>
          <p:spPr>
            <a:xfrm flipV="1">
              <a:off x="3505200" y="457200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8" name="Straight Connector 27"/>
            <p:cNvCxnSpPr>
              <a:stCxn id="27" idx="0"/>
            </p:cNvCxnSpPr>
            <p:nvPr/>
          </p:nvCxnSpPr>
          <p:spPr>
            <a:xfrm>
              <a:off x="3657600" y="719959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286000" y="1066800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7"/>
          <p:cNvGrpSpPr/>
          <p:nvPr/>
        </p:nvGrpSpPr>
        <p:grpSpPr>
          <a:xfrm>
            <a:off x="6477000" y="3812060"/>
            <a:ext cx="1549400" cy="543697"/>
            <a:chOff x="2286000" y="457200"/>
            <a:chExt cx="1524000" cy="609600"/>
          </a:xfrm>
        </p:grpSpPr>
        <p:sp>
          <p:nvSpPr>
            <p:cNvPr id="24" name="Isosceles Triangle 23"/>
            <p:cNvSpPr/>
            <p:nvPr/>
          </p:nvSpPr>
          <p:spPr>
            <a:xfrm flipV="1">
              <a:off x="3505200" y="457200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5" name="Straight Connector 24"/>
            <p:cNvCxnSpPr>
              <a:stCxn id="24" idx="0"/>
            </p:cNvCxnSpPr>
            <p:nvPr/>
          </p:nvCxnSpPr>
          <p:spPr>
            <a:xfrm>
              <a:off x="3657600" y="719959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286000" y="1066800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1"/>
          <p:cNvGrpSpPr/>
          <p:nvPr/>
        </p:nvGrpSpPr>
        <p:grpSpPr>
          <a:xfrm>
            <a:off x="6477000" y="1365422"/>
            <a:ext cx="1549400" cy="543697"/>
            <a:chOff x="2286000" y="457200"/>
            <a:chExt cx="1524000" cy="609600"/>
          </a:xfrm>
        </p:grpSpPr>
        <p:sp>
          <p:nvSpPr>
            <p:cNvPr id="21" name="Isosceles Triangle 20"/>
            <p:cNvSpPr/>
            <p:nvPr/>
          </p:nvSpPr>
          <p:spPr>
            <a:xfrm flipV="1">
              <a:off x="3505200" y="457200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2" name="Straight Connector 21"/>
            <p:cNvCxnSpPr>
              <a:stCxn id="21" idx="0"/>
            </p:cNvCxnSpPr>
            <p:nvPr/>
          </p:nvCxnSpPr>
          <p:spPr>
            <a:xfrm>
              <a:off x="3657600" y="719959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286000" y="1066800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25"/>
          <p:cNvGrpSpPr/>
          <p:nvPr/>
        </p:nvGrpSpPr>
        <p:grpSpPr>
          <a:xfrm>
            <a:off x="6477000" y="4423719"/>
            <a:ext cx="1549400" cy="543697"/>
            <a:chOff x="2286000" y="457200"/>
            <a:chExt cx="1524000" cy="609600"/>
          </a:xfrm>
        </p:grpSpPr>
        <p:sp>
          <p:nvSpPr>
            <p:cNvPr id="18" name="Isosceles Triangle 17"/>
            <p:cNvSpPr/>
            <p:nvPr/>
          </p:nvSpPr>
          <p:spPr>
            <a:xfrm flipV="1">
              <a:off x="3505200" y="457200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9" name="Straight Connector 18"/>
            <p:cNvCxnSpPr>
              <a:stCxn id="18" idx="0"/>
            </p:cNvCxnSpPr>
            <p:nvPr/>
          </p:nvCxnSpPr>
          <p:spPr>
            <a:xfrm>
              <a:off x="3657600" y="719959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286000" y="1066800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29"/>
          <p:cNvGrpSpPr/>
          <p:nvPr/>
        </p:nvGrpSpPr>
        <p:grpSpPr>
          <a:xfrm>
            <a:off x="6477000" y="5782963"/>
            <a:ext cx="1549400" cy="543697"/>
            <a:chOff x="2286000" y="457200"/>
            <a:chExt cx="1524000" cy="609600"/>
          </a:xfrm>
        </p:grpSpPr>
        <p:sp>
          <p:nvSpPr>
            <p:cNvPr id="15" name="Isosceles Triangle 14"/>
            <p:cNvSpPr/>
            <p:nvPr/>
          </p:nvSpPr>
          <p:spPr>
            <a:xfrm flipV="1">
              <a:off x="3505200" y="457200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6" name="Straight Connector 15"/>
            <p:cNvCxnSpPr>
              <a:stCxn id="15" idx="0"/>
            </p:cNvCxnSpPr>
            <p:nvPr/>
          </p:nvCxnSpPr>
          <p:spPr>
            <a:xfrm>
              <a:off x="3657600" y="719959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286000" y="1066800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>
            <a:off x="0" y="3894438"/>
            <a:ext cx="297180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514600" y="1295400"/>
            <a:ext cx="4800600" cy="5257800"/>
          </a:xfrm>
          <a:prstGeom prst="rect">
            <a:avLst/>
          </a:prstGeom>
          <a:ln w="476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3124200" y="1828800"/>
            <a:ext cx="36576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Scalable</a:t>
            </a:r>
          </a:p>
          <a:p>
            <a:pPr lvl="1"/>
            <a:r>
              <a:rPr lang="en-US" dirty="0" smtClean="0"/>
              <a:t>Support thousands of BS antennas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Cost-effective</a:t>
            </a:r>
          </a:p>
          <a:p>
            <a:pPr lvl="1"/>
            <a:r>
              <a:rPr lang="en-US" dirty="0" smtClean="0"/>
              <a:t>Cost scales linearly with # of antennas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prstClr val="black"/>
                </a:solidFill>
              </a:rPr>
              <a:t>Architectural Design Goals</a:t>
            </a:r>
          </a:p>
        </p:txBody>
      </p:sp>
      <p:sp>
        <p:nvSpPr>
          <p:cNvPr id="38" name="TextBox 37"/>
          <p:cNvSpPr txBox="1"/>
          <p:nvPr/>
        </p:nvSpPr>
        <p:spPr>
          <a:xfrm rot="5400000">
            <a:off x="7600177" y="5174415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66800" y="3505200"/>
            <a:ext cx="744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xmlns="" val="225960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Linear </a:t>
            </a:r>
            <a:r>
              <a:rPr lang="en-US" dirty="0" err="1" smtClean="0"/>
              <a:t>Precoding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36</a:t>
            </a:fld>
            <a:endParaRPr lang="en-US"/>
          </a:p>
        </p:txBody>
      </p:sp>
      <p:cxnSp>
        <p:nvCxnSpPr>
          <p:cNvPr id="7" name="Straight Connector 6"/>
          <p:cNvCxnSpPr>
            <a:endCxn id="11" idx="2"/>
          </p:cNvCxnSpPr>
          <p:nvPr/>
        </p:nvCxnSpPr>
        <p:spPr>
          <a:xfrm>
            <a:off x="3884992" y="1466850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886200" y="1447800"/>
            <a:ext cx="0" cy="14859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Summing Junction 10"/>
          <p:cNvSpPr/>
          <p:nvPr/>
        </p:nvSpPr>
        <p:spPr>
          <a:xfrm>
            <a:off x="5256592" y="1314450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Flowchart: Or 17"/>
          <p:cNvSpPr/>
          <p:nvPr/>
        </p:nvSpPr>
        <p:spPr>
          <a:xfrm>
            <a:off x="7085392" y="2000250"/>
            <a:ext cx="304800" cy="304800"/>
          </a:xfrm>
          <a:prstGeom prst="flowChartOr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9" name="Straight Connector 18"/>
          <p:cNvCxnSpPr>
            <a:stCxn id="11" idx="6"/>
            <a:endCxn id="18" idx="2"/>
          </p:cNvCxnSpPr>
          <p:nvPr/>
        </p:nvCxnSpPr>
        <p:spPr>
          <a:xfrm>
            <a:off x="5561392" y="1466850"/>
            <a:ext cx="1524000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31" idx="2"/>
          </p:cNvCxnSpPr>
          <p:nvPr/>
        </p:nvCxnSpPr>
        <p:spPr>
          <a:xfrm>
            <a:off x="3884992" y="1847850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Summing Junction 30"/>
          <p:cNvSpPr/>
          <p:nvPr/>
        </p:nvSpPr>
        <p:spPr>
          <a:xfrm>
            <a:off x="5256592" y="1695450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32" name="Straight Connector 31"/>
          <p:cNvCxnSpPr>
            <a:stCxn id="31" idx="6"/>
            <a:endCxn id="18" idx="2"/>
          </p:cNvCxnSpPr>
          <p:nvPr/>
        </p:nvCxnSpPr>
        <p:spPr>
          <a:xfrm>
            <a:off x="5561392" y="1847850"/>
            <a:ext cx="15240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34" idx="2"/>
          </p:cNvCxnSpPr>
          <p:nvPr/>
        </p:nvCxnSpPr>
        <p:spPr>
          <a:xfrm>
            <a:off x="3884992" y="2228850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Summing Junction 33"/>
          <p:cNvSpPr/>
          <p:nvPr/>
        </p:nvSpPr>
        <p:spPr>
          <a:xfrm>
            <a:off x="5256592" y="2076450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35" name="Straight Connector 34"/>
          <p:cNvCxnSpPr>
            <a:stCxn id="34" idx="6"/>
            <a:endCxn id="18" idx="2"/>
          </p:cNvCxnSpPr>
          <p:nvPr/>
        </p:nvCxnSpPr>
        <p:spPr>
          <a:xfrm flipV="1">
            <a:off x="5561392" y="2152650"/>
            <a:ext cx="15240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37" idx="2"/>
          </p:cNvCxnSpPr>
          <p:nvPr/>
        </p:nvCxnSpPr>
        <p:spPr>
          <a:xfrm>
            <a:off x="3884992" y="2914650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Summing Junction 36"/>
          <p:cNvSpPr/>
          <p:nvPr/>
        </p:nvSpPr>
        <p:spPr>
          <a:xfrm>
            <a:off x="5256592" y="2762250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38" name="Straight Connector 37"/>
          <p:cNvCxnSpPr>
            <a:stCxn id="37" idx="6"/>
            <a:endCxn id="18" idx="2"/>
          </p:cNvCxnSpPr>
          <p:nvPr/>
        </p:nvCxnSpPr>
        <p:spPr>
          <a:xfrm flipV="1">
            <a:off x="5561392" y="2152650"/>
            <a:ext cx="1524000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Isosceles Triangle 47"/>
          <p:cNvSpPr/>
          <p:nvPr/>
        </p:nvSpPr>
        <p:spPr>
          <a:xfrm flipV="1">
            <a:off x="7847392" y="1543050"/>
            <a:ext cx="304800" cy="262759"/>
          </a:xfrm>
          <a:prstGeom prst="triangl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stCxn id="48" idx="0"/>
          </p:cNvCxnSpPr>
          <p:nvPr/>
        </p:nvCxnSpPr>
        <p:spPr>
          <a:xfrm>
            <a:off x="7999792" y="1805809"/>
            <a:ext cx="0" cy="3468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8" idx="6"/>
          </p:cNvCxnSpPr>
          <p:nvPr/>
        </p:nvCxnSpPr>
        <p:spPr>
          <a:xfrm>
            <a:off x="7390192" y="2152650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47950" y="2152650"/>
            <a:ext cx="12192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14375" y="3295650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447800" y="3276600"/>
            <a:ext cx="0" cy="14478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95325" y="3724275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695325" y="4105275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95325" y="4714875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rot="16200000" flipH="1">
            <a:off x="401568" y="3941832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1479411" y="3971925"/>
            <a:ext cx="12192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2667000" y="2133600"/>
            <a:ext cx="0" cy="37338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73" idx="2"/>
          </p:cNvCxnSpPr>
          <p:nvPr/>
        </p:nvCxnSpPr>
        <p:spPr>
          <a:xfrm>
            <a:off x="3886200" y="3276600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3905250" y="3257550"/>
            <a:ext cx="0" cy="14859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lowchart: Summing Junction 72"/>
          <p:cNvSpPr/>
          <p:nvPr/>
        </p:nvSpPr>
        <p:spPr>
          <a:xfrm>
            <a:off x="5257800" y="3124200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4" name="Flowchart: Or 73"/>
          <p:cNvSpPr/>
          <p:nvPr/>
        </p:nvSpPr>
        <p:spPr>
          <a:xfrm>
            <a:off x="7086600" y="3810000"/>
            <a:ext cx="304800" cy="304800"/>
          </a:xfrm>
          <a:prstGeom prst="flowChartOr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75" name="Straight Connector 74"/>
          <p:cNvCxnSpPr>
            <a:stCxn id="73" idx="6"/>
            <a:endCxn id="74" idx="2"/>
          </p:cNvCxnSpPr>
          <p:nvPr/>
        </p:nvCxnSpPr>
        <p:spPr>
          <a:xfrm>
            <a:off x="5562600" y="3276600"/>
            <a:ext cx="1524000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77" idx="2"/>
          </p:cNvCxnSpPr>
          <p:nvPr/>
        </p:nvCxnSpPr>
        <p:spPr>
          <a:xfrm>
            <a:off x="3886200" y="3657600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lowchart: Summing Junction 76"/>
          <p:cNvSpPr/>
          <p:nvPr/>
        </p:nvSpPr>
        <p:spPr>
          <a:xfrm>
            <a:off x="5257800" y="3505200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78" name="Straight Connector 77"/>
          <p:cNvCxnSpPr>
            <a:stCxn id="77" idx="6"/>
            <a:endCxn id="74" idx="2"/>
          </p:cNvCxnSpPr>
          <p:nvPr/>
        </p:nvCxnSpPr>
        <p:spPr>
          <a:xfrm>
            <a:off x="5562600" y="3657600"/>
            <a:ext cx="15240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80" idx="2"/>
          </p:cNvCxnSpPr>
          <p:nvPr/>
        </p:nvCxnSpPr>
        <p:spPr>
          <a:xfrm>
            <a:off x="3886200" y="4038600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lowchart: Summing Junction 79"/>
          <p:cNvSpPr/>
          <p:nvPr/>
        </p:nvSpPr>
        <p:spPr>
          <a:xfrm>
            <a:off x="5257800" y="3886200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81" name="Straight Connector 80"/>
          <p:cNvCxnSpPr>
            <a:stCxn id="80" idx="6"/>
            <a:endCxn id="74" idx="2"/>
          </p:cNvCxnSpPr>
          <p:nvPr/>
        </p:nvCxnSpPr>
        <p:spPr>
          <a:xfrm flipV="1">
            <a:off x="5562600" y="3962400"/>
            <a:ext cx="15240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endCxn id="83" idx="2"/>
          </p:cNvCxnSpPr>
          <p:nvPr/>
        </p:nvCxnSpPr>
        <p:spPr>
          <a:xfrm>
            <a:off x="3886200" y="4724400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lowchart: Summing Junction 82"/>
          <p:cNvSpPr/>
          <p:nvPr/>
        </p:nvSpPr>
        <p:spPr>
          <a:xfrm>
            <a:off x="5257800" y="4572000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84" name="Straight Connector 83"/>
          <p:cNvCxnSpPr>
            <a:stCxn id="83" idx="6"/>
            <a:endCxn id="74" idx="2"/>
          </p:cNvCxnSpPr>
          <p:nvPr/>
        </p:nvCxnSpPr>
        <p:spPr>
          <a:xfrm flipV="1">
            <a:off x="5562600" y="3962400"/>
            <a:ext cx="1524000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Isosceles Triangle 85"/>
          <p:cNvSpPr/>
          <p:nvPr/>
        </p:nvSpPr>
        <p:spPr>
          <a:xfrm flipV="1">
            <a:off x="7848600" y="3352800"/>
            <a:ext cx="304800" cy="262759"/>
          </a:xfrm>
          <a:prstGeom prst="triangl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>
            <a:stCxn id="86" idx="0"/>
          </p:cNvCxnSpPr>
          <p:nvPr/>
        </p:nvCxnSpPr>
        <p:spPr>
          <a:xfrm>
            <a:off x="8001000" y="3615559"/>
            <a:ext cx="0" cy="3468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4" idx="6"/>
          </p:cNvCxnSpPr>
          <p:nvPr/>
        </p:nvCxnSpPr>
        <p:spPr>
          <a:xfrm>
            <a:off x="7391400" y="3962400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667000" y="3962400"/>
            <a:ext cx="12192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92" idx="2"/>
          </p:cNvCxnSpPr>
          <p:nvPr/>
        </p:nvCxnSpPr>
        <p:spPr>
          <a:xfrm>
            <a:off x="3867150" y="5172075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3886200" y="5153025"/>
            <a:ext cx="0" cy="14859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lowchart: Summing Junction 91"/>
          <p:cNvSpPr/>
          <p:nvPr/>
        </p:nvSpPr>
        <p:spPr>
          <a:xfrm>
            <a:off x="5238750" y="5019675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3" name="Flowchart: Or 92"/>
          <p:cNvSpPr/>
          <p:nvPr/>
        </p:nvSpPr>
        <p:spPr>
          <a:xfrm>
            <a:off x="7067550" y="5705475"/>
            <a:ext cx="304800" cy="304800"/>
          </a:xfrm>
          <a:prstGeom prst="flowChartOr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94" name="Straight Connector 93"/>
          <p:cNvCxnSpPr>
            <a:stCxn id="92" idx="6"/>
            <a:endCxn id="93" idx="2"/>
          </p:cNvCxnSpPr>
          <p:nvPr/>
        </p:nvCxnSpPr>
        <p:spPr>
          <a:xfrm>
            <a:off x="5543550" y="5172075"/>
            <a:ext cx="1524000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endCxn id="96" idx="2"/>
          </p:cNvCxnSpPr>
          <p:nvPr/>
        </p:nvCxnSpPr>
        <p:spPr>
          <a:xfrm>
            <a:off x="3867150" y="5553075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Flowchart: Summing Junction 95"/>
          <p:cNvSpPr/>
          <p:nvPr/>
        </p:nvSpPr>
        <p:spPr>
          <a:xfrm>
            <a:off x="5238750" y="5400675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97" name="Straight Connector 96"/>
          <p:cNvCxnSpPr>
            <a:stCxn id="96" idx="6"/>
            <a:endCxn id="93" idx="2"/>
          </p:cNvCxnSpPr>
          <p:nvPr/>
        </p:nvCxnSpPr>
        <p:spPr>
          <a:xfrm>
            <a:off x="5543550" y="5553075"/>
            <a:ext cx="15240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endCxn id="99" idx="2"/>
          </p:cNvCxnSpPr>
          <p:nvPr/>
        </p:nvCxnSpPr>
        <p:spPr>
          <a:xfrm>
            <a:off x="3867150" y="5934075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Flowchart: Summing Junction 98"/>
          <p:cNvSpPr/>
          <p:nvPr/>
        </p:nvSpPr>
        <p:spPr>
          <a:xfrm>
            <a:off x="5238750" y="5781675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00" name="Straight Connector 99"/>
          <p:cNvCxnSpPr>
            <a:stCxn id="99" idx="6"/>
            <a:endCxn id="93" idx="2"/>
          </p:cNvCxnSpPr>
          <p:nvPr/>
        </p:nvCxnSpPr>
        <p:spPr>
          <a:xfrm flipV="1">
            <a:off x="5543550" y="5857875"/>
            <a:ext cx="15240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endCxn id="102" idx="2"/>
          </p:cNvCxnSpPr>
          <p:nvPr/>
        </p:nvCxnSpPr>
        <p:spPr>
          <a:xfrm>
            <a:off x="3867150" y="6619875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Flowchart: Summing Junction 101"/>
          <p:cNvSpPr/>
          <p:nvPr/>
        </p:nvSpPr>
        <p:spPr>
          <a:xfrm>
            <a:off x="5238750" y="6467475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03" name="Straight Connector 102"/>
          <p:cNvCxnSpPr>
            <a:stCxn id="102" idx="6"/>
            <a:endCxn id="93" idx="2"/>
          </p:cNvCxnSpPr>
          <p:nvPr/>
        </p:nvCxnSpPr>
        <p:spPr>
          <a:xfrm flipV="1">
            <a:off x="5543550" y="5857875"/>
            <a:ext cx="1524000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Isosceles Triangle 104"/>
          <p:cNvSpPr/>
          <p:nvPr/>
        </p:nvSpPr>
        <p:spPr>
          <a:xfrm flipV="1">
            <a:off x="7829550" y="5248275"/>
            <a:ext cx="304800" cy="262759"/>
          </a:xfrm>
          <a:prstGeom prst="triangl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>
            <a:stCxn id="105" idx="0"/>
          </p:cNvCxnSpPr>
          <p:nvPr/>
        </p:nvCxnSpPr>
        <p:spPr>
          <a:xfrm>
            <a:off x="7981950" y="5511034"/>
            <a:ext cx="0" cy="3468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93" idx="6"/>
          </p:cNvCxnSpPr>
          <p:nvPr/>
        </p:nvCxnSpPr>
        <p:spPr>
          <a:xfrm>
            <a:off x="7372350" y="5857875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2647950" y="5857875"/>
            <a:ext cx="12192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8382000" y="5715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</a:t>
            </a:r>
            <a:endParaRPr lang="en-US" sz="2800" dirty="0"/>
          </a:p>
        </p:txBody>
      </p:sp>
      <p:sp>
        <p:nvSpPr>
          <p:cNvPr id="117" name="TextBox 116"/>
          <p:cNvSpPr txBox="1"/>
          <p:nvPr/>
        </p:nvSpPr>
        <p:spPr>
          <a:xfrm>
            <a:off x="228600" y="4572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</a:t>
            </a:r>
            <a:endParaRPr lang="en-US" sz="2800" dirty="0"/>
          </a:p>
        </p:txBody>
      </p:sp>
      <p:sp>
        <p:nvSpPr>
          <p:cNvPr id="118" name="TextBox 117"/>
          <p:cNvSpPr txBox="1"/>
          <p:nvPr/>
        </p:nvSpPr>
        <p:spPr>
          <a:xfrm>
            <a:off x="4970842" y="25908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</a:t>
            </a:r>
            <a:endParaRPr lang="en-US" sz="2000" dirty="0"/>
          </a:p>
        </p:txBody>
      </p:sp>
      <p:sp>
        <p:nvSpPr>
          <p:cNvPr id="119" name="TextBox 118"/>
          <p:cNvSpPr txBox="1"/>
          <p:nvPr/>
        </p:nvSpPr>
        <p:spPr>
          <a:xfrm>
            <a:off x="4953000" y="4411916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</a:t>
            </a:r>
            <a:endParaRPr lang="en-US" sz="2000" dirty="0"/>
          </a:p>
        </p:txBody>
      </p:sp>
      <p:sp>
        <p:nvSpPr>
          <p:cNvPr id="120" name="TextBox 119"/>
          <p:cNvSpPr txBox="1"/>
          <p:nvPr/>
        </p:nvSpPr>
        <p:spPr>
          <a:xfrm>
            <a:off x="4962525" y="6315074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</a:t>
            </a:r>
            <a:endParaRPr lang="en-US" sz="2000" dirty="0"/>
          </a:p>
        </p:txBody>
      </p:sp>
      <p:sp>
        <p:nvSpPr>
          <p:cNvPr id="110" name="TextBox 109"/>
          <p:cNvSpPr txBox="1"/>
          <p:nvPr/>
        </p:nvSpPr>
        <p:spPr>
          <a:xfrm rot="5400000">
            <a:off x="7740724" y="4427215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…</a:t>
            </a:r>
            <a:endParaRPr lang="en-US" sz="4800" dirty="0"/>
          </a:p>
        </p:txBody>
      </p:sp>
      <p:sp>
        <p:nvSpPr>
          <p:cNvPr id="112" name="TextBox 111"/>
          <p:cNvSpPr txBox="1"/>
          <p:nvPr/>
        </p:nvSpPr>
        <p:spPr>
          <a:xfrm rot="5400000">
            <a:off x="5131136" y="2361408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113" name="TextBox 112"/>
          <p:cNvSpPr txBox="1"/>
          <p:nvPr/>
        </p:nvSpPr>
        <p:spPr>
          <a:xfrm rot="16200000" flipH="1">
            <a:off x="4849743" y="3894207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116" name="TextBox 115"/>
          <p:cNvSpPr txBox="1"/>
          <p:nvPr/>
        </p:nvSpPr>
        <p:spPr>
          <a:xfrm rot="5400000">
            <a:off x="5116966" y="6069885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Scalable Linear </a:t>
            </a:r>
            <a:r>
              <a:rPr lang="en-US" dirty="0" err="1" smtClean="0"/>
              <a:t>Precoding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37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886200" y="1447800"/>
            <a:ext cx="0" cy="14859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31" idx="2"/>
          </p:cNvCxnSpPr>
          <p:nvPr/>
        </p:nvCxnSpPr>
        <p:spPr>
          <a:xfrm>
            <a:off x="3884992" y="1847850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Summing Junction 30"/>
          <p:cNvSpPr/>
          <p:nvPr/>
        </p:nvSpPr>
        <p:spPr>
          <a:xfrm>
            <a:off x="5256592" y="1695450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32" name="Straight Connector 31"/>
          <p:cNvCxnSpPr>
            <a:stCxn id="31" idx="6"/>
            <a:endCxn id="18" idx="2"/>
          </p:cNvCxnSpPr>
          <p:nvPr/>
        </p:nvCxnSpPr>
        <p:spPr>
          <a:xfrm>
            <a:off x="5561392" y="1847850"/>
            <a:ext cx="15240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34" idx="2"/>
          </p:cNvCxnSpPr>
          <p:nvPr/>
        </p:nvCxnSpPr>
        <p:spPr>
          <a:xfrm>
            <a:off x="3884992" y="2228850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Summing Junction 33"/>
          <p:cNvSpPr/>
          <p:nvPr/>
        </p:nvSpPr>
        <p:spPr>
          <a:xfrm>
            <a:off x="5256592" y="2076450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35" name="Straight Connector 34"/>
          <p:cNvCxnSpPr>
            <a:stCxn id="34" idx="6"/>
            <a:endCxn id="18" idx="2"/>
          </p:cNvCxnSpPr>
          <p:nvPr/>
        </p:nvCxnSpPr>
        <p:spPr>
          <a:xfrm flipV="1">
            <a:off x="5561392" y="2152650"/>
            <a:ext cx="15240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37" idx="2"/>
          </p:cNvCxnSpPr>
          <p:nvPr/>
        </p:nvCxnSpPr>
        <p:spPr>
          <a:xfrm>
            <a:off x="3884992" y="2914650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Summing Junction 36"/>
          <p:cNvSpPr/>
          <p:nvPr/>
        </p:nvSpPr>
        <p:spPr>
          <a:xfrm>
            <a:off x="5256592" y="2762250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38" name="Straight Connector 37"/>
          <p:cNvCxnSpPr>
            <a:stCxn id="37" idx="6"/>
            <a:endCxn id="18" idx="2"/>
          </p:cNvCxnSpPr>
          <p:nvPr/>
        </p:nvCxnSpPr>
        <p:spPr>
          <a:xfrm flipV="1">
            <a:off x="5561392" y="2152650"/>
            <a:ext cx="1524000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447800" y="3276600"/>
            <a:ext cx="0" cy="14478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95325" y="3724275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695325" y="4105275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95325" y="4714875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rot="16200000" flipH="1">
            <a:off x="401568" y="3941832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cxnSp>
        <p:nvCxnSpPr>
          <p:cNvPr id="72" name="Straight Connector 71"/>
          <p:cNvCxnSpPr/>
          <p:nvPr/>
        </p:nvCxnSpPr>
        <p:spPr>
          <a:xfrm rot="5400000" flipH="1" flipV="1">
            <a:off x="3167341" y="4004133"/>
            <a:ext cx="1477227" cy="140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77" idx="2"/>
          </p:cNvCxnSpPr>
          <p:nvPr/>
        </p:nvCxnSpPr>
        <p:spPr>
          <a:xfrm>
            <a:off x="3886200" y="3657600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lowchart: Summing Junction 76"/>
          <p:cNvSpPr/>
          <p:nvPr/>
        </p:nvSpPr>
        <p:spPr>
          <a:xfrm>
            <a:off x="5257800" y="3505200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78" name="Straight Connector 77"/>
          <p:cNvCxnSpPr>
            <a:stCxn id="77" idx="6"/>
            <a:endCxn id="74" idx="2"/>
          </p:cNvCxnSpPr>
          <p:nvPr/>
        </p:nvCxnSpPr>
        <p:spPr>
          <a:xfrm>
            <a:off x="5562600" y="3657600"/>
            <a:ext cx="15240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80" idx="2"/>
          </p:cNvCxnSpPr>
          <p:nvPr/>
        </p:nvCxnSpPr>
        <p:spPr>
          <a:xfrm>
            <a:off x="3886200" y="4038600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lowchart: Summing Junction 79"/>
          <p:cNvSpPr/>
          <p:nvPr/>
        </p:nvSpPr>
        <p:spPr>
          <a:xfrm>
            <a:off x="5257800" y="3886200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81" name="Straight Connector 80"/>
          <p:cNvCxnSpPr>
            <a:stCxn id="80" idx="6"/>
            <a:endCxn id="74" idx="2"/>
          </p:cNvCxnSpPr>
          <p:nvPr/>
        </p:nvCxnSpPr>
        <p:spPr>
          <a:xfrm flipV="1">
            <a:off x="5562600" y="3962400"/>
            <a:ext cx="15240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endCxn id="83" idx="2"/>
          </p:cNvCxnSpPr>
          <p:nvPr/>
        </p:nvCxnSpPr>
        <p:spPr>
          <a:xfrm>
            <a:off x="3886200" y="4724400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lowchart: Summing Junction 82"/>
          <p:cNvSpPr/>
          <p:nvPr/>
        </p:nvSpPr>
        <p:spPr>
          <a:xfrm>
            <a:off x="5257800" y="4572000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84" name="Straight Connector 83"/>
          <p:cNvCxnSpPr>
            <a:stCxn id="83" idx="6"/>
            <a:endCxn id="74" idx="2"/>
          </p:cNvCxnSpPr>
          <p:nvPr/>
        </p:nvCxnSpPr>
        <p:spPr>
          <a:xfrm flipV="1">
            <a:off x="5562600" y="3962400"/>
            <a:ext cx="1524000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3886200" y="5153025"/>
            <a:ext cx="0" cy="14859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endCxn id="96" idx="2"/>
          </p:cNvCxnSpPr>
          <p:nvPr/>
        </p:nvCxnSpPr>
        <p:spPr>
          <a:xfrm>
            <a:off x="3867150" y="5553075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Flowchart: Summing Junction 95"/>
          <p:cNvSpPr/>
          <p:nvPr/>
        </p:nvSpPr>
        <p:spPr>
          <a:xfrm>
            <a:off x="5238750" y="5400675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97" name="Straight Connector 96"/>
          <p:cNvCxnSpPr>
            <a:stCxn id="96" idx="6"/>
            <a:endCxn id="93" idx="2"/>
          </p:cNvCxnSpPr>
          <p:nvPr/>
        </p:nvCxnSpPr>
        <p:spPr>
          <a:xfrm>
            <a:off x="5543550" y="5553075"/>
            <a:ext cx="15240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endCxn id="99" idx="2"/>
          </p:cNvCxnSpPr>
          <p:nvPr/>
        </p:nvCxnSpPr>
        <p:spPr>
          <a:xfrm>
            <a:off x="3867150" y="5934075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Flowchart: Summing Junction 98"/>
          <p:cNvSpPr/>
          <p:nvPr/>
        </p:nvSpPr>
        <p:spPr>
          <a:xfrm>
            <a:off x="5238750" y="5781675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00" name="Straight Connector 99"/>
          <p:cNvCxnSpPr>
            <a:stCxn id="99" idx="6"/>
            <a:endCxn id="93" idx="2"/>
          </p:cNvCxnSpPr>
          <p:nvPr/>
        </p:nvCxnSpPr>
        <p:spPr>
          <a:xfrm flipV="1">
            <a:off x="5543550" y="5857875"/>
            <a:ext cx="15240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endCxn id="102" idx="2"/>
          </p:cNvCxnSpPr>
          <p:nvPr/>
        </p:nvCxnSpPr>
        <p:spPr>
          <a:xfrm>
            <a:off x="3867150" y="6619875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Flowchart: Summing Junction 101"/>
          <p:cNvSpPr/>
          <p:nvPr/>
        </p:nvSpPr>
        <p:spPr>
          <a:xfrm>
            <a:off x="5238750" y="6467475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03" name="Straight Connector 102"/>
          <p:cNvCxnSpPr>
            <a:stCxn id="102" idx="6"/>
            <a:endCxn id="93" idx="2"/>
          </p:cNvCxnSpPr>
          <p:nvPr/>
        </p:nvCxnSpPr>
        <p:spPr>
          <a:xfrm flipV="1">
            <a:off x="5543550" y="5857875"/>
            <a:ext cx="1524000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8382000" y="5715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</a:t>
            </a:r>
            <a:endParaRPr lang="en-US" sz="2800" dirty="0"/>
          </a:p>
        </p:txBody>
      </p:sp>
      <p:sp>
        <p:nvSpPr>
          <p:cNvPr id="117" name="TextBox 116"/>
          <p:cNvSpPr txBox="1"/>
          <p:nvPr/>
        </p:nvSpPr>
        <p:spPr>
          <a:xfrm>
            <a:off x="228600" y="4572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</a:t>
            </a:r>
            <a:endParaRPr lang="en-US" sz="2800" dirty="0"/>
          </a:p>
        </p:txBody>
      </p:sp>
      <p:sp>
        <p:nvSpPr>
          <p:cNvPr id="118" name="TextBox 117"/>
          <p:cNvSpPr txBox="1"/>
          <p:nvPr/>
        </p:nvSpPr>
        <p:spPr>
          <a:xfrm>
            <a:off x="4970842" y="25908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</a:t>
            </a:r>
            <a:endParaRPr lang="en-US" sz="2000" dirty="0"/>
          </a:p>
        </p:txBody>
      </p:sp>
      <p:sp>
        <p:nvSpPr>
          <p:cNvPr id="119" name="TextBox 118"/>
          <p:cNvSpPr txBox="1"/>
          <p:nvPr/>
        </p:nvSpPr>
        <p:spPr>
          <a:xfrm>
            <a:off x="4953000" y="4411916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</a:t>
            </a:r>
            <a:endParaRPr lang="en-US" sz="2000" dirty="0"/>
          </a:p>
        </p:txBody>
      </p:sp>
      <p:sp>
        <p:nvSpPr>
          <p:cNvPr id="120" name="TextBox 119"/>
          <p:cNvSpPr txBox="1"/>
          <p:nvPr/>
        </p:nvSpPr>
        <p:spPr>
          <a:xfrm>
            <a:off x="4962525" y="6315074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</a:t>
            </a:r>
            <a:endParaRPr lang="en-US" sz="2000" dirty="0"/>
          </a:p>
        </p:txBody>
      </p:sp>
      <p:sp>
        <p:nvSpPr>
          <p:cNvPr id="110" name="TextBox 109"/>
          <p:cNvSpPr txBox="1"/>
          <p:nvPr/>
        </p:nvSpPr>
        <p:spPr>
          <a:xfrm rot="5400000">
            <a:off x="7740724" y="4427215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…</a:t>
            </a:r>
            <a:endParaRPr lang="en-US" sz="4800" dirty="0"/>
          </a:p>
        </p:txBody>
      </p:sp>
      <p:sp>
        <p:nvSpPr>
          <p:cNvPr id="112" name="TextBox 111"/>
          <p:cNvSpPr txBox="1"/>
          <p:nvPr/>
        </p:nvSpPr>
        <p:spPr>
          <a:xfrm rot="5400000">
            <a:off x="5131136" y="2361408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113" name="TextBox 112"/>
          <p:cNvSpPr txBox="1"/>
          <p:nvPr/>
        </p:nvSpPr>
        <p:spPr>
          <a:xfrm rot="16200000" flipH="1">
            <a:off x="4849743" y="3894207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116" name="TextBox 115"/>
          <p:cNvSpPr txBox="1"/>
          <p:nvPr/>
        </p:nvSpPr>
        <p:spPr>
          <a:xfrm rot="5400000">
            <a:off x="5116966" y="6069885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grpSp>
        <p:nvGrpSpPr>
          <p:cNvPr id="109" name="Group 108"/>
          <p:cNvGrpSpPr/>
          <p:nvPr/>
        </p:nvGrpSpPr>
        <p:grpSpPr>
          <a:xfrm>
            <a:off x="714375" y="1314450"/>
            <a:ext cx="7439025" cy="4695825"/>
            <a:chOff x="714375" y="1314450"/>
            <a:chExt cx="7439025" cy="4695825"/>
          </a:xfrm>
        </p:grpSpPr>
        <p:cxnSp>
          <p:nvCxnSpPr>
            <p:cNvPr id="7" name="Straight Connector 6"/>
            <p:cNvCxnSpPr>
              <a:endCxn id="11" idx="2"/>
            </p:cNvCxnSpPr>
            <p:nvPr/>
          </p:nvCxnSpPr>
          <p:spPr>
            <a:xfrm>
              <a:off x="3884992" y="1466850"/>
              <a:ext cx="1371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Summing Junction 10"/>
            <p:cNvSpPr/>
            <p:nvPr/>
          </p:nvSpPr>
          <p:spPr>
            <a:xfrm>
              <a:off x="5256592" y="1314450"/>
              <a:ext cx="304800" cy="304800"/>
            </a:xfrm>
            <a:prstGeom prst="flowChartSummingJunction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B050"/>
                </a:solidFill>
              </a:endParaRPr>
            </a:p>
          </p:txBody>
        </p:sp>
        <p:sp>
          <p:nvSpPr>
            <p:cNvPr id="18" name="Flowchart: Or 17"/>
            <p:cNvSpPr/>
            <p:nvPr/>
          </p:nvSpPr>
          <p:spPr>
            <a:xfrm>
              <a:off x="7085392" y="2000250"/>
              <a:ext cx="304800" cy="304800"/>
            </a:xfrm>
            <a:prstGeom prst="flowChartO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B050"/>
                </a:solidFill>
              </a:endParaRPr>
            </a:p>
          </p:txBody>
        </p:sp>
        <p:cxnSp>
          <p:nvCxnSpPr>
            <p:cNvPr id="19" name="Straight Connector 18"/>
            <p:cNvCxnSpPr>
              <a:stCxn id="11" idx="6"/>
              <a:endCxn id="18" idx="2"/>
            </p:cNvCxnSpPr>
            <p:nvPr/>
          </p:nvCxnSpPr>
          <p:spPr>
            <a:xfrm>
              <a:off x="5561392" y="1466850"/>
              <a:ext cx="1524000" cy="6858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Isosceles Triangle 47"/>
            <p:cNvSpPr/>
            <p:nvPr/>
          </p:nvSpPr>
          <p:spPr>
            <a:xfrm flipV="1">
              <a:off x="7847392" y="1543050"/>
              <a:ext cx="304800" cy="262759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49" name="Straight Connector 48"/>
            <p:cNvCxnSpPr>
              <a:stCxn id="48" idx="0"/>
            </p:cNvCxnSpPr>
            <p:nvPr/>
          </p:nvCxnSpPr>
          <p:spPr>
            <a:xfrm>
              <a:off x="7999792" y="1805809"/>
              <a:ext cx="0" cy="34684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8" idx="6"/>
            </p:cNvCxnSpPr>
            <p:nvPr/>
          </p:nvCxnSpPr>
          <p:spPr>
            <a:xfrm>
              <a:off x="7390192" y="2152650"/>
              <a:ext cx="609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647950" y="2152650"/>
              <a:ext cx="121920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714375" y="3295650"/>
              <a:ext cx="762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1479411" y="3971925"/>
              <a:ext cx="121920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2667000" y="2133600"/>
              <a:ext cx="0" cy="37338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73" idx="2"/>
            </p:cNvCxnSpPr>
            <p:nvPr/>
          </p:nvCxnSpPr>
          <p:spPr>
            <a:xfrm>
              <a:off x="3886200" y="3276600"/>
              <a:ext cx="1371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lowchart: Summing Junction 72"/>
            <p:cNvSpPr/>
            <p:nvPr/>
          </p:nvSpPr>
          <p:spPr>
            <a:xfrm>
              <a:off x="5257800" y="3124200"/>
              <a:ext cx="304800" cy="304800"/>
            </a:xfrm>
            <a:prstGeom prst="flowChartSummingJunction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B050"/>
                </a:solidFill>
              </a:endParaRPr>
            </a:p>
          </p:txBody>
        </p:sp>
        <p:sp>
          <p:nvSpPr>
            <p:cNvPr id="74" name="Flowchart: Or 73"/>
            <p:cNvSpPr/>
            <p:nvPr/>
          </p:nvSpPr>
          <p:spPr>
            <a:xfrm>
              <a:off x="7086600" y="3810000"/>
              <a:ext cx="304800" cy="304800"/>
            </a:xfrm>
            <a:prstGeom prst="flowChartO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B050"/>
                </a:solidFill>
              </a:endParaRPr>
            </a:p>
          </p:txBody>
        </p:sp>
        <p:cxnSp>
          <p:nvCxnSpPr>
            <p:cNvPr id="75" name="Straight Connector 74"/>
            <p:cNvCxnSpPr>
              <a:stCxn id="73" idx="6"/>
              <a:endCxn id="74" idx="2"/>
            </p:cNvCxnSpPr>
            <p:nvPr/>
          </p:nvCxnSpPr>
          <p:spPr>
            <a:xfrm>
              <a:off x="5562600" y="3276600"/>
              <a:ext cx="1524000" cy="6858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Isosceles Triangle 85"/>
            <p:cNvSpPr/>
            <p:nvPr/>
          </p:nvSpPr>
          <p:spPr>
            <a:xfrm flipV="1">
              <a:off x="7848600" y="3352800"/>
              <a:ext cx="304800" cy="262759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87" name="Straight Connector 86"/>
            <p:cNvCxnSpPr>
              <a:stCxn id="86" idx="0"/>
            </p:cNvCxnSpPr>
            <p:nvPr/>
          </p:nvCxnSpPr>
          <p:spPr>
            <a:xfrm>
              <a:off x="8001000" y="3615559"/>
              <a:ext cx="0" cy="34684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4" idx="6"/>
            </p:cNvCxnSpPr>
            <p:nvPr/>
          </p:nvCxnSpPr>
          <p:spPr>
            <a:xfrm>
              <a:off x="7391400" y="3962400"/>
              <a:ext cx="609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2667000" y="3962400"/>
              <a:ext cx="121920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endCxn id="92" idx="2"/>
            </p:cNvCxnSpPr>
            <p:nvPr/>
          </p:nvCxnSpPr>
          <p:spPr>
            <a:xfrm>
              <a:off x="3867150" y="5172075"/>
              <a:ext cx="1371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Flowchart: Summing Junction 91"/>
            <p:cNvSpPr/>
            <p:nvPr/>
          </p:nvSpPr>
          <p:spPr>
            <a:xfrm>
              <a:off x="5238750" y="5019675"/>
              <a:ext cx="304800" cy="304800"/>
            </a:xfrm>
            <a:prstGeom prst="flowChartSummingJunction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B050"/>
                </a:solidFill>
              </a:endParaRPr>
            </a:p>
          </p:txBody>
        </p:sp>
        <p:sp>
          <p:nvSpPr>
            <p:cNvPr id="93" name="Flowchart: Or 92"/>
            <p:cNvSpPr/>
            <p:nvPr/>
          </p:nvSpPr>
          <p:spPr>
            <a:xfrm>
              <a:off x="7067550" y="5705475"/>
              <a:ext cx="304800" cy="304800"/>
            </a:xfrm>
            <a:prstGeom prst="flowChartO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B050"/>
                </a:solidFill>
              </a:endParaRPr>
            </a:p>
          </p:txBody>
        </p:sp>
        <p:cxnSp>
          <p:nvCxnSpPr>
            <p:cNvPr id="94" name="Straight Connector 93"/>
            <p:cNvCxnSpPr>
              <a:stCxn id="92" idx="6"/>
              <a:endCxn id="93" idx="2"/>
            </p:cNvCxnSpPr>
            <p:nvPr/>
          </p:nvCxnSpPr>
          <p:spPr>
            <a:xfrm>
              <a:off x="5543550" y="5172075"/>
              <a:ext cx="1524000" cy="6858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Isosceles Triangle 104"/>
            <p:cNvSpPr/>
            <p:nvPr/>
          </p:nvSpPr>
          <p:spPr>
            <a:xfrm flipV="1">
              <a:off x="7829550" y="5248275"/>
              <a:ext cx="304800" cy="262759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106" name="Straight Connector 105"/>
            <p:cNvCxnSpPr>
              <a:stCxn id="105" idx="0"/>
            </p:cNvCxnSpPr>
            <p:nvPr/>
          </p:nvCxnSpPr>
          <p:spPr>
            <a:xfrm>
              <a:off x="7981950" y="5511034"/>
              <a:ext cx="0" cy="34684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93" idx="6"/>
            </p:cNvCxnSpPr>
            <p:nvPr/>
          </p:nvCxnSpPr>
          <p:spPr>
            <a:xfrm>
              <a:off x="7372350" y="5857875"/>
              <a:ext cx="609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647950" y="5857875"/>
              <a:ext cx="121920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1078831" y="3641558"/>
              <a:ext cx="733926" cy="401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V="1">
              <a:off x="3520719" y="1816247"/>
              <a:ext cx="730077" cy="892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6200000" flipV="1">
              <a:off x="3543597" y="3632842"/>
              <a:ext cx="727934" cy="1812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16200000" flipV="1">
              <a:off x="3520011" y="5517250"/>
              <a:ext cx="731492" cy="892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Scalable Linear </a:t>
            </a:r>
            <a:r>
              <a:rPr lang="en-US" dirty="0" err="1" smtClean="0"/>
              <a:t>Precoding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38</a:t>
            </a:fld>
            <a:endParaRPr lang="en-US"/>
          </a:p>
        </p:txBody>
      </p:sp>
      <p:cxnSp>
        <p:nvCxnSpPr>
          <p:cNvPr id="7" name="Straight Connector 6"/>
          <p:cNvCxnSpPr>
            <a:endCxn id="11" idx="2"/>
          </p:cNvCxnSpPr>
          <p:nvPr/>
        </p:nvCxnSpPr>
        <p:spPr>
          <a:xfrm>
            <a:off x="3884992" y="1466850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886200" y="1447800"/>
            <a:ext cx="0" cy="14859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Summing Junction 10"/>
          <p:cNvSpPr/>
          <p:nvPr/>
        </p:nvSpPr>
        <p:spPr>
          <a:xfrm>
            <a:off x="5256592" y="1314450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Flowchart: Or 17"/>
          <p:cNvSpPr/>
          <p:nvPr/>
        </p:nvSpPr>
        <p:spPr>
          <a:xfrm>
            <a:off x="7085392" y="2000250"/>
            <a:ext cx="304800" cy="304800"/>
          </a:xfrm>
          <a:prstGeom prst="flowChartOr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9" name="Straight Connector 18"/>
          <p:cNvCxnSpPr>
            <a:stCxn id="11" idx="6"/>
            <a:endCxn id="18" idx="2"/>
          </p:cNvCxnSpPr>
          <p:nvPr/>
        </p:nvCxnSpPr>
        <p:spPr>
          <a:xfrm>
            <a:off x="5561392" y="1466850"/>
            <a:ext cx="1524000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31" idx="2"/>
          </p:cNvCxnSpPr>
          <p:nvPr/>
        </p:nvCxnSpPr>
        <p:spPr>
          <a:xfrm>
            <a:off x="3884992" y="1847850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Summing Junction 30"/>
          <p:cNvSpPr/>
          <p:nvPr/>
        </p:nvSpPr>
        <p:spPr>
          <a:xfrm>
            <a:off x="5256592" y="1695450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32" name="Straight Connector 31"/>
          <p:cNvCxnSpPr>
            <a:stCxn id="31" idx="6"/>
            <a:endCxn id="18" idx="2"/>
          </p:cNvCxnSpPr>
          <p:nvPr/>
        </p:nvCxnSpPr>
        <p:spPr>
          <a:xfrm>
            <a:off x="5561392" y="1847850"/>
            <a:ext cx="15240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34" idx="2"/>
          </p:cNvCxnSpPr>
          <p:nvPr/>
        </p:nvCxnSpPr>
        <p:spPr>
          <a:xfrm>
            <a:off x="3884992" y="2228850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Summing Junction 33"/>
          <p:cNvSpPr/>
          <p:nvPr/>
        </p:nvSpPr>
        <p:spPr>
          <a:xfrm>
            <a:off x="5256592" y="2076450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35" name="Straight Connector 34"/>
          <p:cNvCxnSpPr>
            <a:stCxn id="34" idx="6"/>
            <a:endCxn id="18" idx="2"/>
          </p:cNvCxnSpPr>
          <p:nvPr/>
        </p:nvCxnSpPr>
        <p:spPr>
          <a:xfrm flipV="1">
            <a:off x="5561392" y="2152650"/>
            <a:ext cx="15240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37" idx="2"/>
          </p:cNvCxnSpPr>
          <p:nvPr/>
        </p:nvCxnSpPr>
        <p:spPr>
          <a:xfrm>
            <a:off x="3884992" y="2914650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Summing Junction 36"/>
          <p:cNvSpPr/>
          <p:nvPr/>
        </p:nvSpPr>
        <p:spPr>
          <a:xfrm>
            <a:off x="5256592" y="2762250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38" name="Straight Connector 37"/>
          <p:cNvCxnSpPr>
            <a:stCxn id="37" idx="6"/>
            <a:endCxn id="18" idx="2"/>
          </p:cNvCxnSpPr>
          <p:nvPr/>
        </p:nvCxnSpPr>
        <p:spPr>
          <a:xfrm flipV="1">
            <a:off x="5561392" y="2152650"/>
            <a:ext cx="1524000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Isosceles Triangle 47"/>
          <p:cNvSpPr/>
          <p:nvPr/>
        </p:nvSpPr>
        <p:spPr>
          <a:xfrm flipV="1">
            <a:off x="7847392" y="1543050"/>
            <a:ext cx="304800" cy="262759"/>
          </a:xfrm>
          <a:prstGeom prst="triangl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stCxn id="48" idx="0"/>
          </p:cNvCxnSpPr>
          <p:nvPr/>
        </p:nvCxnSpPr>
        <p:spPr>
          <a:xfrm>
            <a:off x="7999792" y="1805809"/>
            <a:ext cx="0" cy="3468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8" idx="6"/>
          </p:cNvCxnSpPr>
          <p:nvPr/>
        </p:nvCxnSpPr>
        <p:spPr>
          <a:xfrm>
            <a:off x="7390192" y="2152650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47950" y="2152650"/>
            <a:ext cx="12192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14375" y="3295650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447800" y="3276600"/>
            <a:ext cx="0" cy="14478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95325" y="3724275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695325" y="4105275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95325" y="4714875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rot="16200000" flipH="1">
            <a:off x="401568" y="3941832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1479411" y="3971925"/>
            <a:ext cx="12192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2667000" y="2133600"/>
            <a:ext cx="0" cy="37338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73" idx="2"/>
          </p:cNvCxnSpPr>
          <p:nvPr/>
        </p:nvCxnSpPr>
        <p:spPr>
          <a:xfrm>
            <a:off x="3886200" y="3276600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3905250" y="3257550"/>
            <a:ext cx="0" cy="14859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lowchart: Summing Junction 72"/>
          <p:cNvSpPr/>
          <p:nvPr/>
        </p:nvSpPr>
        <p:spPr>
          <a:xfrm>
            <a:off x="5257800" y="3124200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4" name="Flowchart: Or 73"/>
          <p:cNvSpPr/>
          <p:nvPr/>
        </p:nvSpPr>
        <p:spPr>
          <a:xfrm>
            <a:off x="7086600" y="3810000"/>
            <a:ext cx="304800" cy="304800"/>
          </a:xfrm>
          <a:prstGeom prst="flowChartOr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75" name="Straight Connector 74"/>
          <p:cNvCxnSpPr>
            <a:stCxn id="73" idx="6"/>
            <a:endCxn id="74" idx="2"/>
          </p:cNvCxnSpPr>
          <p:nvPr/>
        </p:nvCxnSpPr>
        <p:spPr>
          <a:xfrm>
            <a:off x="5562600" y="3276600"/>
            <a:ext cx="1524000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77" idx="2"/>
          </p:cNvCxnSpPr>
          <p:nvPr/>
        </p:nvCxnSpPr>
        <p:spPr>
          <a:xfrm>
            <a:off x="3886200" y="3657600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lowchart: Summing Junction 76"/>
          <p:cNvSpPr/>
          <p:nvPr/>
        </p:nvSpPr>
        <p:spPr>
          <a:xfrm>
            <a:off x="5257800" y="3505200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78" name="Straight Connector 77"/>
          <p:cNvCxnSpPr>
            <a:stCxn id="77" idx="6"/>
            <a:endCxn id="74" idx="2"/>
          </p:cNvCxnSpPr>
          <p:nvPr/>
        </p:nvCxnSpPr>
        <p:spPr>
          <a:xfrm>
            <a:off x="5562600" y="3657600"/>
            <a:ext cx="15240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80" idx="2"/>
          </p:cNvCxnSpPr>
          <p:nvPr/>
        </p:nvCxnSpPr>
        <p:spPr>
          <a:xfrm>
            <a:off x="3886200" y="4038600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lowchart: Summing Junction 79"/>
          <p:cNvSpPr/>
          <p:nvPr/>
        </p:nvSpPr>
        <p:spPr>
          <a:xfrm>
            <a:off x="5257800" y="3886200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81" name="Straight Connector 80"/>
          <p:cNvCxnSpPr>
            <a:stCxn id="80" idx="6"/>
            <a:endCxn id="74" idx="2"/>
          </p:cNvCxnSpPr>
          <p:nvPr/>
        </p:nvCxnSpPr>
        <p:spPr>
          <a:xfrm flipV="1">
            <a:off x="5562600" y="3962400"/>
            <a:ext cx="15240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endCxn id="83" idx="2"/>
          </p:cNvCxnSpPr>
          <p:nvPr/>
        </p:nvCxnSpPr>
        <p:spPr>
          <a:xfrm>
            <a:off x="3886200" y="4724400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lowchart: Summing Junction 82"/>
          <p:cNvSpPr/>
          <p:nvPr/>
        </p:nvSpPr>
        <p:spPr>
          <a:xfrm>
            <a:off x="5257800" y="4572000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84" name="Straight Connector 83"/>
          <p:cNvCxnSpPr>
            <a:stCxn id="83" idx="6"/>
            <a:endCxn id="74" idx="2"/>
          </p:cNvCxnSpPr>
          <p:nvPr/>
        </p:nvCxnSpPr>
        <p:spPr>
          <a:xfrm flipV="1">
            <a:off x="5562600" y="3962400"/>
            <a:ext cx="1524000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Isosceles Triangle 85"/>
          <p:cNvSpPr/>
          <p:nvPr/>
        </p:nvSpPr>
        <p:spPr>
          <a:xfrm flipV="1">
            <a:off x="7848600" y="3352800"/>
            <a:ext cx="304800" cy="262759"/>
          </a:xfrm>
          <a:prstGeom prst="triangl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>
            <a:stCxn id="86" idx="0"/>
          </p:cNvCxnSpPr>
          <p:nvPr/>
        </p:nvCxnSpPr>
        <p:spPr>
          <a:xfrm>
            <a:off x="8001000" y="3615559"/>
            <a:ext cx="0" cy="3468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4" idx="6"/>
          </p:cNvCxnSpPr>
          <p:nvPr/>
        </p:nvCxnSpPr>
        <p:spPr>
          <a:xfrm>
            <a:off x="7391400" y="3962400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667000" y="3962400"/>
            <a:ext cx="12192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92" idx="2"/>
          </p:cNvCxnSpPr>
          <p:nvPr/>
        </p:nvCxnSpPr>
        <p:spPr>
          <a:xfrm>
            <a:off x="3867150" y="5172075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3886200" y="5153025"/>
            <a:ext cx="0" cy="14859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lowchart: Summing Junction 91"/>
          <p:cNvSpPr/>
          <p:nvPr/>
        </p:nvSpPr>
        <p:spPr>
          <a:xfrm>
            <a:off x="5238750" y="5019675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3" name="Flowchart: Or 92"/>
          <p:cNvSpPr/>
          <p:nvPr/>
        </p:nvSpPr>
        <p:spPr>
          <a:xfrm>
            <a:off x="7067550" y="5705475"/>
            <a:ext cx="304800" cy="304800"/>
          </a:xfrm>
          <a:prstGeom prst="flowChartOr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94" name="Straight Connector 93"/>
          <p:cNvCxnSpPr>
            <a:stCxn id="92" idx="6"/>
            <a:endCxn id="93" idx="2"/>
          </p:cNvCxnSpPr>
          <p:nvPr/>
        </p:nvCxnSpPr>
        <p:spPr>
          <a:xfrm>
            <a:off x="5543550" y="5172075"/>
            <a:ext cx="1524000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endCxn id="96" idx="2"/>
          </p:cNvCxnSpPr>
          <p:nvPr/>
        </p:nvCxnSpPr>
        <p:spPr>
          <a:xfrm>
            <a:off x="3867150" y="5553075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Flowchart: Summing Junction 95"/>
          <p:cNvSpPr/>
          <p:nvPr/>
        </p:nvSpPr>
        <p:spPr>
          <a:xfrm>
            <a:off x="5238750" y="5400675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97" name="Straight Connector 96"/>
          <p:cNvCxnSpPr>
            <a:stCxn id="96" idx="6"/>
            <a:endCxn id="93" idx="2"/>
          </p:cNvCxnSpPr>
          <p:nvPr/>
        </p:nvCxnSpPr>
        <p:spPr>
          <a:xfrm>
            <a:off x="5543550" y="5553075"/>
            <a:ext cx="15240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endCxn id="99" idx="2"/>
          </p:cNvCxnSpPr>
          <p:nvPr/>
        </p:nvCxnSpPr>
        <p:spPr>
          <a:xfrm>
            <a:off x="3867150" y="5934075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Flowchart: Summing Junction 98"/>
          <p:cNvSpPr/>
          <p:nvPr/>
        </p:nvSpPr>
        <p:spPr>
          <a:xfrm>
            <a:off x="5238750" y="5781675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00" name="Straight Connector 99"/>
          <p:cNvCxnSpPr>
            <a:stCxn id="99" idx="6"/>
            <a:endCxn id="93" idx="2"/>
          </p:cNvCxnSpPr>
          <p:nvPr/>
        </p:nvCxnSpPr>
        <p:spPr>
          <a:xfrm flipV="1">
            <a:off x="5543550" y="5857875"/>
            <a:ext cx="15240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endCxn id="102" idx="2"/>
          </p:cNvCxnSpPr>
          <p:nvPr/>
        </p:nvCxnSpPr>
        <p:spPr>
          <a:xfrm>
            <a:off x="3867150" y="6619875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Flowchart: Summing Junction 101"/>
          <p:cNvSpPr/>
          <p:nvPr/>
        </p:nvSpPr>
        <p:spPr>
          <a:xfrm>
            <a:off x="5238750" y="6467475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03" name="Straight Connector 102"/>
          <p:cNvCxnSpPr>
            <a:stCxn id="102" idx="6"/>
            <a:endCxn id="93" idx="2"/>
          </p:cNvCxnSpPr>
          <p:nvPr/>
        </p:nvCxnSpPr>
        <p:spPr>
          <a:xfrm flipV="1">
            <a:off x="5543550" y="5857875"/>
            <a:ext cx="1524000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Isosceles Triangle 104"/>
          <p:cNvSpPr/>
          <p:nvPr/>
        </p:nvSpPr>
        <p:spPr>
          <a:xfrm flipV="1">
            <a:off x="7829550" y="5248275"/>
            <a:ext cx="304800" cy="262759"/>
          </a:xfrm>
          <a:prstGeom prst="triangl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>
            <a:stCxn id="105" idx="0"/>
          </p:cNvCxnSpPr>
          <p:nvPr/>
        </p:nvCxnSpPr>
        <p:spPr>
          <a:xfrm>
            <a:off x="7981950" y="5511034"/>
            <a:ext cx="0" cy="3468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93" idx="6"/>
          </p:cNvCxnSpPr>
          <p:nvPr/>
        </p:nvCxnSpPr>
        <p:spPr>
          <a:xfrm>
            <a:off x="7372350" y="5857875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2647950" y="5857875"/>
            <a:ext cx="12192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8382000" y="5715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</a:t>
            </a:r>
            <a:endParaRPr lang="en-US" sz="2800" dirty="0"/>
          </a:p>
        </p:txBody>
      </p:sp>
      <p:sp>
        <p:nvSpPr>
          <p:cNvPr id="117" name="TextBox 116"/>
          <p:cNvSpPr txBox="1"/>
          <p:nvPr/>
        </p:nvSpPr>
        <p:spPr>
          <a:xfrm>
            <a:off x="228600" y="4572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</a:t>
            </a:r>
            <a:endParaRPr lang="en-US" sz="2800" dirty="0"/>
          </a:p>
        </p:txBody>
      </p:sp>
      <p:sp>
        <p:nvSpPr>
          <p:cNvPr id="118" name="TextBox 117"/>
          <p:cNvSpPr txBox="1"/>
          <p:nvPr/>
        </p:nvSpPr>
        <p:spPr>
          <a:xfrm>
            <a:off x="4970842" y="25908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</a:t>
            </a:r>
            <a:endParaRPr lang="en-US" sz="2000" dirty="0"/>
          </a:p>
        </p:txBody>
      </p:sp>
      <p:sp>
        <p:nvSpPr>
          <p:cNvPr id="119" name="TextBox 118"/>
          <p:cNvSpPr txBox="1"/>
          <p:nvPr/>
        </p:nvSpPr>
        <p:spPr>
          <a:xfrm>
            <a:off x="4953000" y="4411916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</a:t>
            </a:r>
            <a:endParaRPr lang="en-US" sz="2000" dirty="0"/>
          </a:p>
        </p:txBody>
      </p:sp>
      <p:sp>
        <p:nvSpPr>
          <p:cNvPr id="120" name="TextBox 119"/>
          <p:cNvSpPr txBox="1"/>
          <p:nvPr/>
        </p:nvSpPr>
        <p:spPr>
          <a:xfrm>
            <a:off x="4962525" y="6315074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</a:t>
            </a:r>
            <a:endParaRPr lang="en-US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52400" y="22098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Common </a:t>
            </a:r>
            <a:r>
              <a:rPr lang="en-US" sz="2800" i="1" dirty="0" err="1" smtClean="0">
                <a:solidFill>
                  <a:srgbClr val="FF0000"/>
                </a:solidFill>
              </a:rPr>
              <a:t>Databus</a:t>
            </a:r>
            <a:r>
              <a:rPr lang="en-US" sz="2800" i="1" dirty="0" smtClean="0">
                <a:solidFill>
                  <a:srgbClr val="FF0000"/>
                </a:solidFill>
              </a:rPr>
              <a:t>!</a:t>
            </a:r>
            <a:endParaRPr lang="en-US" sz="2800" i="1" dirty="0">
              <a:solidFill>
                <a:srgbClr val="FF0000"/>
              </a:solidFill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1600200" y="2819400"/>
            <a:ext cx="609600" cy="1066800"/>
          </a:xfrm>
          <a:prstGeom prst="straightConnector1">
            <a:avLst/>
          </a:prstGeom>
          <a:ln w="31750" cap="sq">
            <a:solidFill>
              <a:srgbClr val="FF0000"/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 rot="5400000">
            <a:off x="7740724" y="4427215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…</a:t>
            </a:r>
            <a:endParaRPr lang="en-US" sz="4800" dirty="0"/>
          </a:p>
        </p:txBody>
      </p:sp>
      <p:sp>
        <p:nvSpPr>
          <p:cNvPr id="112" name="TextBox 111"/>
          <p:cNvSpPr txBox="1"/>
          <p:nvPr/>
        </p:nvSpPr>
        <p:spPr>
          <a:xfrm rot="5400000">
            <a:off x="5131136" y="2361408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113" name="TextBox 112"/>
          <p:cNvSpPr txBox="1"/>
          <p:nvPr/>
        </p:nvSpPr>
        <p:spPr>
          <a:xfrm rot="16200000" flipH="1">
            <a:off x="4849743" y="3894207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116" name="TextBox 115"/>
          <p:cNvSpPr txBox="1"/>
          <p:nvPr/>
        </p:nvSpPr>
        <p:spPr>
          <a:xfrm rot="5400000">
            <a:off x="5116966" y="6069885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MUBF Linear </a:t>
            </a:r>
            <a:r>
              <a:rPr lang="en-US" dirty="0" err="1" smtClean="0"/>
              <a:t>Precoding</a:t>
            </a:r>
            <a:r>
              <a:rPr lang="en-US" dirty="0" smtClean="0"/>
              <a:t>: Uplink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39</a:t>
            </a:fld>
            <a:endParaRPr lang="en-US"/>
          </a:p>
        </p:txBody>
      </p:sp>
      <p:cxnSp>
        <p:nvCxnSpPr>
          <p:cNvPr id="7" name="Straight Connector 6"/>
          <p:cNvCxnSpPr>
            <a:endCxn id="11" idx="2"/>
          </p:cNvCxnSpPr>
          <p:nvPr/>
        </p:nvCxnSpPr>
        <p:spPr>
          <a:xfrm>
            <a:off x="2894392" y="1466850"/>
            <a:ext cx="2362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Summing Junction 10"/>
          <p:cNvSpPr/>
          <p:nvPr/>
        </p:nvSpPr>
        <p:spPr>
          <a:xfrm>
            <a:off x="5256592" y="1314450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9" name="Straight Connector 18"/>
          <p:cNvCxnSpPr>
            <a:stCxn id="11" idx="6"/>
          </p:cNvCxnSpPr>
          <p:nvPr/>
        </p:nvCxnSpPr>
        <p:spPr>
          <a:xfrm>
            <a:off x="5561392" y="1466850"/>
            <a:ext cx="1524000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31" idx="2"/>
          </p:cNvCxnSpPr>
          <p:nvPr/>
        </p:nvCxnSpPr>
        <p:spPr>
          <a:xfrm>
            <a:off x="3294442" y="1847850"/>
            <a:ext cx="19621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Summing Junction 30"/>
          <p:cNvSpPr/>
          <p:nvPr/>
        </p:nvSpPr>
        <p:spPr>
          <a:xfrm>
            <a:off x="5256592" y="1695450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32" name="Straight Connector 31"/>
          <p:cNvCxnSpPr>
            <a:stCxn id="31" idx="6"/>
          </p:cNvCxnSpPr>
          <p:nvPr/>
        </p:nvCxnSpPr>
        <p:spPr>
          <a:xfrm>
            <a:off x="5561392" y="1847850"/>
            <a:ext cx="15240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34" idx="2"/>
          </p:cNvCxnSpPr>
          <p:nvPr/>
        </p:nvCxnSpPr>
        <p:spPr>
          <a:xfrm>
            <a:off x="3675442" y="2228850"/>
            <a:ext cx="15811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Summing Junction 33"/>
          <p:cNvSpPr/>
          <p:nvPr/>
        </p:nvSpPr>
        <p:spPr>
          <a:xfrm>
            <a:off x="5256592" y="2076450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35" name="Straight Connector 34"/>
          <p:cNvCxnSpPr>
            <a:stCxn id="34" idx="6"/>
          </p:cNvCxnSpPr>
          <p:nvPr/>
        </p:nvCxnSpPr>
        <p:spPr>
          <a:xfrm flipV="1">
            <a:off x="5561392" y="2152650"/>
            <a:ext cx="15240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37" idx="2"/>
          </p:cNvCxnSpPr>
          <p:nvPr/>
        </p:nvCxnSpPr>
        <p:spPr>
          <a:xfrm>
            <a:off x="4056442" y="2914650"/>
            <a:ext cx="12001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Summing Junction 36"/>
          <p:cNvSpPr/>
          <p:nvPr/>
        </p:nvSpPr>
        <p:spPr>
          <a:xfrm>
            <a:off x="5256592" y="2762250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38" name="Straight Connector 37"/>
          <p:cNvCxnSpPr>
            <a:stCxn id="37" idx="6"/>
          </p:cNvCxnSpPr>
          <p:nvPr/>
        </p:nvCxnSpPr>
        <p:spPr>
          <a:xfrm flipV="1">
            <a:off x="5561392" y="2152650"/>
            <a:ext cx="1524000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Isosceles Triangle 47"/>
          <p:cNvSpPr/>
          <p:nvPr/>
        </p:nvSpPr>
        <p:spPr>
          <a:xfrm flipV="1">
            <a:off x="7842931" y="1543050"/>
            <a:ext cx="304800" cy="262759"/>
          </a:xfrm>
          <a:prstGeom prst="triangl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7999792" y="1805809"/>
            <a:ext cx="0" cy="3468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085392" y="2152650"/>
            <a:ext cx="914400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lowchart: Summing Junction 72"/>
          <p:cNvSpPr/>
          <p:nvPr/>
        </p:nvSpPr>
        <p:spPr>
          <a:xfrm>
            <a:off x="5257800" y="3124200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75" name="Straight Connector 74"/>
          <p:cNvCxnSpPr>
            <a:stCxn id="73" idx="6"/>
          </p:cNvCxnSpPr>
          <p:nvPr/>
        </p:nvCxnSpPr>
        <p:spPr>
          <a:xfrm>
            <a:off x="5562600" y="3276600"/>
            <a:ext cx="1524000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lowchart: Summing Junction 76"/>
          <p:cNvSpPr/>
          <p:nvPr/>
        </p:nvSpPr>
        <p:spPr>
          <a:xfrm>
            <a:off x="5257800" y="3505200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78" name="Straight Connector 77"/>
          <p:cNvCxnSpPr>
            <a:stCxn id="77" idx="6"/>
          </p:cNvCxnSpPr>
          <p:nvPr/>
        </p:nvCxnSpPr>
        <p:spPr>
          <a:xfrm>
            <a:off x="5562600" y="3657600"/>
            <a:ext cx="15240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lowchart: Summing Junction 79"/>
          <p:cNvSpPr/>
          <p:nvPr/>
        </p:nvSpPr>
        <p:spPr>
          <a:xfrm>
            <a:off x="5257800" y="3886200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81" name="Straight Connector 80"/>
          <p:cNvCxnSpPr>
            <a:stCxn id="80" idx="6"/>
          </p:cNvCxnSpPr>
          <p:nvPr/>
        </p:nvCxnSpPr>
        <p:spPr>
          <a:xfrm flipV="1">
            <a:off x="5562600" y="3962400"/>
            <a:ext cx="15240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lowchart: Summing Junction 82"/>
          <p:cNvSpPr/>
          <p:nvPr/>
        </p:nvSpPr>
        <p:spPr>
          <a:xfrm>
            <a:off x="5257800" y="4572000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84" name="Straight Connector 83"/>
          <p:cNvCxnSpPr>
            <a:stCxn id="83" idx="6"/>
          </p:cNvCxnSpPr>
          <p:nvPr/>
        </p:nvCxnSpPr>
        <p:spPr>
          <a:xfrm flipV="1">
            <a:off x="5562600" y="3962400"/>
            <a:ext cx="1524000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5400000">
            <a:off x="773043" y="4179957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86" name="Isosceles Triangle 85"/>
          <p:cNvSpPr/>
          <p:nvPr/>
        </p:nvSpPr>
        <p:spPr>
          <a:xfrm flipV="1">
            <a:off x="7848600" y="3352800"/>
            <a:ext cx="304800" cy="262759"/>
          </a:xfrm>
          <a:prstGeom prst="triangl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>
            <a:stCxn id="86" idx="0"/>
          </p:cNvCxnSpPr>
          <p:nvPr/>
        </p:nvCxnSpPr>
        <p:spPr>
          <a:xfrm>
            <a:off x="8001000" y="3615559"/>
            <a:ext cx="0" cy="3468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086600" y="3962400"/>
            <a:ext cx="914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92" idx="2"/>
          </p:cNvCxnSpPr>
          <p:nvPr/>
        </p:nvCxnSpPr>
        <p:spPr>
          <a:xfrm>
            <a:off x="2895600" y="5172075"/>
            <a:ext cx="23431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lowchart: Summing Junction 91"/>
          <p:cNvSpPr/>
          <p:nvPr/>
        </p:nvSpPr>
        <p:spPr>
          <a:xfrm>
            <a:off x="5238750" y="5019675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94" name="Straight Connector 93"/>
          <p:cNvCxnSpPr>
            <a:stCxn id="92" idx="6"/>
          </p:cNvCxnSpPr>
          <p:nvPr/>
        </p:nvCxnSpPr>
        <p:spPr>
          <a:xfrm>
            <a:off x="5543550" y="5172075"/>
            <a:ext cx="1524000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endCxn id="96" idx="2"/>
          </p:cNvCxnSpPr>
          <p:nvPr/>
        </p:nvCxnSpPr>
        <p:spPr>
          <a:xfrm>
            <a:off x="3286125" y="5553075"/>
            <a:ext cx="19526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Flowchart: Summing Junction 95"/>
          <p:cNvSpPr/>
          <p:nvPr/>
        </p:nvSpPr>
        <p:spPr>
          <a:xfrm>
            <a:off x="5238750" y="5400675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97" name="Straight Connector 96"/>
          <p:cNvCxnSpPr>
            <a:stCxn id="96" idx="6"/>
          </p:cNvCxnSpPr>
          <p:nvPr/>
        </p:nvCxnSpPr>
        <p:spPr>
          <a:xfrm>
            <a:off x="5543550" y="5553075"/>
            <a:ext cx="15240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endCxn id="99" idx="2"/>
          </p:cNvCxnSpPr>
          <p:nvPr/>
        </p:nvCxnSpPr>
        <p:spPr>
          <a:xfrm>
            <a:off x="3657600" y="5934075"/>
            <a:ext cx="15811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Flowchart: Summing Junction 98"/>
          <p:cNvSpPr/>
          <p:nvPr/>
        </p:nvSpPr>
        <p:spPr>
          <a:xfrm>
            <a:off x="5238750" y="5781675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00" name="Straight Connector 99"/>
          <p:cNvCxnSpPr>
            <a:stCxn id="99" idx="6"/>
          </p:cNvCxnSpPr>
          <p:nvPr/>
        </p:nvCxnSpPr>
        <p:spPr>
          <a:xfrm flipV="1">
            <a:off x="5543550" y="5857875"/>
            <a:ext cx="15240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endCxn id="102" idx="2"/>
          </p:cNvCxnSpPr>
          <p:nvPr/>
        </p:nvCxnSpPr>
        <p:spPr>
          <a:xfrm>
            <a:off x="4038600" y="6619875"/>
            <a:ext cx="12001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Flowchart: Summing Junction 101"/>
          <p:cNvSpPr/>
          <p:nvPr/>
        </p:nvSpPr>
        <p:spPr>
          <a:xfrm>
            <a:off x="5238750" y="6467475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03" name="Straight Connector 102"/>
          <p:cNvCxnSpPr>
            <a:stCxn id="102" idx="6"/>
          </p:cNvCxnSpPr>
          <p:nvPr/>
        </p:nvCxnSpPr>
        <p:spPr>
          <a:xfrm flipV="1">
            <a:off x="5543550" y="5857875"/>
            <a:ext cx="1524000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Isosceles Triangle 104"/>
          <p:cNvSpPr/>
          <p:nvPr/>
        </p:nvSpPr>
        <p:spPr>
          <a:xfrm flipV="1">
            <a:off x="7829550" y="5248275"/>
            <a:ext cx="304800" cy="262759"/>
          </a:xfrm>
          <a:prstGeom prst="triangl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>
            <a:stCxn id="105" idx="0"/>
          </p:cNvCxnSpPr>
          <p:nvPr/>
        </p:nvCxnSpPr>
        <p:spPr>
          <a:xfrm>
            <a:off x="7981950" y="5511034"/>
            <a:ext cx="0" cy="3468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7067550" y="5857875"/>
            <a:ext cx="914400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8382000" y="5715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</a:t>
            </a:r>
            <a:endParaRPr lang="en-US" sz="2800" dirty="0"/>
          </a:p>
        </p:txBody>
      </p:sp>
      <p:sp>
        <p:nvSpPr>
          <p:cNvPr id="117" name="TextBox 116"/>
          <p:cNvSpPr txBox="1"/>
          <p:nvPr/>
        </p:nvSpPr>
        <p:spPr>
          <a:xfrm>
            <a:off x="533400" y="4800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</a:t>
            </a:r>
            <a:endParaRPr lang="en-US" sz="2800" dirty="0"/>
          </a:p>
        </p:txBody>
      </p:sp>
      <p:sp>
        <p:nvSpPr>
          <p:cNvPr id="123" name="Flowchart: Or 122"/>
          <p:cNvSpPr/>
          <p:nvPr/>
        </p:nvSpPr>
        <p:spPr>
          <a:xfrm>
            <a:off x="3505200" y="3886200"/>
            <a:ext cx="304800" cy="304800"/>
          </a:xfrm>
          <a:prstGeom prst="flowChartOr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1" name="Flowchart: Or 130"/>
          <p:cNvSpPr/>
          <p:nvPr/>
        </p:nvSpPr>
        <p:spPr>
          <a:xfrm>
            <a:off x="3124200" y="3505200"/>
            <a:ext cx="304800" cy="304800"/>
          </a:xfrm>
          <a:prstGeom prst="flowChartOr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2" name="Flowchart: Or 131"/>
          <p:cNvSpPr/>
          <p:nvPr/>
        </p:nvSpPr>
        <p:spPr>
          <a:xfrm>
            <a:off x="2743200" y="3124200"/>
            <a:ext cx="304800" cy="304800"/>
          </a:xfrm>
          <a:prstGeom prst="flowChartOr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3" name="Flowchart: Or 132"/>
          <p:cNvSpPr/>
          <p:nvPr/>
        </p:nvSpPr>
        <p:spPr>
          <a:xfrm>
            <a:off x="3886200" y="4572000"/>
            <a:ext cx="304800" cy="304800"/>
          </a:xfrm>
          <a:prstGeom prst="flowChartOr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35" name="Straight Arrow Connector 134"/>
          <p:cNvCxnSpPr>
            <a:stCxn id="80" idx="2"/>
            <a:endCxn id="123" idx="6"/>
          </p:cNvCxnSpPr>
          <p:nvPr/>
        </p:nvCxnSpPr>
        <p:spPr>
          <a:xfrm flipH="1">
            <a:off x="3810000" y="4038600"/>
            <a:ext cx="1447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endCxn id="123" idx="0"/>
          </p:cNvCxnSpPr>
          <p:nvPr/>
        </p:nvCxnSpPr>
        <p:spPr>
          <a:xfrm>
            <a:off x="3657600" y="2219325"/>
            <a:ext cx="0" cy="16668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endCxn id="131" idx="0"/>
          </p:cNvCxnSpPr>
          <p:nvPr/>
        </p:nvCxnSpPr>
        <p:spPr>
          <a:xfrm>
            <a:off x="3276600" y="1847850"/>
            <a:ext cx="0" cy="16573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endCxn id="132" idx="0"/>
          </p:cNvCxnSpPr>
          <p:nvPr/>
        </p:nvCxnSpPr>
        <p:spPr>
          <a:xfrm>
            <a:off x="2895600" y="1457325"/>
            <a:ext cx="0" cy="16668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endCxn id="133" idx="0"/>
          </p:cNvCxnSpPr>
          <p:nvPr/>
        </p:nvCxnSpPr>
        <p:spPr>
          <a:xfrm>
            <a:off x="4038600" y="2914650"/>
            <a:ext cx="0" cy="16573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stCxn id="77" idx="2"/>
            <a:endCxn id="131" idx="6"/>
          </p:cNvCxnSpPr>
          <p:nvPr/>
        </p:nvCxnSpPr>
        <p:spPr>
          <a:xfrm flipH="1">
            <a:off x="3429000" y="3657600"/>
            <a:ext cx="1828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73" idx="2"/>
            <a:endCxn id="132" idx="6"/>
          </p:cNvCxnSpPr>
          <p:nvPr/>
        </p:nvCxnSpPr>
        <p:spPr>
          <a:xfrm flipH="1">
            <a:off x="3048000" y="3276600"/>
            <a:ext cx="2209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83" idx="2"/>
            <a:endCxn id="133" idx="6"/>
          </p:cNvCxnSpPr>
          <p:nvPr/>
        </p:nvCxnSpPr>
        <p:spPr>
          <a:xfrm flipH="1">
            <a:off x="4191000" y="47244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endCxn id="132" idx="4"/>
          </p:cNvCxnSpPr>
          <p:nvPr/>
        </p:nvCxnSpPr>
        <p:spPr>
          <a:xfrm flipV="1">
            <a:off x="2895600" y="3429000"/>
            <a:ext cx="0" cy="1752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 flipV="1">
            <a:off x="3276600" y="3810000"/>
            <a:ext cx="0" cy="1752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flipV="1">
            <a:off x="3657600" y="4191000"/>
            <a:ext cx="0" cy="1752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 flipV="1">
            <a:off x="4038600" y="4876800"/>
            <a:ext cx="0" cy="1752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132" idx="2"/>
          </p:cNvCxnSpPr>
          <p:nvPr/>
        </p:nvCxnSpPr>
        <p:spPr>
          <a:xfrm flipH="1">
            <a:off x="914400" y="3276600"/>
            <a:ext cx="1828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/>
          <p:nvPr/>
        </p:nvCxnSpPr>
        <p:spPr>
          <a:xfrm flipH="1">
            <a:off x="914400" y="3657600"/>
            <a:ext cx="2209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 flipH="1">
            <a:off x="914400" y="4038600"/>
            <a:ext cx="2590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/>
          <p:nvPr/>
        </p:nvCxnSpPr>
        <p:spPr>
          <a:xfrm flipH="1">
            <a:off x="914400" y="4724400"/>
            <a:ext cx="2971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 rot="5400000">
            <a:off x="7740724" y="4427215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…</a:t>
            </a:r>
            <a:endParaRPr lang="en-US" sz="4800" dirty="0"/>
          </a:p>
        </p:txBody>
      </p:sp>
      <p:sp>
        <p:nvSpPr>
          <p:cNvPr id="82" name="TextBox 81"/>
          <p:cNvSpPr txBox="1"/>
          <p:nvPr/>
        </p:nvSpPr>
        <p:spPr>
          <a:xfrm>
            <a:off x="4970842" y="25908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</a:t>
            </a:r>
            <a:endParaRPr lang="en-US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4953000" y="4411916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</a:t>
            </a:r>
            <a:endParaRPr lang="en-US" sz="2000" dirty="0"/>
          </a:p>
        </p:txBody>
      </p:sp>
      <p:sp>
        <p:nvSpPr>
          <p:cNvPr id="91" name="TextBox 90"/>
          <p:cNvSpPr txBox="1"/>
          <p:nvPr/>
        </p:nvSpPr>
        <p:spPr>
          <a:xfrm>
            <a:off x="4962525" y="6315074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</a:t>
            </a:r>
            <a:endParaRPr lang="en-US" sz="2000" dirty="0"/>
          </a:p>
        </p:txBody>
      </p:sp>
      <p:sp>
        <p:nvSpPr>
          <p:cNvPr id="93" name="TextBox 92"/>
          <p:cNvSpPr txBox="1"/>
          <p:nvPr/>
        </p:nvSpPr>
        <p:spPr>
          <a:xfrm rot="5400000">
            <a:off x="5131136" y="2361408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108" name="TextBox 107"/>
          <p:cNvSpPr txBox="1"/>
          <p:nvPr/>
        </p:nvSpPr>
        <p:spPr>
          <a:xfrm rot="16200000" flipH="1">
            <a:off x="4849743" y="3894207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109" name="TextBox 108"/>
          <p:cNvSpPr txBox="1"/>
          <p:nvPr/>
        </p:nvSpPr>
        <p:spPr>
          <a:xfrm rot="5400000">
            <a:off x="5116966" y="6069885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Oval 141"/>
          <p:cNvSpPr/>
          <p:nvPr/>
        </p:nvSpPr>
        <p:spPr>
          <a:xfrm rot="1249746">
            <a:off x="4376553" y="3803912"/>
            <a:ext cx="4497579" cy="869629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 rot="9529252">
            <a:off x="4240035" y="2114050"/>
            <a:ext cx="3448373" cy="1382249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 rot="488027">
            <a:off x="4371754" y="3097407"/>
            <a:ext cx="1564847" cy="614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 rot="4645469">
            <a:off x="3570425" y="4285383"/>
            <a:ext cx="2543639" cy="105514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 rot="19242807">
            <a:off x="907863" y="4218930"/>
            <a:ext cx="3962231" cy="134546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 rot="1042419">
            <a:off x="434103" y="2544358"/>
            <a:ext cx="3962231" cy="105514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7" name="Picture 16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244" y="566244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7220" y="267889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2843" y="89009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025" y="4666356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9409" y="543096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0863" y="2151044"/>
            <a:ext cx="456684" cy="314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Oval 133"/>
          <p:cNvSpPr/>
          <p:nvPr/>
        </p:nvSpPr>
        <p:spPr>
          <a:xfrm rot="5100000">
            <a:off x="2573910" y="1801045"/>
            <a:ext cx="3358855" cy="105514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 rot="1118233">
            <a:off x="3267953" y="3131590"/>
            <a:ext cx="913577" cy="1452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 rot="488027">
            <a:off x="3820612" y="2630521"/>
            <a:ext cx="1379364" cy="1815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21"/>
          <p:cNvGrpSpPr/>
          <p:nvPr/>
        </p:nvGrpSpPr>
        <p:grpSpPr>
          <a:xfrm>
            <a:off x="3669420" y="2871295"/>
            <a:ext cx="1543485" cy="1139132"/>
            <a:chOff x="366315" y="3653929"/>
            <a:chExt cx="2379685" cy="1756271"/>
          </a:xfrm>
        </p:grpSpPr>
        <p:sp>
          <p:nvSpPr>
            <p:cNvPr id="140" name="Parallelogram 139"/>
            <p:cNvSpPr/>
            <p:nvPr/>
          </p:nvSpPr>
          <p:spPr>
            <a:xfrm>
              <a:off x="446954" y="4146126"/>
              <a:ext cx="2208949" cy="1264073"/>
            </a:xfrm>
            <a:prstGeom prst="parallelogram">
              <a:avLst>
                <a:gd name="adj" fmla="val 56498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98"/>
            <p:cNvGrpSpPr/>
            <p:nvPr/>
          </p:nvGrpSpPr>
          <p:grpSpPr>
            <a:xfrm>
              <a:off x="1852018" y="5083997"/>
              <a:ext cx="163909" cy="326203"/>
              <a:chOff x="1476543" y="4728479"/>
              <a:chExt cx="163909" cy="326203"/>
            </a:xfrm>
          </p:grpSpPr>
          <p:sp>
            <p:nvSpPr>
              <p:cNvPr id="241" name="Isosceles Triangle 24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42" name="Straight Connector 241"/>
              <p:cNvCxnSpPr>
                <a:stCxn id="24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99"/>
            <p:cNvGrpSpPr/>
            <p:nvPr/>
          </p:nvGrpSpPr>
          <p:grpSpPr>
            <a:xfrm>
              <a:off x="1589955" y="5083997"/>
              <a:ext cx="163909" cy="326203"/>
              <a:chOff x="1476543" y="4728479"/>
              <a:chExt cx="163909" cy="326203"/>
            </a:xfrm>
          </p:grpSpPr>
          <p:sp>
            <p:nvSpPr>
              <p:cNvPr id="239" name="Isosceles Triangle 23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40" name="Straight Connector 239"/>
              <p:cNvCxnSpPr>
                <a:stCxn id="23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02"/>
            <p:cNvGrpSpPr/>
            <p:nvPr/>
          </p:nvGrpSpPr>
          <p:grpSpPr>
            <a:xfrm>
              <a:off x="381000" y="5083996"/>
              <a:ext cx="163909" cy="326203"/>
              <a:chOff x="1476543" y="4728479"/>
              <a:chExt cx="163909" cy="326203"/>
            </a:xfrm>
          </p:grpSpPr>
          <p:sp>
            <p:nvSpPr>
              <p:cNvPr id="237" name="Isosceles Triangle 23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8" name="Straight Connector 237"/>
              <p:cNvCxnSpPr>
                <a:stCxn id="23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05"/>
            <p:cNvGrpSpPr/>
            <p:nvPr/>
          </p:nvGrpSpPr>
          <p:grpSpPr>
            <a:xfrm>
              <a:off x="685800" y="5083996"/>
              <a:ext cx="163909" cy="326203"/>
              <a:chOff x="1476543" y="4728479"/>
              <a:chExt cx="163909" cy="326203"/>
            </a:xfrm>
          </p:grpSpPr>
          <p:sp>
            <p:nvSpPr>
              <p:cNvPr id="235" name="Isosceles Triangle 23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6" name="Straight Connector 235"/>
              <p:cNvCxnSpPr>
                <a:stCxn id="23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17"/>
            <p:cNvGrpSpPr/>
            <p:nvPr/>
          </p:nvGrpSpPr>
          <p:grpSpPr>
            <a:xfrm>
              <a:off x="979091" y="5083996"/>
              <a:ext cx="163909" cy="326203"/>
              <a:chOff x="1476543" y="4728479"/>
              <a:chExt cx="163909" cy="326203"/>
            </a:xfrm>
          </p:grpSpPr>
          <p:sp>
            <p:nvSpPr>
              <p:cNvPr id="233" name="Isosceles Triangle 23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4" name="Straight Connector 233"/>
              <p:cNvCxnSpPr>
                <a:stCxn id="23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20"/>
            <p:cNvGrpSpPr/>
            <p:nvPr/>
          </p:nvGrpSpPr>
          <p:grpSpPr>
            <a:xfrm>
              <a:off x="1283891" y="5083996"/>
              <a:ext cx="163909" cy="326203"/>
              <a:chOff x="1476543" y="4728479"/>
              <a:chExt cx="163909" cy="326203"/>
            </a:xfrm>
          </p:grpSpPr>
          <p:sp>
            <p:nvSpPr>
              <p:cNvPr id="231" name="Isosceles Triangle 23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2" name="Straight Connector 231"/>
              <p:cNvCxnSpPr>
                <a:stCxn id="23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23"/>
            <p:cNvGrpSpPr/>
            <p:nvPr/>
          </p:nvGrpSpPr>
          <p:grpSpPr>
            <a:xfrm>
              <a:off x="2569046" y="3819924"/>
              <a:ext cx="163909" cy="326203"/>
              <a:chOff x="1476543" y="4728479"/>
              <a:chExt cx="163909" cy="326203"/>
            </a:xfrm>
          </p:grpSpPr>
          <p:sp>
            <p:nvSpPr>
              <p:cNvPr id="229" name="Isosceles Triangle 22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0" name="Straight Connector 229"/>
              <p:cNvCxnSpPr>
                <a:stCxn id="22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6"/>
            <p:cNvGrpSpPr/>
            <p:nvPr/>
          </p:nvGrpSpPr>
          <p:grpSpPr>
            <a:xfrm>
              <a:off x="2306983" y="3819924"/>
              <a:ext cx="163909" cy="326203"/>
              <a:chOff x="1476543" y="4728479"/>
              <a:chExt cx="163909" cy="326203"/>
            </a:xfrm>
          </p:grpSpPr>
          <p:sp>
            <p:nvSpPr>
              <p:cNvPr id="227" name="Isosceles Triangle 22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8" name="Straight Connector 227"/>
              <p:cNvCxnSpPr>
                <a:stCxn id="22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29"/>
            <p:cNvGrpSpPr/>
            <p:nvPr/>
          </p:nvGrpSpPr>
          <p:grpSpPr>
            <a:xfrm>
              <a:off x="1098028" y="3819923"/>
              <a:ext cx="163909" cy="326203"/>
              <a:chOff x="1476543" y="4728479"/>
              <a:chExt cx="163909" cy="326203"/>
            </a:xfrm>
          </p:grpSpPr>
          <p:sp>
            <p:nvSpPr>
              <p:cNvPr id="225" name="Isosceles Triangle 22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6" name="Straight Connector 225"/>
              <p:cNvCxnSpPr>
                <a:stCxn id="22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32"/>
            <p:cNvGrpSpPr/>
            <p:nvPr/>
          </p:nvGrpSpPr>
          <p:grpSpPr>
            <a:xfrm>
              <a:off x="1402828" y="3819923"/>
              <a:ext cx="163909" cy="326203"/>
              <a:chOff x="1476543" y="4728479"/>
              <a:chExt cx="163909" cy="326203"/>
            </a:xfrm>
          </p:grpSpPr>
          <p:sp>
            <p:nvSpPr>
              <p:cNvPr id="223" name="Isosceles Triangle 22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4" name="Straight Connector 223"/>
              <p:cNvCxnSpPr>
                <a:stCxn id="22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35"/>
            <p:cNvGrpSpPr/>
            <p:nvPr/>
          </p:nvGrpSpPr>
          <p:grpSpPr>
            <a:xfrm>
              <a:off x="1696119" y="3819923"/>
              <a:ext cx="163909" cy="326203"/>
              <a:chOff x="1476543" y="4728479"/>
              <a:chExt cx="163909" cy="326203"/>
            </a:xfrm>
          </p:grpSpPr>
          <p:sp>
            <p:nvSpPr>
              <p:cNvPr id="221" name="Isosceles Triangle 22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2" name="Straight Connector 221"/>
              <p:cNvCxnSpPr>
                <a:stCxn id="22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138"/>
            <p:cNvGrpSpPr/>
            <p:nvPr/>
          </p:nvGrpSpPr>
          <p:grpSpPr>
            <a:xfrm>
              <a:off x="2000919" y="3819923"/>
              <a:ext cx="163909" cy="326203"/>
              <a:chOff x="1476543" y="4728479"/>
              <a:chExt cx="163909" cy="326203"/>
            </a:xfrm>
          </p:grpSpPr>
          <p:sp>
            <p:nvSpPr>
              <p:cNvPr id="219" name="Isosceles Triangle 21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0" name="Straight Connector 219"/>
              <p:cNvCxnSpPr>
                <a:stCxn id="21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141"/>
            <p:cNvGrpSpPr/>
            <p:nvPr/>
          </p:nvGrpSpPr>
          <p:grpSpPr>
            <a:xfrm>
              <a:off x="2070373" y="4658124"/>
              <a:ext cx="163909" cy="326203"/>
              <a:chOff x="1476543" y="4728479"/>
              <a:chExt cx="163909" cy="326203"/>
            </a:xfrm>
          </p:grpSpPr>
          <p:sp>
            <p:nvSpPr>
              <p:cNvPr id="217" name="Isosceles Triangle 21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8" name="Straight Connector 217"/>
              <p:cNvCxnSpPr>
                <a:stCxn id="21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144"/>
            <p:cNvGrpSpPr/>
            <p:nvPr/>
          </p:nvGrpSpPr>
          <p:grpSpPr>
            <a:xfrm>
              <a:off x="1808310" y="4658124"/>
              <a:ext cx="163909" cy="326203"/>
              <a:chOff x="1476543" y="4728479"/>
              <a:chExt cx="163909" cy="326203"/>
            </a:xfrm>
          </p:grpSpPr>
          <p:sp>
            <p:nvSpPr>
              <p:cNvPr id="215" name="Isosceles Triangle 21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6" name="Straight Connector 215"/>
              <p:cNvCxnSpPr>
                <a:stCxn id="21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147"/>
            <p:cNvGrpSpPr/>
            <p:nvPr/>
          </p:nvGrpSpPr>
          <p:grpSpPr>
            <a:xfrm>
              <a:off x="599355" y="4658123"/>
              <a:ext cx="163909" cy="326203"/>
              <a:chOff x="1476543" y="4728479"/>
              <a:chExt cx="163909" cy="326203"/>
            </a:xfrm>
          </p:grpSpPr>
          <p:sp>
            <p:nvSpPr>
              <p:cNvPr id="213" name="Isosceles Triangle 21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4" name="Straight Connector 213"/>
              <p:cNvCxnSpPr>
                <a:stCxn id="21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150"/>
            <p:cNvGrpSpPr/>
            <p:nvPr/>
          </p:nvGrpSpPr>
          <p:grpSpPr>
            <a:xfrm>
              <a:off x="904155" y="4658123"/>
              <a:ext cx="163909" cy="326203"/>
              <a:chOff x="1476543" y="4728479"/>
              <a:chExt cx="163909" cy="326203"/>
            </a:xfrm>
          </p:grpSpPr>
          <p:sp>
            <p:nvSpPr>
              <p:cNvPr id="211" name="Isosceles Triangle 21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2" name="Straight Connector 211"/>
              <p:cNvCxnSpPr>
                <a:stCxn id="21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153"/>
            <p:cNvGrpSpPr/>
            <p:nvPr/>
          </p:nvGrpSpPr>
          <p:grpSpPr>
            <a:xfrm>
              <a:off x="1197446" y="4658123"/>
              <a:ext cx="163909" cy="326203"/>
              <a:chOff x="1476543" y="4728479"/>
              <a:chExt cx="163909" cy="326203"/>
            </a:xfrm>
          </p:grpSpPr>
          <p:sp>
            <p:nvSpPr>
              <p:cNvPr id="209" name="Isosceles Triangle 20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0" name="Straight Connector 209"/>
              <p:cNvCxnSpPr>
                <a:stCxn id="20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156"/>
            <p:cNvGrpSpPr/>
            <p:nvPr/>
          </p:nvGrpSpPr>
          <p:grpSpPr>
            <a:xfrm>
              <a:off x="1502246" y="4658123"/>
              <a:ext cx="163909" cy="326203"/>
              <a:chOff x="1476543" y="4728479"/>
              <a:chExt cx="163909" cy="326203"/>
            </a:xfrm>
          </p:grpSpPr>
          <p:sp>
            <p:nvSpPr>
              <p:cNvPr id="207" name="Isosceles Triangle 20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8" name="Straight Connector 207"/>
              <p:cNvCxnSpPr>
                <a:stCxn id="20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159"/>
            <p:cNvGrpSpPr/>
            <p:nvPr/>
          </p:nvGrpSpPr>
          <p:grpSpPr>
            <a:xfrm>
              <a:off x="2340446" y="4222328"/>
              <a:ext cx="163909" cy="326203"/>
              <a:chOff x="1476543" y="4728479"/>
              <a:chExt cx="163909" cy="326203"/>
            </a:xfrm>
          </p:grpSpPr>
          <p:sp>
            <p:nvSpPr>
              <p:cNvPr id="205" name="Isosceles Triangle 20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6" name="Straight Connector 205"/>
              <p:cNvCxnSpPr>
                <a:stCxn id="20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" name="Group 162"/>
            <p:cNvGrpSpPr/>
            <p:nvPr/>
          </p:nvGrpSpPr>
          <p:grpSpPr>
            <a:xfrm>
              <a:off x="2078383" y="4222328"/>
              <a:ext cx="163909" cy="326203"/>
              <a:chOff x="1476543" y="4728479"/>
              <a:chExt cx="163909" cy="326203"/>
            </a:xfrm>
          </p:grpSpPr>
          <p:sp>
            <p:nvSpPr>
              <p:cNvPr id="203" name="Isosceles Triangle 20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4" name="Straight Connector 203"/>
              <p:cNvCxnSpPr>
                <a:stCxn id="20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" name="Group 165"/>
            <p:cNvGrpSpPr/>
            <p:nvPr/>
          </p:nvGrpSpPr>
          <p:grpSpPr>
            <a:xfrm>
              <a:off x="869428" y="4222327"/>
              <a:ext cx="163909" cy="326203"/>
              <a:chOff x="1476543" y="4728479"/>
              <a:chExt cx="163909" cy="326203"/>
            </a:xfrm>
          </p:grpSpPr>
          <p:sp>
            <p:nvSpPr>
              <p:cNvPr id="201" name="Isosceles Triangle 20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2" name="Straight Connector 201"/>
              <p:cNvCxnSpPr>
                <a:stCxn id="20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" name="Group 168"/>
            <p:cNvGrpSpPr/>
            <p:nvPr/>
          </p:nvGrpSpPr>
          <p:grpSpPr>
            <a:xfrm>
              <a:off x="1174228" y="4222327"/>
              <a:ext cx="163909" cy="326203"/>
              <a:chOff x="1476543" y="4728479"/>
              <a:chExt cx="163909" cy="326203"/>
            </a:xfrm>
          </p:grpSpPr>
          <p:sp>
            <p:nvSpPr>
              <p:cNvPr id="199" name="Isosceles Triangle 19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0" name="Straight Connector 199"/>
              <p:cNvCxnSpPr>
                <a:stCxn id="19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8" name="Group 171"/>
            <p:cNvGrpSpPr/>
            <p:nvPr/>
          </p:nvGrpSpPr>
          <p:grpSpPr>
            <a:xfrm>
              <a:off x="1467519" y="4222327"/>
              <a:ext cx="163909" cy="326203"/>
              <a:chOff x="1476543" y="4728479"/>
              <a:chExt cx="163909" cy="326203"/>
            </a:xfrm>
          </p:grpSpPr>
          <p:sp>
            <p:nvSpPr>
              <p:cNvPr id="197" name="Isosceles Triangle 19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98" name="Straight Connector 197"/>
              <p:cNvCxnSpPr>
                <a:stCxn id="19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oup 174"/>
            <p:cNvGrpSpPr/>
            <p:nvPr/>
          </p:nvGrpSpPr>
          <p:grpSpPr>
            <a:xfrm>
              <a:off x="1772319" y="4222327"/>
              <a:ext cx="163909" cy="326203"/>
              <a:chOff x="1476543" y="4728479"/>
              <a:chExt cx="163909" cy="326203"/>
            </a:xfrm>
          </p:grpSpPr>
          <p:sp>
            <p:nvSpPr>
              <p:cNvPr id="195" name="Isosceles Triangle 19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96" name="Straight Connector 195"/>
              <p:cNvCxnSpPr>
                <a:stCxn id="19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5" name="Straight Connector 164"/>
            <p:cNvCxnSpPr/>
            <p:nvPr/>
          </p:nvCxnSpPr>
          <p:spPr>
            <a:xfrm flipH="1">
              <a:off x="673677" y="4997511"/>
              <a:ext cx="1475652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>
              <a:off x="946748" y="4548530"/>
              <a:ext cx="1475652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>
              <a:off x="772240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>
              <a:off x="1056555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1361355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>
              <a:off x="1656676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8684" y="3657605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81925" y="3657605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78377" y="3657603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82170" y="365393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5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2756" y="365760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6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491" y="3653929"/>
              <a:ext cx="193509" cy="154961"/>
            </a:xfrm>
            <a:prstGeom prst="rect">
              <a:avLst/>
            </a:prstGeom>
            <a:noFill/>
          </p:spPr>
        </p:pic>
        <p:pic>
          <p:nvPicPr>
            <p:cNvPr id="177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2380" y="4060646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8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59292" y="4060644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9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52071" y="4064315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0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59538" y="4060643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6450" y="406064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22518" y="4060640"/>
              <a:ext cx="193509" cy="154961"/>
            </a:xfrm>
            <a:prstGeom prst="rect">
              <a:avLst/>
            </a:prstGeom>
            <a:noFill/>
          </p:spPr>
        </p:pic>
        <p:pic>
          <p:nvPicPr>
            <p:cNvPr id="18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3520" y="449215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86759" y="449582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5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3211" y="449215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6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3335" y="4492148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7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3921" y="4492147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8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7329" y="4495819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9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6315" y="4923199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0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5887" y="4923197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2337" y="4923196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69804" y="4926867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69373" y="4919523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2783" y="4923193"/>
              <a:ext cx="193510" cy="154961"/>
            </a:xfrm>
            <a:prstGeom prst="rect">
              <a:avLst/>
            </a:prstGeom>
            <a:noFill/>
          </p:spPr>
        </p:pic>
      </p:grpSp>
      <p:cxnSp>
        <p:nvCxnSpPr>
          <p:cNvPr id="24" name="Straight Arrow Connector 23"/>
          <p:cNvCxnSpPr/>
          <p:nvPr/>
        </p:nvCxnSpPr>
        <p:spPr>
          <a:xfrm rot="16200000" flipH="1">
            <a:off x="3593220" y="1956895"/>
            <a:ext cx="1371600" cy="152400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"/>
          <p:cNvSpPr txBox="1"/>
          <p:nvPr/>
        </p:nvSpPr>
        <p:spPr>
          <a:xfrm rot="5040000">
            <a:off x="3923662" y="1934018"/>
            <a:ext cx="7649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2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26" name="Straight Arrow Connector 125"/>
          <p:cNvCxnSpPr/>
          <p:nvPr/>
        </p:nvCxnSpPr>
        <p:spPr>
          <a:xfrm>
            <a:off x="1840620" y="2871295"/>
            <a:ext cx="1828800" cy="533400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2"/>
          <p:cNvSpPr txBox="1"/>
          <p:nvPr/>
        </p:nvSpPr>
        <p:spPr>
          <a:xfrm rot="936670">
            <a:off x="2537303" y="3030453"/>
            <a:ext cx="8038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1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250" name="Group 132"/>
          <p:cNvGrpSpPr/>
          <p:nvPr/>
        </p:nvGrpSpPr>
        <p:grpSpPr>
          <a:xfrm rot="21280043">
            <a:off x="2069220" y="4171977"/>
            <a:ext cx="1600200" cy="1366319"/>
            <a:chOff x="2037666" y="4694275"/>
            <a:chExt cx="1600200" cy="1366319"/>
          </a:xfrm>
        </p:grpSpPr>
        <p:cxnSp>
          <p:nvCxnSpPr>
            <p:cNvPr id="129" name="Straight Arrow Connector 128"/>
            <p:cNvCxnSpPr/>
            <p:nvPr/>
          </p:nvCxnSpPr>
          <p:spPr>
            <a:xfrm rot="319957" flipV="1">
              <a:off x="2037666" y="4694275"/>
              <a:ext cx="1600200" cy="1366319"/>
            </a:xfrm>
            <a:prstGeom prst="straightConnector1">
              <a:avLst/>
            </a:prstGeom>
            <a:ln w="571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2"/>
            <p:cNvSpPr txBox="1"/>
            <p:nvPr/>
          </p:nvSpPr>
          <p:spPr>
            <a:xfrm rot="19399957">
              <a:off x="2596895" y="5075632"/>
              <a:ext cx="7697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Data 6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144" name="Straight Arrow Connector 143"/>
          <p:cNvCxnSpPr/>
          <p:nvPr/>
        </p:nvCxnSpPr>
        <p:spPr>
          <a:xfrm rot="10800000" flipV="1">
            <a:off x="5311801" y="2392343"/>
            <a:ext cx="1610239" cy="755678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 rot="20151979">
            <a:off x="5614792" y="2638492"/>
            <a:ext cx="8038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3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251" name="Group 249"/>
          <p:cNvGrpSpPr/>
          <p:nvPr/>
        </p:nvGrpSpPr>
        <p:grpSpPr>
          <a:xfrm rot="161468">
            <a:off x="5086541" y="3669391"/>
            <a:ext cx="2705783" cy="956863"/>
            <a:chOff x="5042637" y="4267201"/>
            <a:chExt cx="2705783" cy="956863"/>
          </a:xfrm>
        </p:grpSpPr>
        <p:cxnSp>
          <p:nvCxnSpPr>
            <p:cNvPr id="145" name="Straight Arrow Connector 144"/>
            <p:cNvCxnSpPr/>
            <p:nvPr/>
          </p:nvCxnSpPr>
          <p:spPr>
            <a:xfrm rot="10800000">
              <a:off x="5042637" y="4267201"/>
              <a:ext cx="2705783" cy="956863"/>
            </a:xfrm>
            <a:prstGeom prst="straightConnector1">
              <a:avLst/>
            </a:prstGeom>
            <a:ln w="571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 rot="1116306">
              <a:off x="5839829" y="4507543"/>
              <a:ext cx="8038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Data 4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52" name="Group 152"/>
          <p:cNvGrpSpPr/>
          <p:nvPr/>
        </p:nvGrpSpPr>
        <p:grpSpPr>
          <a:xfrm rot="480000">
            <a:off x="4583479" y="4084323"/>
            <a:ext cx="369332" cy="1291744"/>
            <a:chOff x="4405577" y="4590199"/>
            <a:chExt cx="369332" cy="1291744"/>
          </a:xfrm>
        </p:grpSpPr>
        <p:cxnSp>
          <p:nvCxnSpPr>
            <p:cNvPr id="146" name="Straight Arrow Connector 145"/>
            <p:cNvCxnSpPr/>
            <p:nvPr/>
          </p:nvCxnSpPr>
          <p:spPr>
            <a:xfrm rot="15720000" flipV="1">
              <a:off x="3962318" y="5103848"/>
              <a:ext cx="1291744" cy="264446"/>
            </a:xfrm>
            <a:prstGeom prst="straightConnector1">
              <a:avLst/>
            </a:prstGeom>
            <a:ln w="571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 rot="4075573">
              <a:off x="4188306" y="5015444"/>
              <a:ext cx="8038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Data 5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Scalable Linear </a:t>
            </a:r>
            <a:r>
              <a:rPr lang="en-US" dirty="0" err="1" smtClean="0"/>
              <a:t>Precoding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40</a:t>
            </a:fld>
            <a:endParaRPr lang="en-US"/>
          </a:p>
        </p:txBody>
      </p:sp>
      <p:cxnSp>
        <p:nvCxnSpPr>
          <p:cNvPr id="7" name="Straight Connector 6"/>
          <p:cNvCxnSpPr>
            <a:endCxn id="11" idx="2"/>
          </p:cNvCxnSpPr>
          <p:nvPr/>
        </p:nvCxnSpPr>
        <p:spPr>
          <a:xfrm>
            <a:off x="2898348" y="1466850"/>
            <a:ext cx="2362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Summing Junction 10"/>
          <p:cNvSpPr/>
          <p:nvPr/>
        </p:nvSpPr>
        <p:spPr>
          <a:xfrm>
            <a:off x="5260548" y="1314450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9" name="Straight Connector 18"/>
          <p:cNvCxnSpPr>
            <a:stCxn id="11" idx="6"/>
          </p:cNvCxnSpPr>
          <p:nvPr/>
        </p:nvCxnSpPr>
        <p:spPr>
          <a:xfrm>
            <a:off x="5565348" y="1466850"/>
            <a:ext cx="1524000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31" idx="2"/>
          </p:cNvCxnSpPr>
          <p:nvPr/>
        </p:nvCxnSpPr>
        <p:spPr>
          <a:xfrm>
            <a:off x="3298398" y="1847850"/>
            <a:ext cx="19621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Summing Junction 30"/>
          <p:cNvSpPr/>
          <p:nvPr/>
        </p:nvSpPr>
        <p:spPr>
          <a:xfrm>
            <a:off x="5260548" y="1695450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32" name="Straight Connector 31"/>
          <p:cNvCxnSpPr>
            <a:stCxn id="31" idx="6"/>
          </p:cNvCxnSpPr>
          <p:nvPr/>
        </p:nvCxnSpPr>
        <p:spPr>
          <a:xfrm>
            <a:off x="5565348" y="1847850"/>
            <a:ext cx="15240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34" idx="2"/>
          </p:cNvCxnSpPr>
          <p:nvPr/>
        </p:nvCxnSpPr>
        <p:spPr>
          <a:xfrm>
            <a:off x="3679398" y="2228850"/>
            <a:ext cx="15811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Summing Junction 33"/>
          <p:cNvSpPr/>
          <p:nvPr/>
        </p:nvSpPr>
        <p:spPr>
          <a:xfrm>
            <a:off x="5260548" y="2076450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35" name="Straight Connector 34"/>
          <p:cNvCxnSpPr>
            <a:stCxn id="34" idx="6"/>
          </p:cNvCxnSpPr>
          <p:nvPr/>
        </p:nvCxnSpPr>
        <p:spPr>
          <a:xfrm flipV="1">
            <a:off x="5565348" y="2152650"/>
            <a:ext cx="15240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37" idx="2"/>
          </p:cNvCxnSpPr>
          <p:nvPr/>
        </p:nvCxnSpPr>
        <p:spPr>
          <a:xfrm>
            <a:off x="4060398" y="2914650"/>
            <a:ext cx="12001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Summing Junction 36"/>
          <p:cNvSpPr/>
          <p:nvPr/>
        </p:nvSpPr>
        <p:spPr>
          <a:xfrm>
            <a:off x="5260548" y="2762250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38" name="Straight Connector 37"/>
          <p:cNvCxnSpPr>
            <a:stCxn id="37" idx="6"/>
          </p:cNvCxnSpPr>
          <p:nvPr/>
        </p:nvCxnSpPr>
        <p:spPr>
          <a:xfrm flipV="1">
            <a:off x="5565348" y="2152650"/>
            <a:ext cx="1524000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5400000">
            <a:off x="5131136" y="2361408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48" name="Isosceles Triangle 47"/>
          <p:cNvSpPr/>
          <p:nvPr/>
        </p:nvSpPr>
        <p:spPr>
          <a:xfrm flipV="1">
            <a:off x="7851348" y="1543050"/>
            <a:ext cx="304800" cy="262759"/>
          </a:xfrm>
          <a:prstGeom prst="triangl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stCxn id="48" idx="0"/>
          </p:cNvCxnSpPr>
          <p:nvPr/>
        </p:nvCxnSpPr>
        <p:spPr>
          <a:xfrm>
            <a:off x="8003748" y="1805809"/>
            <a:ext cx="0" cy="3468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089348" y="2152650"/>
            <a:ext cx="914400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rot="16200000" flipH="1">
            <a:off x="4849743" y="3894207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73" name="Flowchart: Summing Junction 72"/>
          <p:cNvSpPr/>
          <p:nvPr/>
        </p:nvSpPr>
        <p:spPr>
          <a:xfrm>
            <a:off x="5257800" y="3124200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75" name="Straight Connector 74"/>
          <p:cNvCxnSpPr>
            <a:stCxn id="73" idx="6"/>
          </p:cNvCxnSpPr>
          <p:nvPr/>
        </p:nvCxnSpPr>
        <p:spPr>
          <a:xfrm>
            <a:off x="5562600" y="3276600"/>
            <a:ext cx="1524000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lowchart: Summing Junction 76"/>
          <p:cNvSpPr/>
          <p:nvPr/>
        </p:nvSpPr>
        <p:spPr>
          <a:xfrm>
            <a:off x="5257800" y="3505200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78" name="Straight Connector 77"/>
          <p:cNvCxnSpPr>
            <a:stCxn id="77" idx="6"/>
          </p:cNvCxnSpPr>
          <p:nvPr/>
        </p:nvCxnSpPr>
        <p:spPr>
          <a:xfrm>
            <a:off x="5562600" y="3657600"/>
            <a:ext cx="15240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lowchart: Summing Junction 79"/>
          <p:cNvSpPr/>
          <p:nvPr/>
        </p:nvSpPr>
        <p:spPr>
          <a:xfrm>
            <a:off x="5257800" y="3886200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81" name="Straight Connector 80"/>
          <p:cNvCxnSpPr>
            <a:stCxn id="80" idx="6"/>
          </p:cNvCxnSpPr>
          <p:nvPr/>
        </p:nvCxnSpPr>
        <p:spPr>
          <a:xfrm flipV="1">
            <a:off x="5562600" y="3962400"/>
            <a:ext cx="15240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lowchart: Summing Junction 82"/>
          <p:cNvSpPr/>
          <p:nvPr/>
        </p:nvSpPr>
        <p:spPr>
          <a:xfrm>
            <a:off x="5257800" y="4572000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84" name="Straight Connector 83"/>
          <p:cNvCxnSpPr>
            <a:stCxn id="83" idx="6"/>
          </p:cNvCxnSpPr>
          <p:nvPr/>
        </p:nvCxnSpPr>
        <p:spPr>
          <a:xfrm flipV="1">
            <a:off x="5562600" y="3962400"/>
            <a:ext cx="1524000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5400000">
            <a:off x="87243" y="4179957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86" name="Isosceles Triangle 85"/>
          <p:cNvSpPr/>
          <p:nvPr/>
        </p:nvSpPr>
        <p:spPr>
          <a:xfrm flipV="1">
            <a:off x="7848600" y="3352800"/>
            <a:ext cx="304800" cy="262759"/>
          </a:xfrm>
          <a:prstGeom prst="triangl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>
            <a:stCxn id="86" idx="0"/>
          </p:cNvCxnSpPr>
          <p:nvPr/>
        </p:nvCxnSpPr>
        <p:spPr>
          <a:xfrm>
            <a:off x="8001000" y="3615559"/>
            <a:ext cx="0" cy="3468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086600" y="3962400"/>
            <a:ext cx="914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92" idx="2"/>
          </p:cNvCxnSpPr>
          <p:nvPr/>
        </p:nvCxnSpPr>
        <p:spPr>
          <a:xfrm>
            <a:off x="990600" y="5172075"/>
            <a:ext cx="42481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lowchart: Summing Junction 91"/>
          <p:cNvSpPr/>
          <p:nvPr/>
        </p:nvSpPr>
        <p:spPr>
          <a:xfrm>
            <a:off x="5238750" y="5019675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94" name="Straight Connector 93"/>
          <p:cNvCxnSpPr>
            <a:stCxn id="92" idx="6"/>
          </p:cNvCxnSpPr>
          <p:nvPr/>
        </p:nvCxnSpPr>
        <p:spPr>
          <a:xfrm>
            <a:off x="5543550" y="5172075"/>
            <a:ext cx="1524000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endCxn id="96" idx="2"/>
          </p:cNvCxnSpPr>
          <p:nvPr/>
        </p:nvCxnSpPr>
        <p:spPr>
          <a:xfrm>
            <a:off x="1295400" y="5553075"/>
            <a:ext cx="39433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Flowchart: Summing Junction 95"/>
          <p:cNvSpPr/>
          <p:nvPr/>
        </p:nvSpPr>
        <p:spPr>
          <a:xfrm>
            <a:off x="5238750" y="5400675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97" name="Straight Connector 96"/>
          <p:cNvCxnSpPr>
            <a:stCxn id="96" idx="6"/>
          </p:cNvCxnSpPr>
          <p:nvPr/>
        </p:nvCxnSpPr>
        <p:spPr>
          <a:xfrm>
            <a:off x="5543550" y="5553075"/>
            <a:ext cx="15240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endCxn id="99" idx="2"/>
          </p:cNvCxnSpPr>
          <p:nvPr/>
        </p:nvCxnSpPr>
        <p:spPr>
          <a:xfrm>
            <a:off x="1676400" y="5934075"/>
            <a:ext cx="35623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Flowchart: Summing Junction 98"/>
          <p:cNvSpPr/>
          <p:nvPr/>
        </p:nvSpPr>
        <p:spPr>
          <a:xfrm>
            <a:off x="5238750" y="5781675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00" name="Straight Connector 99"/>
          <p:cNvCxnSpPr>
            <a:stCxn id="99" idx="6"/>
          </p:cNvCxnSpPr>
          <p:nvPr/>
        </p:nvCxnSpPr>
        <p:spPr>
          <a:xfrm flipV="1">
            <a:off x="5543550" y="5857875"/>
            <a:ext cx="15240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endCxn id="102" idx="2"/>
          </p:cNvCxnSpPr>
          <p:nvPr/>
        </p:nvCxnSpPr>
        <p:spPr>
          <a:xfrm>
            <a:off x="2057400" y="6619875"/>
            <a:ext cx="31813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Flowchart: Summing Junction 101"/>
          <p:cNvSpPr/>
          <p:nvPr/>
        </p:nvSpPr>
        <p:spPr>
          <a:xfrm>
            <a:off x="5238750" y="6467475"/>
            <a:ext cx="304800" cy="304800"/>
          </a:xfrm>
          <a:prstGeom prst="flowChartSummingJuncti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03" name="Straight Connector 102"/>
          <p:cNvCxnSpPr>
            <a:stCxn id="102" idx="6"/>
          </p:cNvCxnSpPr>
          <p:nvPr/>
        </p:nvCxnSpPr>
        <p:spPr>
          <a:xfrm flipV="1">
            <a:off x="5543550" y="5857875"/>
            <a:ext cx="1524000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 rot="5400000">
            <a:off x="5116966" y="6069885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105" name="Isosceles Triangle 104"/>
          <p:cNvSpPr/>
          <p:nvPr/>
        </p:nvSpPr>
        <p:spPr>
          <a:xfrm flipV="1">
            <a:off x="7829550" y="5248275"/>
            <a:ext cx="304800" cy="262759"/>
          </a:xfrm>
          <a:prstGeom prst="triangl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>
            <a:stCxn id="105" idx="0"/>
          </p:cNvCxnSpPr>
          <p:nvPr/>
        </p:nvCxnSpPr>
        <p:spPr>
          <a:xfrm>
            <a:off x="7981950" y="5511034"/>
            <a:ext cx="0" cy="3468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7067550" y="5857875"/>
            <a:ext cx="914400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 rot="5400000">
            <a:off x="7740724" y="4427215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…</a:t>
            </a:r>
            <a:endParaRPr lang="en-US" sz="4800" dirty="0"/>
          </a:p>
        </p:txBody>
      </p:sp>
      <p:sp>
        <p:nvSpPr>
          <p:cNvPr id="115" name="TextBox 114"/>
          <p:cNvSpPr txBox="1"/>
          <p:nvPr/>
        </p:nvSpPr>
        <p:spPr>
          <a:xfrm>
            <a:off x="8382000" y="5715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</a:t>
            </a:r>
            <a:endParaRPr lang="en-US" sz="2800" dirty="0"/>
          </a:p>
        </p:txBody>
      </p:sp>
      <p:sp>
        <p:nvSpPr>
          <p:cNvPr id="117" name="TextBox 116"/>
          <p:cNvSpPr txBox="1"/>
          <p:nvPr/>
        </p:nvSpPr>
        <p:spPr>
          <a:xfrm>
            <a:off x="152400" y="4800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</a:t>
            </a:r>
            <a:endParaRPr lang="en-US" sz="2800" dirty="0"/>
          </a:p>
        </p:txBody>
      </p:sp>
      <p:sp>
        <p:nvSpPr>
          <p:cNvPr id="123" name="Flowchart: Or 122"/>
          <p:cNvSpPr/>
          <p:nvPr/>
        </p:nvSpPr>
        <p:spPr>
          <a:xfrm>
            <a:off x="3505200" y="3886200"/>
            <a:ext cx="304800" cy="304800"/>
          </a:xfrm>
          <a:prstGeom prst="flowChartOr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1" name="Flowchart: Or 130"/>
          <p:cNvSpPr/>
          <p:nvPr/>
        </p:nvSpPr>
        <p:spPr>
          <a:xfrm>
            <a:off x="3124200" y="3505200"/>
            <a:ext cx="304800" cy="304800"/>
          </a:xfrm>
          <a:prstGeom prst="flowChartOr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2" name="Flowchart: Or 131"/>
          <p:cNvSpPr/>
          <p:nvPr/>
        </p:nvSpPr>
        <p:spPr>
          <a:xfrm>
            <a:off x="2743200" y="3124200"/>
            <a:ext cx="304800" cy="304800"/>
          </a:xfrm>
          <a:prstGeom prst="flowChartOr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3" name="Flowchart: Or 132"/>
          <p:cNvSpPr/>
          <p:nvPr/>
        </p:nvSpPr>
        <p:spPr>
          <a:xfrm>
            <a:off x="3886200" y="4572000"/>
            <a:ext cx="304800" cy="304800"/>
          </a:xfrm>
          <a:prstGeom prst="flowChartOr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35" name="Straight Arrow Connector 134"/>
          <p:cNvCxnSpPr>
            <a:stCxn id="80" idx="2"/>
            <a:endCxn id="123" idx="6"/>
          </p:cNvCxnSpPr>
          <p:nvPr/>
        </p:nvCxnSpPr>
        <p:spPr>
          <a:xfrm flipH="1">
            <a:off x="3810000" y="4038600"/>
            <a:ext cx="1447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endCxn id="123" idx="0"/>
          </p:cNvCxnSpPr>
          <p:nvPr/>
        </p:nvCxnSpPr>
        <p:spPr>
          <a:xfrm>
            <a:off x="3657600" y="2219325"/>
            <a:ext cx="0" cy="16668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endCxn id="131" idx="0"/>
          </p:cNvCxnSpPr>
          <p:nvPr/>
        </p:nvCxnSpPr>
        <p:spPr>
          <a:xfrm>
            <a:off x="3276600" y="1847850"/>
            <a:ext cx="0" cy="16573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endCxn id="132" idx="0"/>
          </p:cNvCxnSpPr>
          <p:nvPr/>
        </p:nvCxnSpPr>
        <p:spPr>
          <a:xfrm>
            <a:off x="2895600" y="1457325"/>
            <a:ext cx="0" cy="16668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endCxn id="133" idx="0"/>
          </p:cNvCxnSpPr>
          <p:nvPr/>
        </p:nvCxnSpPr>
        <p:spPr>
          <a:xfrm>
            <a:off x="4038600" y="2914650"/>
            <a:ext cx="0" cy="16573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stCxn id="77" idx="2"/>
            <a:endCxn id="131" idx="6"/>
          </p:cNvCxnSpPr>
          <p:nvPr/>
        </p:nvCxnSpPr>
        <p:spPr>
          <a:xfrm flipH="1">
            <a:off x="3429000" y="3657600"/>
            <a:ext cx="1828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73" idx="2"/>
            <a:endCxn id="132" idx="6"/>
          </p:cNvCxnSpPr>
          <p:nvPr/>
        </p:nvCxnSpPr>
        <p:spPr>
          <a:xfrm flipH="1">
            <a:off x="3048000" y="3276600"/>
            <a:ext cx="2209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83" idx="2"/>
            <a:endCxn id="133" idx="6"/>
          </p:cNvCxnSpPr>
          <p:nvPr/>
        </p:nvCxnSpPr>
        <p:spPr>
          <a:xfrm flipH="1">
            <a:off x="4191000" y="47244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flipV="1">
            <a:off x="990600" y="3429000"/>
            <a:ext cx="0" cy="1752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 flipV="1">
            <a:off x="1295400" y="3810000"/>
            <a:ext cx="0" cy="1752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flipV="1">
            <a:off x="1676400" y="4191000"/>
            <a:ext cx="0" cy="1752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 flipV="1">
            <a:off x="2057400" y="4876800"/>
            <a:ext cx="0" cy="1752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82" idx="2"/>
          </p:cNvCxnSpPr>
          <p:nvPr/>
        </p:nvCxnSpPr>
        <p:spPr>
          <a:xfrm flipH="1">
            <a:off x="228600" y="4724400"/>
            <a:ext cx="1676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>
            <a:endCxn id="82" idx="6"/>
          </p:cNvCxnSpPr>
          <p:nvPr/>
        </p:nvCxnSpPr>
        <p:spPr>
          <a:xfrm flipH="1">
            <a:off x="2209800" y="4724400"/>
            <a:ext cx="1676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Flowchart: Or 81"/>
          <p:cNvSpPr/>
          <p:nvPr/>
        </p:nvSpPr>
        <p:spPr>
          <a:xfrm>
            <a:off x="1905000" y="4572000"/>
            <a:ext cx="304800" cy="304800"/>
          </a:xfrm>
          <a:prstGeom prst="flowChartOr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08" name="Straight Arrow Connector 107"/>
          <p:cNvCxnSpPr>
            <a:stCxn id="110" idx="2"/>
          </p:cNvCxnSpPr>
          <p:nvPr/>
        </p:nvCxnSpPr>
        <p:spPr>
          <a:xfrm flipH="1">
            <a:off x="228600" y="4038600"/>
            <a:ext cx="1295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endCxn id="110" idx="6"/>
          </p:cNvCxnSpPr>
          <p:nvPr/>
        </p:nvCxnSpPr>
        <p:spPr>
          <a:xfrm flipH="1">
            <a:off x="1828800" y="4038600"/>
            <a:ext cx="1676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Flowchart: Or 109"/>
          <p:cNvSpPr/>
          <p:nvPr/>
        </p:nvSpPr>
        <p:spPr>
          <a:xfrm>
            <a:off x="1524000" y="3886200"/>
            <a:ext cx="304800" cy="304800"/>
          </a:xfrm>
          <a:prstGeom prst="flowChartOr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11" name="Straight Arrow Connector 110"/>
          <p:cNvCxnSpPr>
            <a:stCxn id="113" idx="2"/>
          </p:cNvCxnSpPr>
          <p:nvPr/>
        </p:nvCxnSpPr>
        <p:spPr>
          <a:xfrm flipH="1">
            <a:off x="228600" y="36576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endCxn id="113" idx="6"/>
          </p:cNvCxnSpPr>
          <p:nvPr/>
        </p:nvCxnSpPr>
        <p:spPr>
          <a:xfrm flipH="1">
            <a:off x="1447800" y="3657600"/>
            <a:ext cx="1676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Flowchart: Or 112"/>
          <p:cNvSpPr/>
          <p:nvPr/>
        </p:nvSpPr>
        <p:spPr>
          <a:xfrm>
            <a:off x="1143000" y="3505200"/>
            <a:ext cx="304800" cy="304800"/>
          </a:xfrm>
          <a:prstGeom prst="flowChartOr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16" name="Straight Arrow Connector 115"/>
          <p:cNvCxnSpPr>
            <a:stCxn id="122" idx="2"/>
          </p:cNvCxnSpPr>
          <p:nvPr/>
        </p:nvCxnSpPr>
        <p:spPr>
          <a:xfrm flipH="1">
            <a:off x="228600" y="32766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endCxn id="122" idx="6"/>
          </p:cNvCxnSpPr>
          <p:nvPr/>
        </p:nvCxnSpPr>
        <p:spPr>
          <a:xfrm flipH="1">
            <a:off x="1143000" y="3276600"/>
            <a:ext cx="1676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Flowchart: Or 121"/>
          <p:cNvSpPr/>
          <p:nvPr/>
        </p:nvSpPr>
        <p:spPr>
          <a:xfrm>
            <a:off x="838200" y="3124200"/>
            <a:ext cx="304800" cy="304800"/>
          </a:xfrm>
          <a:prstGeom prst="flowChartOr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4" name="TextBox 133"/>
          <p:cNvSpPr txBox="1"/>
          <p:nvPr/>
        </p:nvSpPr>
        <p:spPr>
          <a:xfrm>
            <a:off x="457200" y="14478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Constant </a:t>
            </a:r>
          </a:p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Bandwidth!</a:t>
            </a:r>
            <a:endParaRPr lang="en-US" sz="2800" i="1" dirty="0">
              <a:solidFill>
                <a:srgbClr val="FF0000"/>
              </a:solidFill>
            </a:endParaRPr>
          </a:p>
        </p:txBody>
      </p:sp>
      <p:cxnSp>
        <p:nvCxnSpPr>
          <p:cNvPr id="137" name="Straight Arrow Connector 136"/>
          <p:cNvCxnSpPr/>
          <p:nvPr/>
        </p:nvCxnSpPr>
        <p:spPr>
          <a:xfrm>
            <a:off x="1981200" y="2438400"/>
            <a:ext cx="228600" cy="762000"/>
          </a:xfrm>
          <a:prstGeom prst="straightConnector1">
            <a:avLst/>
          </a:prstGeom>
          <a:ln w="31750" cap="sq">
            <a:solidFill>
              <a:srgbClr val="FF0000"/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H="1">
            <a:off x="609600" y="2514600"/>
            <a:ext cx="457200" cy="609600"/>
          </a:xfrm>
          <a:prstGeom prst="straightConnector1">
            <a:avLst/>
          </a:prstGeom>
          <a:ln w="31750" cap="sq">
            <a:solidFill>
              <a:srgbClr val="FF0000"/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970842" y="25908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</a:t>
            </a:r>
            <a:endParaRPr lang="en-US" sz="2000" dirty="0"/>
          </a:p>
        </p:txBody>
      </p:sp>
      <p:sp>
        <p:nvSpPr>
          <p:cNvPr id="91" name="TextBox 90"/>
          <p:cNvSpPr txBox="1"/>
          <p:nvPr/>
        </p:nvSpPr>
        <p:spPr>
          <a:xfrm>
            <a:off x="4953000" y="4411916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</a:t>
            </a:r>
            <a:endParaRPr lang="en-US" sz="2000" dirty="0"/>
          </a:p>
        </p:txBody>
      </p:sp>
      <p:sp>
        <p:nvSpPr>
          <p:cNvPr id="93" name="TextBox 92"/>
          <p:cNvSpPr txBox="1"/>
          <p:nvPr/>
        </p:nvSpPr>
        <p:spPr>
          <a:xfrm>
            <a:off x="4962525" y="6315074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 Ramifications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CSI and weights are computed and applied locally at each BS radio</a:t>
            </a:r>
          </a:p>
          <a:p>
            <a:pPr lvl="1"/>
            <a:r>
              <a:rPr lang="en-US" dirty="0" smtClean="0"/>
              <a:t>No overhead for additional BS radios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 central data dependency</a:t>
            </a:r>
          </a:p>
          <a:p>
            <a:pPr lvl="1"/>
            <a:r>
              <a:rPr lang="en-US" dirty="0" smtClean="0"/>
              <a:t>No latency from data transport</a:t>
            </a:r>
          </a:p>
          <a:p>
            <a:pPr lvl="1"/>
            <a:r>
              <a:rPr lang="en-US" dirty="0" smtClean="0"/>
              <a:t>Constant data rate common bus (no switching!)</a:t>
            </a:r>
          </a:p>
          <a:p>
            <a:endParaRPr lang="en-US" dirty="0" smtClean="0"/>
          </a:p>
          <a:p>
            <a:r>
              <a:rPr lang="en-US" dirty="0" smtClean="0"/>
              <a:t>Unlimited scalability!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How do we design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Daisy-chain (series)</a:t>
            </a:r>
          </a:p>
          <a:p>
            <a:pPr lvl="1"/>
            <a:r>
              <a:rPr lang="en-US" dirty="0" smtClean="0"/>
              <a:t>Unreliable</a:t>
            </a:r>
          </a:p>
          <a:p>
            <a:pPr lvl="1"/>
            <a:r>
              <a:rPr lang="en-US" dirty="0" smtClean="0"/>
              <a:t>Large end to end latency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Token-ring | Interconnected</a:t>
            </a:r>
          </a:p>
          <a:p>
            <a:pPr lvl="1"/>
            <a:r>
              <a:rPr lang="en-US" dirty="0" smtClean="0"/>
              <a:t>Not amenable to linear </a:t>
            </a:r>
            <a:r>
              <a:rPr lang="en-US" dirty="0" err="1" smtClean="0"/>
              <a:t>precoding</a:t>
            </a:r>
            <a:endParaRPr lang="en-US" dirty="0" smtClean="0"/>
          </a:p>
          <a:p>
            <a:pPr lvl="1"/>
            <a:r>
              <a:rPr lang="en-US" dirty="0" smtClean="0"/>
              <a:t>Variable Latency</a:t>
            </a:r>
          </a:p>
          <a:p>
            <a:pPr lvl="1"/>
            <a:r>
              <a:rPr lang="en-US" dirty="0" smtClean="0"/>
              <a:t>Routing overhead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5" name="Group 192"/>
          <p:cNvGrpSpPr/>
          <p:nvPr/>
        </p:nvGrpSpPr>
        <p:grpSpPr>
          <a:xfrm>
            <a:off x="5791200" y="1066800"/>
            <a:ext cx="1511874" cy="1847850"/>
            <a:chOff x="7010400" y="990600"/>
            <a:chExt cx="1511874" cy="1847850"/>
          </a:xfrm>
        </p:grpSpPr>
        <p:sp>
          <p:nvSpPr>
            <p:cNvPr id="89" name="Isosceles Triangle 88"/>
            <p:cNvSpPr/>
            <p:nvPr/>
          </p:nvSpPr>
          <p:spPr>
            <a:xfrm flipV="1">
              <a:off x="8403665" y="990600"/>
              <a:ext cx="118526" cy="102177"/>
            </a:xfrm>
            <a:prstGeom prst="triangle">
              <a:avLst/>
            </a:prstGeom>
            <a:noFill/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>
              <a:stCxn id="89" idx="0"/>
            </p:cNvCxnSpPr>
            <p:nvPr/>
          </p:nvCxnSpPr>
          <p:spPr>
            <a:xfrm>
              <a:off x="8462928" y="1092777"/>
              <a:ext cx="0" cy="1348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92" idx="3"/>
            </p:cNvCxnSpPr>
            <p:nvPr/>
          </p:nvCxnSpPr>
          <p:spPr>
            <a:xfrm>
              <a:off x="8229600" y="1219200"/>
              <a:ext cx="2238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91"/>
            <p:cNvSpPr/>
            <p:nvPr/>
          </p:nvSpPr>
          <p:spPr>
            <a:xfrm>
              <a:off x="8001000" y="1104900"/>
              <a:ext cx="228600" cy="228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>
              <a:stCxn id="92" idx="2"/>
              <a:endCxn id="97" idx="0"/>
            </p:cNvCxnSpPr>
            <p:nvPr/>
          </p:nvCxnSpPr>
          <p:spPr>
            <a:xfrm>
              <a:off x="8115300" y="1333500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Isosceles Triangle 93"/>
            <p:cNvSpPr/>
            <p:nvPr/>
          </p:nvSpPr>
          <p:spPr>
            <a:xfrm flipV="1">
              <a:off x="8403665" y="1371600"/>
              <a:ext cx="118526" cy="102177"/>
            </a:xfrm>
            <a:prstGeom prst="triangle">
              <a:avLst/>
            </a:prstGeom>
            <a:noFill/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>
              <a:stCxn id="94" idx="0"/>
            </p:cNvCxnSpPr>
            <p:nvPr/>
          </p:nvCxnSpPr>
          <p:spPr>
            <a:xfrm>
              <a:off x="8462928" y="1473777"/>
              <a:ext cx="0" cy="1348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7" idx="3"/>
            </p:cNvCxnSpPr>
            <p:nvPr/>
          </p:nvCxnSpPr>
          <p:spPr>
            <a:xfrm>
              <a:off x="8229600" y="1600200"/>
              <a:ext cx="2238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angle 96"/>
            <p:cNvSpPr/>
            <p:nvPr/>
          </p:nvSpPr>
          <p:spPr>
            <a:xfrm>
              <a:off x="8001000" y="1485900"/>
              <a:ext cx="228600" cy="228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/>
            <p:cNvCxnSpPr>
              <a:stCxn id="108" idx="0"/>
            </p:cNvCxnSpPr>
            <p:nvPr/>
          </p:nvCxnSpPr>
          <p:spPr>
            <a:xfrm flipV="1">
              <a:off x="8115300" y="2501900"/>
              <a:ext cx="0" cy="1079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Isosceles Triangle 98"/>
            <p:cNvSpPr/>
            <p:nvPr/>
          </p:nvSpPr>
          <p:spPr>
            <a:xfrm flipV="1">
              <a:off x="8403665" y="1752600"/>
              <a:ext cx="118526" cy="102177"/>
            </a:xfrm>
            <a:prstGeom prst="triangle">
              <a:avLst/>
            </a:prstGeom>
            <a:noFill/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Connector 99"/>
            <p:cNvCxnSpPr>
              <a:stCxn id="99" idx="0"/>
            </p:cNvCxnSpPr>
            <p:nvPr/>
          </p:nvCxnSpPr>
          <p:spPr>
            <a:xfrm>
              <a:off x="8462928" y="1854777"/>
              <a:ext cx="0" cy="1348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102" idx="3"/>
            </p:cNvCxnSpPr>
            <p:nvPr/>
          </p:nvCxnSpPr>
          <p:spPr>
            <a:xfrm>
              <a:off x="8229600" y="1981200"/>
              <a:ext cx="2238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ctangle 101"/>
            <p:cNvSpPr/>
            <p:nvPr/>
          </p:nvSpPr>
          <p:spPr>
            <a:xfrm>
              <a:off x="8001000" y="1866900"/>
              <a:ext cx="228600" cy="228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Connector 102"/>
            <p:cNvCxnSpPr>
              <a:stCxn id="102" idx="2"/>
            </p:cNvCxnSpPr>
            <p:nvPr/>
          </p:nvCxnSpPr>
          <p:spPr>
            <a:xfrm>
              <a:off x="8115300" y="2095500"/>
              <a:ext cx="0" cy="88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 rot="5400000">
              <a:off x="8066914" y="1985142"/>
              <a:ext cx="325946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…</a:t>
              </a:r>
              <a:endParaRPr lang="en-US" sz="3200" dirty="0"/>
            </a:p>
          </p:txBody>
        </p:sp>
        <p:sp>
          <p:nvSpPr>
            <p:cNvPr id="105" name="Isosceles Triangle 104"/>
            <p:cNvSpPr/>
            <p:nvPr/>
          </p:nvSpPr>
          <p:spPr>
            <a:xfrm flipV="1">
              <a:off x="8403665" y="2495550"/>
              <a:ext cx="118526" cy="102177"/>
            </a:xfrm>
            <a:prstGeom prst="triangle">
              <a:avLst/>
            </a:prstGeom>
            <a:noFill/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/>
            <p:cNvCxnSpPr>
              <a:stCxn id="105" idx="0"/>
            </p:cNvCxnSpPr>
            <p:nvPr/>
          </p:nvCxnSpPr>
          <p:spPr>
            <a:xfrm>
              <a:off x="8462928" y="2597727"/>
              <a:ext cx="0" cy="1348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08" idx="3"/>
            </p:cNvCxnSpPr>
            <p:nvPr/>
          </p:nvCxnSpPr>
          <p:spPr>
            <a:xfrm>
              <a:off x="8229600" y="2724150"/>
              <a:ext cx="2238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/>
            <p:cNvSpPr/>
            <p:nvPr/>
          </p:nvSpPr>
          <p:spPr>
            <a:xfrm>
              <a:off x="8001000" y="2609850"/>
              <a:ext cx="228600" cy="228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Connector 108"/>
            <p:cNvCxnSpPr>
              <a:stCxn id="97" idx="2"/>
              <a:endCxn id="102" idx="0"/>
            </p:cNvCxnSpPr>
            <p:nvPr/>
          </p:nvCxnSpPr>
          <p:spPr>
            <a:xfrm>
              <a:off x="8115300" y="1714500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endCxn id="92" idx="1"/>
            </p:cNvCxnSpPr>
            <p:nvPr/>
          </p:nvCxnSpPr>
          <p:spPr>
            <a:xfrm>
              <a:off x="7620000" y="1219200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7626350" y="1212850"/>
              <a:ext cx="0" cy="736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7010400" y="1943100"/>
              <a:ext cx="6032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58"/>
          <p:cNvGrpSpPr/>
          <p:nvPr/>
        </p:nvGrpSpPr>
        <p:grpSpPr>
          <a:xfrm>
            <a:off x="1066800" y="2743200"/>
            <a:ext cx="1334074" cy="1847850"/>
            <a:chOff x="3987800" y="4171950"/>
            <a:chExt cx="1334074" cy="1847850"/>
          </a:xfrm>
        </p:grpSpPr>
        <p:sp>
          <p:nvSpPr>
            <p:cNvPr id="136" name="Isosceles Triangle 135"/>
            <p:cNvSpPr/>
            <p:nvPr/>
          </p:nvSpPr>
          <p:spPr>
            <a:xfrm flipV="1">
              <a:off x="5203265" y="4171950"/>
              <a:ext cx="118526" cy="102177"/>
            </a:xfrm>
            <a:prstGeom prst="triangle">
              <a:avLst/>
            </a:prstGeom>
            <a:noFill/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7" name="Straight Connector 136"/>
            <p:cNvCxnSpPr>
              <a:stCxn id="136" idx="0"/>
            </p:cNvCxnSpPr>
            <p:nvPr/>
          </p:nvCxnSpPr>
          <p:spPr>
            <a:xfrm>
              <a:off x="5262528" y="4274127"/>
              <a:ext cx="0" cy="1348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39" idx="3"/>
            </p:cNvCxnSpPr>
            <p:nvPr/>
          </p:nvCxnSpPr>
          <p:spPr>
            <a:xfrm>
              <a:off x="5029200" y="4400550"/>
              <a:ext cx="2238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tangle 138"/>
            <p:cNvSpPr/>
            <p:nvPr/>
          </p:nvSpPr>
          <p:spPr>
            <a:xfrm>
              <a:off x="4800600" y="4286250"/>
              <a:ext cx="228600" cy="228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Isosceles Triangle 139"/>
            <p:cNvSpPr/>
            <p:nvPr/>
          </p:nvSpPr>
          <p:spPr>
            <a:xfrm flipV="1">
              <a:off x="5203265" y="4552950"/>
              <a:ext cx="118526" cy="102177"/>
            </a:xfrm>
            <a:prstGeom prst="triangle">
              <a:avLst/>
            </a:prstGeom>
            <a:noFill/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Connector 140"/>
            <p:cNvCxnSpPr>
              <a:stCxn id="140" idx="0"/>
            </p:cNvCxnSpPr>
            <p:nvPr/>
          </p:nvCxnSpPr>
          <p:spPr>
            <a:xfrm>
              <a:off x="5262528" y="4655127"/>
              <a:ext cx="0" cy="1348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43" idx="3"/>
            </p:cNvCxnSpPr>
            <p:nvPr/>
          </p:nvCxnSpPr>
          <p:spPr>
            <a:xfrm>
              <a:off x="5029200" y="4781550"/>
              <a:ext cx="2238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Rectangle 142"/>
            <p:cNvSpPr/>
            <p:nvPr/>
          </p:nvSpPr>
          <p:spPr>
            <a:xfrm>
              <a:off x="4800600" y="4667250"/>
              <a:ext cx="228600" cy="228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Isosceles Triangle 143"/>
            <p:cNvSpPr/>
            <p:nvPr/>
          </p:nvSpPr>
          <p:spPr>
            <a:xfrm flipV="1">
              <a:off x="5203265" y="4933950"/>
              <a:ext cx="118526" cy="102177"/>
            </a:xfrm>
            <a:prstGeom prst="triangle">
              <a:avLst/>
            </a:prstGeom>
            <a:noFill/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" name="Straight Connector 144"/>
            <p:cNvCxnSpPr>
              <a:stCxn id="144" idx="0"/>
            </p:cNvCxnSpPr>
            <p:nvPr/>
          </p:nvCxnSpPr>
          <p:spPr>
            <a:xfrm>
              <a:off x="5262528" y="5036127"/>
              <a:ext cx="0" cy="1348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47" idx="3"/>
            </p:cNvCxnSpPr>
            <p:nvPr/>
          </p:nvCxnSpPr>
          <p:spPr>
            <a:xfrm>
              <a:off x="5029200" y="5162550"/>
              <a:ext cx="2238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Rectangle 146"/>
            <p:cNvSpPr/>
            <p:nvPr/>
          </p:nvSpPr>
          <p:spPr>
            <a:xfrm>
              <a:off x="4800600" y="5048250"/>
              <a:ext cx="228600" cy="228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TextBox 147"/>
            <p:cNvSpPr txBox="1"/>
            <p:nvPr/>
          </p:nvSpPr>
          <p:spPr>
            <a:xfrm rot="5400000">
              <a:off x="4866514" y="5185537"/>
              <a:ext cx="325946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…</a:t>
              </a:r>
              <a:endParaRPr lang="en-US" sz="3200" dirty="0"/>
            </a:p>
          </p:txBody>
        </p:sp>
        <p:sp>
          <p:nvSpPr>
            <p:cNvPr id="149" name="Isosceles Triangle 148"/>
            <p:cNvSpPr/>
            <p:nvPr/>
          </p:nvSpPr>
          <p:spPr>
            <a:xfrm flipV="1">
              <a:off x="5203265" y="5676900"/>
              <a:ext cx="118526" cy="102177"/>
            </a:xfrm>
            <a:prstGeom prst="triangle">
              <a:avLst/>
            </a:prstGeom>
            <a:noFill/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0" name="Straight Connector 149"/>
            <p:cNvCxnSpPr>
              <a:stCxn id="149" idx="0"/>
            </p:cNvCxnSpPr>
            <p:nvPr/>
          </p:nvCxnSpPr>
          <p:spPr>
            <a:xfrm>
              <a:off x="5262528" y="5779077"/>
              <a:ext cx="0" cy="1348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52" idx="3"/>
            </p:cNvCxnSpPr>
            <p:nvPr/>
          </p:nvCxnSpPr>
          <p:spPr>
            <a:xfrm>
              <a:off x="5029200" y="5905500"/>
              <a:ext cx="2238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Rectangle 151"/>
            <p:cNvSpPr/>
            <p:nvPr/>
          </p:nvSpPr>
          <p:spPr>
            <a:xfrm>
              <a:off x="4800600" y="5791200"/>
              <a:ext cx="228600" cy="228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3" name="Straight Connector 152"/>
            <p:cNvCxnSpPr>
              <a:endCxn id="139" idx="1"/>
            </p:cNvCxnSpPr>
            <p:nvPr/>
          </p:nvCxnSpPr>
          <p:spPr>
            <a:xfrm>
              <a:off x="4419600" y="4400550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endCxn id="143" idx="1"/>
            </p:cNvCxnSpPr>
            <p:nvPr/>
          </p:nvCxnSpPr>
          <p:spPr>
            <a:xfrm>
              <a:off x="4438650" y="4781550"/>
              <a:ext cx="3619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endCxn id="147" idx="1"/>
            </p:cNvCxnSpPr>
            <p:nvPr/>
          </p:nvCxnSpPr>
          <p:spPr>
            <a:xfrm>
              <a:off x="4445000" y="5162550"/>
              <a:ext cx="355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endCxn id="152" idx="1"/>
            </p:cNvCxnSpPr>
            <p:nvPr/>
          </p:nvCxnSpPr>
          <p:spPr>
            <a:xfrm>
              <a:off x="4368800" y="5905500"/>
              <a:ext cx="431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Rectangle 156"/>
            <p:cNvSpPr/>
            <p:nvPr/>
          </p:nvSpPr>
          <p:spPr>
            <a:xfrm>
              <a:off x="4267200" y="4267200"/>
              <a:ext cx="228600" cy="17526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" name="Straight Connector 157"/>
            <p:cNvCxnSpPr>
              <a:endCxn id="157" idx="1"/>
            </p:cNvCxnSpPr>
            <p:nvPr/>
          </p:nvCxnSpPr>
          <p:spPr>
            <a:xfrm>
              <a:off x="3987800" y="5143500"/>
              <a:ext cx="279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89"/>
          <p:cNvGrpSpPr/>
          <p:nvPr/>
        </p:nvGrpSpPr>
        <p:grpSpPr>
          <a:xfrm>
            <a:off x="5715000" y="4724400"/>
            <a:ext cx="2362774" cy="1752600"/>
            <a:chOff x="1524000" y="4572000"/>
            <a:chExt cx="2362774" cy="1752600"/>
          </a:xfrm>
        </p:grpSpPr>
        <p:sp>
          <p:nvSpPr>
            <p:cNvPr id="160" name="Oval 159"/>
            <p:cNvSpPr/>
            <p:nvPr/>
          </p:nvSpPr>
          <p:spPr>
            <a:xfrm>
              <a:off x="1981200" y="4800600"/>
              <a:ext cx="1524000" cy="1524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60"/>
            <p:cNvGrpSpPr/>
            <p:nvPr/>
          </p:nvGrpSpPr>
          <p:grpSpPr>
            <a:xfrm>
              <a:off x="2628900" y="4572000"/>
              <a:ext cx="521191" cy="342900"/>
              <a:chOff x="6781800" y="4838700"/>
              <a:chExt cx="521191" cy="342900"/>
            </a:xfrm>
          </p:grpSpPr>
          <p:sp>
            <p:nvSpPr>
              <p:cNvPr id="162" name="Isosceles Triangle 161"/>
              <p:cNvSpPr/>
              <p:nvPr/>
            </p:nvSpPr>
            <p:spPr>
              <a:xfrm flipV="1">
                <a:off x="7184465" y="4838700"/>
                <a:ext cx="118526" cy="102177"/>
              </a:xfrm>
              <a:prstGeom prst="triangle">
                <a:avLst/>
              </a:prstGeom>
              <a:noFill/>
              <a:ln w="190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3" name="Straight Connector 162"/>
              <p:cNvCxnSpPr>
                <a:stCxn id="162" idx="0"/>
              </p:cNvCxnSpPr>
              <p:nvPr/>
            </p:nvCxnSpPr>
            <p:spPr>
              <a:xfrm>
                <a:off x="7243728" y="4940877"/>
                <a:ext cx="0" cy="1348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>
                <a:stCxn id="165" idx="3"/>
              </p:cNvCxnSpPr>
              <p:nvPr/>
            </p:nvCxnSpPr>
            <p:spPr>
              <a:xfrm>
                <a:off x="7010400" y="5067300"/>
                <a:ext cx="22383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Rectangle 164"/>
              <p:cNvSpPr/>
              <p:nvPr/>
            </p:nvSpPr>
            <p:spPr>
              <a:xfrm>
                <a:off x="6781800" y="4953000"/>
                <a:ext cx="2286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165"/>
            <p:cNvGrpSpPr/>
            <p:nvPr/>
          </p:nvGrpSpPr>
          <p:grpSpPr>
            <a:xfrm>
              <a:off x="3346450" y="5022850"/>
              <a:ext cx="521191" cy="342900"/>
              <a:chOff x="6781800" y="4838700"/>
              <a:chExt cx="521191" cy="342900"/>
            </a:xfrm>
          </p:grpSpPr>
          <p:sp>
            <p:nvSpPr>
              <p:cNvPr id="167" name="Isosceles Triangle 166"/>
              <p:cNvSpPr/>
              <p:nvPr/>
            </p:nvSpPr>
            <p:spPr>
              <a:xfrm flipV="1">
                <a:off x="7184465" y="4838700"/>
                <a:ext cx="118526" cy="102177"/>
              </a:xfrm>
              <a:prstGeom prst="triangle">
                <a:avLst/>
              </a:prstGeom>
              <a:noFill/>
              <a:ln w="190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8" name="Straight Connector 167"/>
              <p:cNvCxnSpPr>
                <a:stCxn id="167" idx="0"/>
              </p:cNvCxnSpPr>
              <p:nvPr/>
            </p:nvCxnSpPr>
            <p:spPr>
              <a:xfrm>
                <a:off x="7243728" y="4940877"/>
                <a:ext cx="0" cy="1348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>
                <a:stCxn id="170" idx="3"/>
              </p:cNvCxnSpPr>
              <p:nvPr/>
            </p:nvCxnSpPr>
            <p:spPr>
              <a:xfrm>
                <a:off x="7010400" y="5067300"/>
                <a:ext cx="22383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tangle 169"/>
              <p:cNvSpPr/>
              <p:nvPr/>
            </p:nvSpPr>
            <p:spPr>
              <a:xfrm>
                <a:off x="6781800" y="4953000"/>
                <a:ext cx="2286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70"/>
            <p:cNvGrpSpPr/>
            <p:nvPr/>
          </p:nvGrpSpPr>
          <p:grpSpPr>
            <a:xfrm>
              <a:off x="3111500" y="5905500"/>
              <a:ext cx="521191" cy="342900"/>
              <a:chOff x="6781800" y="4838700"/>
              <a:chExt cx="521191" cy="342900"/>
            </a:xfrm>
          </p:grpSpPr>
          <p:sp>
            <p:nvSpPr>
              <p:cNvPr id="172" name="Isosceles Triangle 171"/>
              <p:cNvSpPr/>
              <p:nvPr/>
            </p:nvSpPr>
            <p:spPr>
              <a:xfrm flipV="1">
                <a:off x="7184465" y="4838700"/>
                <a:ext cx="118526" cy="102177"/>
              </a:xfrm>
              <a:prstGeom prst="triangle">
                <a:avLst/>
              </a:prstGeom>
              <a:noFill/>
              <a:ln w="190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3" name="Straight Connector 172"/>
              <p:cNvCxnSpPr>
                <a:stCxn id="172" idx="0"/>
              </p:cNvCxnSpPr>
              <p:nvPr/>
            </p:nvCxnSpPr>
            <p:spPr>
              <a:xfrm>
                <a:off x="7243728" y="4940877"/>
                <a:ext cx="0" cy="1348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>
                <a:stCxn id="175" idx="3"/>
              </p:cNvCxnSpPr>
              <p:nvPr/>
            </p:nvCxnSpPr>
            <p:spPr>
              <a:xfrm>
                <a:off x="7010400" y="5067300"/>
                <a:ext cx="22383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Rectangle 174"/>
              <p:cNvSpPr/>
              <p:nvPr/>
            </p:nvSpPr>
            <p:spPr>
              <a:xfrm>
                <a:off x="6781800" y="4953000"/>
                <a:ext cx="2286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75"/>
            <p:cNvGrpSpPr/>
            <p:nvPr/>
          </p:nvGrpSpPr>
          <p:grpSpPr>
            <a:xfrm>
              <a:off x="2114550" y="5899150"/>
              <a:ext cx="521191" cy="342900"/>
              <a:chOff x="6781800" y="4838700"/>
              <a:chExt cx="521191" cy="342900"/>
            </a:xfrm>
          </p:grpSpPr>
          <p:sp>
            <p:nvSpPr>
              <p:cNvPr id="177" name="Isosceles Triangle 176"/>
              <p:cNvSpPr/>
              <p:nvPr/>
            </p:nvSpPr>
            <p:spPr>
              <a:xfrm flipV="1">
                <a:off x="7184465" y="4838700"/>
                <a:ext cx="118526" cy="102177"/>
              </a:xfrm>
              <a:prstGeom prst="triangle">
                <a:avLst/>
              </a:prstGeom>
              <a:noFill/>
              <a:ln w="190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8" name="Straight Connector 177"/>
              <p:cNvCxnSpPr>
                <a:stCxn id="177" idx="0"/>
              </p:cNvCxnSpPr>
              <p:nvPr/>
            </p:nvCxnSpPr>
            <p:spPr>
              <a:xfrm>
                <a:off x="7243728" y="4940877"/>
                <a:ext cx="0" cy="1348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>
                <a:stCxn id="180" idx="3"/>
              </p:cNvCxnSpPr>
              <p:nvPr/>
            </p:nvCxnSpPr>
            <p:spPr>
              <a:xfrm>
                <a:off x="7010400" y="5067300"/>
                <a:ext cx="22383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Rectangle 179"/>
              <p:cNvSpPr/>
              <p:nvPr/>
            </p:nvSpPr>
            <p:spPr>
              <a:xfrm>
                <a:off x="6781800" y="4953000"/>
                <a:ext cx="2286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80"/>
            <p:cNvGrpSpPr/>
            <p:nvPr/>
          </p:nvGrpSpPr>
          <p:grpSpPr>
            <a:xfrm>
              <a:off x="1981200" y="5029200"/>
              <a:ext cx="521191" cy="342900"/>
              <a:chOff x="6781800" y="4838700"/>
              <a:chExt cx="521191" cy="342900"/>
            </a:xfrm>
          </p:grpSpPr>
          <p:sp>
            <p:nvSpPr>
              <p:cNvPr id="182" name="Isosceles Triangle 181"/>
              <p:cNvSpPr/>
              <p:nvPr/>
            </p:nvSpPr>
            <p:spPr>
              <a:xfrm flipV="1">
                <a:off x="7184465" y="4838700"/>
                <a:ext cx="118526" cy="102177"/>
              </a:xfrm>
              <a:prstGeom prst="triangle">
                <a:avLst/>
              </a:prstGeom>
              <a:noFill/>
              <a:ln w="190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3" name="Straight Connector 182"/>
              <p:cNvCxnSpPr>
                <a:stCxn id="182" idx="0"/>
              </p:cNvCxnSpPr>
              <p:nvPr/>
            </p:nvCxnSpPr>
            <p:spPr>
              <a:xfrm>
                <a:off x="7243728" y="4940877"/>
                <a:ext cx="0" cy="1348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>
                <a:stCxn id="185" idx="3"/>
              </p:cNvCxnSpPr>
              <p:nvPr/>
            </p:nvCxnSpPr>
            <p:spPr>
              <a:xfrm>
                <a:off x="7010400" y="5067300"/>
                <a:ext cx="22383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Rectangle 184"/>
              <p:cNvSpPr/>
              <p:nvPr/>
            </p:nvSpPr>
            <p:spPr>
              <a:xfrm>
                <a:off x="6781800" y="4953000"/>
                <a:ext cx="228600" cy="228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6" name="Straight Connector 185"/>
            <p:cNvCxnSpPr>
              <a:endCxn id="160" idx="2"/>
            </p:cNvCxnSpPr>
            <p:nvPr/>
          </p:nvCxnSpPr>
          <p:spPr>
            <a:xfrm>
              <a:off x="1524000" y="5562600"/>
              <a:ext cx="457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/>
            <p:cNvSpPr txBox="1"/>
            <p:nvPr/>
          </p:nvSpPr>
          <p:spPr>
            <a:xfrm rot="5400000">
              <a:off x="3388012" y="5368637"/>
              <a:ext cx="412750" cy="58477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…</a:t>
              </a:r>
              <a:endParaRPr lang="en-US" sz="3200" dirty="0"/>
            </a:p>
          </p:txBody>
        </p:sp>
        <p:cxnSp>
          <p:nvCxnSpPr>
            <p:cNvPr id="188" name="Straight Connector 187"/>
            <p:cNvCxnSpPr>
              <a:stCxn id="165" idx="2"/>
              <a:endCxn id="175" idx="0"/>
            </p:cNvCxnSpPr>
            <p:nvPr/>
          </p:nvCxnSpPr>
          <p:spPr>
            <a:xfrm>
              <a:off x="2743200" y="4914900"/>
              <a:ext cx="482600" cy="1104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>
              <a:stCxn id="180" idx="0"/>
              <a:endCxn id="170" idx="1"/>
            </p:cNvCxnSpPr>
            <p:nvPr/>
          </p:nvCxnSpPr>
          <p:spPr>
            <a:xfrm flipV="1">
              <a:off x="2228850" y="5251450"/>
              <a:ext cx="1117600" cy="76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Content Placeholder 2"/>
          <p:cNvSpPr txBox="1">
            <a:spLocks/>
          </p:cNvSpPr>
          <p:nvPr/>
        </p:nvSpPr>
        <p:spPr>
          <a:xfrm>
            <a:off x="3886200" y="3124200"/>
            <a:ext cx="51054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Flat structure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Unscalable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Expensive, with large fixed cost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Argos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3" name="Group 103"/>
          <p:cNvGrpSpPr/>
          <p:nvPr/>
        </p:nvGrpSpPr>
        <p:grpSpPr>
          <a:xfrm>
            <a:off x="1981200" y="1866900"/>
            <a:ext cx="5181600" cy="4236720"/>
            <a:chOff x="2019300" y="1600200"/>
            <a:chExt cx="5181600" cy="4236720"/>
          </a:xfrm>
        </p:grpSpPr>
        <p:sp>
          <p:nvSpPr>
            <p:cNvPr id="74" name="Rounded Rectangle 73"/>
            <p:cNvSpPr/>
            <p:nvPr/>
          </p:nvSpPr>
          <p:spPr>
            <a:xfrm>
              <a:off x="2019300" y="1600200"/>
              <a:ext cx="1828800" cy="8382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Abel" pitchFamily="2" charset="0"/>
                </a:rPr>
                <a:t>Central Controller</a:t>
              </a:r>
              <a:endParaRPr lang="en-US" sz="1400" dirty="0">
                <a:solidFill>
                  <a:schemeClr val="bg1"/>
                </a:solidFill>
                <a:latin typeface="Abel" pitchFamily="2" charset="0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019300" y="2895600"/>
              <a:ext cx="1280160" cy="5486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Abel" pitchFamily="2" charset="0"/>
                </a:rPr>
                <a:t>Argos Hub</a:t>
              </a:r>
              <a:endParaRPr lang="en-US" sz="1200" dirty="0">
                <a:solidFill>
                  <a:schemeClr val="bg1"/>
                </a:solidFill>
                <a:latin typeface="Abel" pitchFamily="2" charset="0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3467100" y="2895600"/>
              <a:ext cx="1280160" cy="5486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Abel" pitchFamily="2" charset="0"/>
                </a:rPr>
                <a:t>Argos Hub</a:t>
              </a:r>
              <a:endParaRPr lang="en-US" sz="1200" dirty="0">
                <a:solidFill>
                  <a:schemeClr val="bg1"/>
                </a:solidFill>
                <a:latin typeface="Abel" pitchFamily="2" charset="0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5865224" y="2895600"/>
              <a:ext cx="1280160" cy="5486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Abel" pitchFamily="2" charset="0"/>
                </a:rPr>
                <a:t>Argos Hub</a:t>
              </a:r>
              <a:endParaRPr lang="en-US" sz="1200" dirty="0">
                <a:solidFill>
                  <a:schemeClr val="bg1"/>
                </a:solidFill>
                <a:latin typeface="Abel" pitchFamily="2" charset="0"/>
              </a:endParaRPr>
            </a:p>
          </p:txBody>
        </p:sp>
        <p:cxnSp>
          <p:nvCxnSpPr>
            <p:cNvPr id="78" name="Elbow Connector 77"/>
            <p:cNvCxnSpPr>
              <a:stCxn id="74" idx="2"/>
              <a:endCxn id="75" idx="0"/>
            </p:cNvCxnSpPr>
            <p:nvPr/>
          </p:nvCxnSpPr>
          <p:spPr>
            <a:xfrm rot="5400000">
              <a:off x="2567940" y="2529840"/>
              <a:ext cx="457200" cy="274320"/>
            </a:xfrm>
            <a:prstGeom prst="bentConnector3">
              <a:avLst>
                <a:gd name="adj1" fmla="val 50000"/>
              </a:avLst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Elbow Connector 78"/>
            <p:cNvCxnSpPr>
              <a:stCxn id="74" idx="2"/>
              <a:endCxn id="76" idx="0"/>
            </p:cNvCxnSpPr>
            <p:nvPr/>
          </p:nvCxnSpPr>
          <p:spPr>
            <a:xfrm rot="16200000" flipH="1">
              <a:off x="3291840" y="2080260"/>
              <a:ext cx="457200" cy="1173480"/>
            </a:xfrm>
            <a:prstGeom prst="bentConnector3">
              <a:avLst>
                <a:gd name="adj1" fmla="val 50000"/>
              </a:avLst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Elbow Connector 79"/>
            <p:cNvCxnSpPr>
              <a:stCxn id="74" idx="2"/>
              <a:endCxn id="77" idx="0"/>
            </p:cNvCxnSpPr>
            <p:nvPr/>
          </p:nvCxnSpPr>
          <p:spPr>
            <a:xfrm rot="16200000" flipH="1">
              <a:off x="4490902" y="881198"/>
              <a:ext cx="457200" cy="3571604"/>
            </a:xfrm>
            <a:prstGeom prst="bentConnector3">
              <a:avLst>
                <a:gd name="adj1" fmla="val 50000"/>
              </a:avLst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ounded Rectangle 80"/>
            <p:cNvSpPr/>
            <p:nvPr/>
          </p:nvSpPr>
          <p:spPr>
            <a:xfrm>
              <a:off x="2019300" y="3962400"/>
              <a:ext cx="914400" cy="41148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bel" pitchFamily="2" charset="0"/>
                </a:rPr>
                <a:t>Module</a:t>
              </a:r>
              <a:endParaRPr lang="en-US" sz="1100" dirty="0">
                <a:solidFill>
                  <a:schemeClr val="bg1"/>
                </a:solidFill>
                <a:latin typeface="Abel" pitchFamily="2" charset="0"/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3086100" y="3962400"/>
              <a:ext cx="914400" cy="41148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bel" pitchFamily="2" charset="0"/>
                </a:rPr>
                <a:t>Module</a:t>
              </a:r>
              <a:endParaRPr lang="en-US" sz="1100" dirty="0">
                <a:solidFill>
                  <a:schemeClr val="bg1"/>
                </a:solidFill>
                <a:latin typeface="Abel" pitchFamily="2" charset="0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143501" y="3943927"/>
              <a:ext cx="914400" cy="41148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bel" pitchFamily="2" charset="0"/>
                </a:rPr>
                <a:t>Module</a:t>
              </a:r>
              <a:endParaRPr lang="en-US" sz="1100" dirty="0">
                <a:solidFill>
                  <a:schemeClr val="bg1"/>
                </a:solidFill>
                <a:latin typeface="Abel" pitchFamily="2" charset="0"/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2019300" y="4572000"/>
              <a:ext cx="914400" cy="41148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bel" pitchFamily="2" charset="0"/>
                </a:rPr>
                <a:t>Module</a:t>
              </a:r>
              <a:endParaRPr lang="en-US" sz="1100" dirty="0">
                <a:solidFill>
                  <a:schemeClr val="bg1"/>
                </a:solidFill>
                <a:latin typeface="Abel" pitchFamily="2" charset="0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2019300" y="5410200"/>
              <a:ext cx="914400" cy="41148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bel" pitchFamily="2" charset="0"/>
                </a:rPr>
                <a:t>Module</a:t>
              </a:r>
              <a:endParaRPr lang="en-US" sz="1100" dirty="0">
                <a:solidFill>
                  <a:schemeClr val="bg1"/>
                </a:solidFill>
                <a:latin typeface="Abel" pitchFamily="2" charset="0"/>
              </a:endParaRPr>
            </a:p>
          </p:txBody>
        </p:sp>
        <p:cxnSp>
          <p:nvCxnSpPr>
            <p:cNvPr id="86" name="Elbow Connector 85"/>
            <p:cNvCxnSpPr>
              <a:stCxn id="75" idx="2"/>
              <a:endCxn id="81" idx="0"/>
            </p:cNvCxnSpPr>
            <p:nvPr/>
          </p:nvCxnSpPr>
          <p:spPr>
            <a:xfrm rot="5400000">
              <a:off x="2308860" y="3611880"/>
              <a:ext cx="518160" cy="182880"/>
            </a:xfrm>
            <a:prstGeom prst="bentConnector3">
              <a:avLst>
                <a:gd name="adj1" fmla="val 50000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Elbow Connector 86"/>
            <p:cNvCxnSpPr>
              <a:stCxn id="75" idx="2"/>
              <a:endCxn id="82" idx="0"/>
            </p:cNvCxnSpPr>
            <p:nvPr/>
          </p:nvCxnSpPr>
          <p:spPr>
            <a:xfrm rot="16200000" flipH="1">
              <a:off x="2842260" y="3261360"/>
              <a:ext cx="518160" cy="883920"/>
            </a:xfrm>
            <a:prstGeom prst="bentConnector3">
              <a:avLst>
                <a:gd name="adj1" fmla="val 50000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Elbow Connector 87"/>
            <p:cNvCxnSpPr>
              <a:stCxn id="75" idx="2"/>
              <a:endCxn id="83" idx="0"/>
            </p:cNvCxnSpPr>
            <p:nvPr/>
          </p:nvCxnSpPr>
          <p:spPr>
            <a:xfrm rot="16200000" flipH="1">
              <a:off x="3880197" y="2223422"/>
              <a:ext cx="499687" cy="2941321"/>
            </a:xfrm>
            <a:prstGeom prst="bentConnector3">
              <a:avLst>
                <a:gd name="adj1" fmla="val 50000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1" idx="2"/>
              <a:endCxn id="84" idx="0"/>
            </p:cNvCxnSpPr>
            <p:nvPr/>
          </p:nvCxnSpPr>
          <p:spPr>
            <a:xfrm>
              <a:off x="2476500" y="4373880"/>
              <a:ext cx="0" cy="198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84" idx="2"/>
              <a:endCxn id="85" idx="0"/>
            </p:cNvCxnSpPr>
            <p:nvPr/>
          </p:nvCxnSpPr>
          <p:spPr>
            <a:xfrm>
              <a:off x="2476500" y="4983480"/>
              <a:ext cx="0" cy="4267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 rot="16200000">
              <a:off x="2364433" y="4967258"/>
              <a:ext cx="2286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bel" pitchFamily="2" charset="0"/>
                  <a:cs typeface="Times New Roman" pitchFamily="18" charset="0"/>
                </a:rPr>
                <a:t>…</a:t>
              </a:r>
              <a:endParaRPr lang="en-US" sz="2400" dirty="0">
                <a:latin typeface="Abel" pitchFamily="2" charset="0"/>
                <a:cs typeface="Times New Roman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762500" y="2668369"/>
              <a:ext cx="110272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Abel" pitchFamily="2" charset="0"/>
                  <a:cs typeface="Times New Roman" pitchFamily="18" charset="0"/>
                </a:rPr>
                <a:t>…</a:t>
              </a:r>
              <a:endParaRPr lang="en-US" sz="3600" dirty="0">
                <a:latin typeface="Abel" pitchFamily="2" charset="0"/>
                <a:cs typeface="Times New Roman" pitchFamily="18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000500" y="3695700"/>
              <a:ext cx="1143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Abel" pitchFamily="2" charset="0"/>
                  <a:cs typeface="Times New Roman" pitchFamily="18" charset="0"/>
                </a:rPr>
                <a:t>…</a:t>
              </a:r>
              <a:endParaRPr lang="en-US" sz="3600" dirty="0">
                <a:latin typeface="Abel" pitchFamily="2" charset="0"/>
                <a:cs typeface="Times New Roman" pitchFamily="18" charset="0"/>
              </a:endParaRPr>
            </a:p>
          </p:txBody>
        </p:sp>
        <p:cxnSp>
          <p:nvCxnSpPr>
            <p:cNvPr id="94" name="Straight Connector 93"/>
            <p:cNvCxnSpPr>
              <a:endCxn id="74" idx="3"/>
            </p:cNvCxnSpPr>
            <p:nvPr/>
          </p:nvCxnSpPr>
          <p:spPr>
            <a:xfrm flipH="1">
              <a:off x="3848100" y="2019300"/>
              <a:ext cx="3297284" cy="0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4724400" y="1600200"/>
              <a:ext cx="18669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Abel" pitchFamily="2" charset="0"/>
                  <a:cs typeface="Times New Roman" pitchFamily="18" charset="0"/>
                </a:rPr>
                <a:t>Data Backhaul</a:t>
              </a:r>
              <a:endParaRPr lang="en-US" sz="2000" dirty="0">
                <a:latin typeface="Abel" pitchFamily="2" charset="0"/>
                <a:cs typeface="Times New Roman" pitchFamily="18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4000500" y="4648200"/>
              <a:ext cx="3200400" cy="118872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  <a:latin typeface="Abel" pitchFamily="2" charset="0"/>
                </a:rPr>
                <a:t>Module</a:t>
              </a:r>
            </a:p>
            <a:p>
              <a:pPr algn="ctr"/>
              <a:endParaRPr lang="en-US" sz="3200" dirty="0">
                <a:solidFill>
                  <a:schemeClr val="bg1"/>
                </a:solidFill>
                <a:latin typeface="Abel" pitchFamily="2" charset="0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>
            <a:xfrm flipH="1">
              <a:off x="4152900" y="4346536"/>
              <a:ext cx="986056" cy="3016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ounded Rectangle 98"/>
            <p:cNvSpPr/>
            <p:nvPr/>
          </p:nvSpPr>
          <p:spPr>
            <a:xfrm>
              <a:off x="4155076" y="5410200"/>
              <a:ext cx="731520" cy="27432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bel" pitchFamily="2" charset="0"/>
                </a:rPr>
                <a:t>Radio</a:t>
              </a:r>
              <a:endParaRPr lang="en-US" sz="1050" dirty="0">
                <a:solidFill>
                  <a:schemeClr val="bg1"/>
                </a:solidFill>
                <a:latin typeface="Abel" pitchFamily="2" charset="0"/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5067300" y="5410200"/>
              <a:ext cx="731520" cy="27432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bel" pitchFamily="2" charset="0"/>
                </a:rPr>
                <a:t>Radio</a:t>
              </a:r>
              <a:endParaRPr lang="en-US" sz="1050" dirty="0">
                <a:solidFill>
                  <a:schemeClr val="bg1"/>
                </a:solidFill>
                <a:latin typeface="Abel" pitchFamily="2" charset="0"/>
              </a:endParaRP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6316980" y="5410200"/>
              <a:ext cx="731520" cy="27432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bel" pitchFamily="2" charset="0"/>
                </a:rPr>
                <a:t>Radio</a:t>
              </a:r>
              <a:endParaRPr lang="en-US" sz="1050" dirty="0">
                <a:solidFill>
                  <a:schemeClr val="bg1"/>
                </a:solidFill>
                <a:latin typeface="Abel" pitchFamily="2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829300" y="5215235"/>
              <a:ext cx="4419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Abel" pitchFamily="2" charset="0"/>
                  <a:cs typeface="Times New Roman" pitchFamily="18" charset="0"/>
                </a:rPr>
                <a:t>…</a:t>
              </a:r>
              <a:endParaRPr lang="en-US" sz="2400" dirty="0">
                <a:solidFill>
                  <a:schemeClr val="bg1"/>
                </a:solidFill>
                <a:latin typeface="Abel" pitchFamily="2" charset="0"/>
                <a:cs typeface="Times New Roman" pitchFamily="18" charset="0"/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>
            <a:xfrm>
              <a:off x="6046527" y="4323790"/>
              <a:ext cx="986056" cy="3016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4506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Left-Right Arrow 311"/>
          <p:cNvSpPr/>
          <p:nvPr/>
        </p:nvSpPr>
        <p:spPr>
          <a:xfrm>
            <a:off x="2676360" y="3811104"/>
            <a:ext cx="1790700" cy="685800"/>
          </a:xfrm>
          <a:prstGeom prst="leftRightArrow">
            <a:avLst>
              <a:gd name="adj1" fmla="val 59333"/>
              <a:gd name="adj2" fmla="val 62451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Argos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3" name="Group 74"/>
          <p:cNvGrpSpPr/>
          <p:nvPr/>
        </p:nvGrpSpPr>
        <p:grpSpPr>
          <a:xfrm>
            <a:off x="1981200" y="1866900"/>
            <a:ext cx="1828800" cy="4221480"/>
            <a:chOff x="1981200" y="1866900"/>
            <a:chExt cx="1828800" cy="4221480"/>
          </a:xfrm>
        </p:grpSpPr>
        <p:sp>
          <p:nvSpPr>
            <p:cNvPr id="37" name="Rounded Rectangle 36"/>
            <p:cNvSpPr/>
            <p:nvPr/>
          </p:nvSpPr>
          <p:spPr>
            <a:xfrm>
              <a:off x="1981200" y="1866900"/>
              <a:ext cx="1828800" cy="8382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Abel" pitchFamily="2" charset="0"/>
                </a:rPr>
                <a:t>Central Controller</a:t>
              </a:r>
              <a:endParaRPr lang="en-US" sz="1400" dirty="0">
                <a:solidFill>
                  <a:schemeClr val="bg1"/>
                </a:solidFill>
                <a:latin typeface="Abel" pitchFamily="2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1981200" y="3162300"/>
              <a:ext cx="1280160" cy="54864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Abel" pitchFamily="2" charset="0"/>
                </a:rPr>
                <a:t>Argos Hub</a:t>
              </a:r>
              <a:endParaRPr lang="en-US" sz="1200" dirty="0">
                <a:solidFill>
                  <a:schemeClr val="bg1"/>
                </a:solidFill>
                <a:latin typeface="Abel" pitchFamily="2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981200" y="4229100"/>
              <a:ext cx="914400" cy="41148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bel" pitchFamily="2" charset="0"/>
                </a:rPr>
                <a:t>Module</a:t>
              </a:r>
              <a:endParaRPr lang="en-US" sz="1100" dirty="0">
                <a:solidFill>
                  <a:schemeClr val="bg1"/>
                </a:solidFill>
                <a:latin typeface="Abel" pitchFamily="2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1981200" y="4838700"/>
              <a:ext cx="914400" cy="41148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bel" pitchFamily="2" charset="0"/>
                </a:rPr>
                <a:t>Module</a:t>
              </a:r>
              <a:endParaRPr lang="en-US" sz="1100" dirty="0">
                <a:solidFill>
                  <a:schemeClr val="bg1"/>
                </a:solidFill>
                <a:latin typeface="Abel" pitchFamily="2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981200" y="5676900"/>
              <a:ext cx="914400" cy="41148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bel" pitchFamily="2" charset="0"/>
                </a:rPr>
                <a:t>Module</a:t>
              </a:r>
              <a:endParaRPr lang="en-US" sz="1100" dirty="0">
                <a:solidFill>
                  <a:schemeClr val="bg1"/>
                </a:solidFill>
                <a:latin typeface="Abel" pitchFamily="2" charset="0"/>
              </a:endParaRPr>
            </a:p>
          </p:txBody>
        </p:sp>
        <p:cxnSp>
          <p:nvCxnSpPr>
            <p:cNvPr id="52" name="Straight Connector 51"/>
            <p:cNvCxnSpPr>
              <a:stCxn id="44" idx="2"/>
              <a:endCxn id="47" idx="0"/>
            </p:cNvCxnSpPr>
            <p:nvPr/>
          </p:nvCxnSpPr>
          <p:spPr>
            <a:xfrm>
              <a:off x="2438400" y="4640580"/>
              <a:ext cx="0" cy="1981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2"/>
              <a:endCxn id="48" idx="0"/>
            </p:cNvCxnSpPr>
            <p:nvPr/>
          </p:nvCxnSpPr>
          <p:spPr>
            <a:xfrm>
              <a:off x="2438400" y="5250180"/>
              <a:ext cx="0" cy="4267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 rot="16200000">
              <a:off x="2326333" y="5233958"/>
              <a:ext cx="2286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bel" pitchFamily="2" charset="0"/>
                  <a:cs typeface="Times New Roman" pitchFamily="18" charset="0"/>
                </a:rPr>
                <a:t>…</a:t>
              </a:r>
              <a:endParaRPr lang="en-US" sz="2400" dirty="0">
                <a:latin typeface="Abel" pitchFamily="2" charset="0"/>
                <a:cs typeface="Times New Roman" pitchFamily="18" charset="0"/>
              </a:endParaRPr>
            </a:p>
          </p:txBody>
        </p:sp>
        <p:cxnSp>
          <p:nvCxnSpPr>
            <p:cNvPr id="73" name="Elbow Connector 72"/>
            <p:cNvCxnSpPr/>
            <p:nvPr/>
          </p:nvCxnSpPr>
          <p:spPr>
            <a:xfrm rot="5400000">
              <a:off x="2529840" y="2796540"/>
              <a:ext cx="457200" cy="274320"/>
            </a:xfrm>
            <a:prstGeom prst="bentConnector3">
              <a:avLst>
                <a:gd name="adj1" fmla="val 50000"/>
              </a:avLst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Elbow Connector 73"/>
            <p:cNvCxnSpPr/>
            <p:nvPr/>
          </p:nvCxnSpPr>
          <p:spPr>
            <a:xfrm rot="5400000">
              <a:off x="2270760" y="3878580"/>
              <a:ext cx="518160" cy="182880"/>
            </a:xfrm>
            <a:prstGeom prst="bentConnector3">
              <a:avLst>
                <a:gd name="adj1" fmla="val 50000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Right Arrow 173"/>
          <p:cNvSpPr/>
          <p:nvPr/>
        </p:nvSpPr>
        <p:spPr>
          <a:xfrm flipH="1">
            <a:off x="2514599" y="2095500"/>
            <a:ext cx="3809999" cy="45720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ight Arrow 174"/>
          <p:cNvSpPr/>
          <p:nvPr/>
        </p:nvSpPr>
        <p:spPr>
          <a:xfrm flipH="1">
            <a:off x="2514600" y="3208020"/>
            <a:ext cx="3810000" cy="4572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ight Arrow 175"/>
          <p:cNvSpPr/>
          <p:nvPr/>
        </p:nvSpPr>
        <p:spPr>
          <a:xfrm flipH="1">
            <a:off x="5638800" y="4847068"/>
            <a:ext cx="668168" cy="40311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228600" y="1828800"/>
            <a:ext cx="1920240" cy="9144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Central Controller</a:t>
            </a:r>
          </a:p>
          <a:p>
            <a:pPr algn="ctr"/>
            <a:r>
              <a:rPr lang="en-US" sz="1400" b="1" dirty="0" smtClean="0"/>
              <a:t>(PC with MATLAB)</a:t>
            </a:r>
            <a:endParaRPr lang="en-US" sz="14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222720" y="3276600"/>
            <a:ext cx="1920240" cy="3033229"/>
            <a:chOff x="222720" y="3276600"/>
            <a:chExt cx="1920240" cy="3033229"/>
          </a:xfrm>
        </p:grpSpPr>
        <p:sp>
          <p:nvSpPr>
            <p:cNvPr id="49" name="Rounded Rectangle 48"/>
            <p:cNvSpPr/>
            <p:nvPr/>
          </p:nvSpPr>
          <p:spPr>
            <a:xfrm>
              <a:off x="222720" y="3276600"/>
              <a:ext cx="1920240" cy="3033229"/>
            </a:xfrm>
            <a:prstGeom prst="roundRect">
              <a:avLst>
                <a:gd name="adj" fmla="val 617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endParaRPr lang="en-US" sz="2400" b="1" dirty="0" smtClean="0"/>
            </a:p>
            <a:p>
              <a:pPr algn="ctr"/>
              <a:endParaRPr lang="en-US" sz="2400" b="1" dirty="0" smtClean="0"/>
            </a:p>
            <a:p>
              <a:pPr algn="ctr"/>
              <a:endParaRPr lang="en-US" sz="2400" b="1" dirty="0" smtClean="0"/>
            </a:p>
            <a:p>
              <a:pPr algn="ctr"/>
              <a:endParaRPr lang="en-US" sz="2400" b="1" dirty="0" smtClean="0"/>
            </a:p>
            <a:p>
              <a:pPr algn="ctr"/>
              <a:endParaRPr lang="en-US" sz="2400" b="1" dirty="0" smtClean="0"/>
            </a:p>
            <a:p>
              <a:pPr algn="ctr"/>
              <a:endParaRPr lang="en-US" sz="2400" b="1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68440" y="4617720"/>
              <a:ext cx="1828800" cy="731520"/>
            </a:xfrm>
            <a:prstGeom prst="roundRect">
              <a:avLst>
                <a:gd name="adj" fmla="val 11802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Sync Pulse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268440" y="3810000"/>
              <a:ext cx="1828800" cy="731520"/>
            </a:xfrm>
            <a:prstGeom prst="roundRect">
              <a:avLst>
                <a:gd name="adj" fmla="val 926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Ethernet</a:t>
              </a: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268440" y="5440680"/>
              <a:ext cx="1828800" cy="731520"/>
            </a:xfrm>
            <a:prstGeom prst="roundRect">
              <a:avLst>
                <a:gd name="adj" fmla="val 7848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Clock Distribution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8600" y="335280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Argos Hub</a:t>
              </a:r>
            </a:p>
          </p:txBody>
        </p:sp>
      </p:grpSp>
      <p:pic>
        <p:nvPicPr>
          <p:cNvPr id="3614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810000"/>
            <a:ext cx="3047999" cy="250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1" name="Left-Right Arrow 310"/>
          <p:cNvSpPr/>
          <p:nvPr/>
        </p:nvSpPr>
        <p:spPr>
          <a:xfrm>
            <a:off x="2219160" y="3934929"/>
            <a:ext cx="1790700" cy="685800"/>
          </a:xfrm>
          <a:prstGeom prst="leftRightArrow">
            <a:avLst>
              <a:gd name="adj1" fmla="val 59333"/>
              <a:gd name="adj2" fmla="val 62451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Argos</a:t>
            </a:r>
          </a:p>
          <a:p>
            <a:pPr algn="ctr"/>
            <a:r>
              <a:rPr lang="en-US" sz="1400" b="1" dirty="0" smtClean="0"/>
              <a:t>Interconnect</a:t>
            </a:r>
          </a:p>
        </p:txBody>
      </p:sp>
      <p:grpSp>
        <p:nvGrpSpPr>
          <p:cNvPr id="313" name="Group 312"/>
          <p:cNvGrpSpPr/>
          <p:nvPr/>
        </p:nvGrpSpPr>
        <p:grpSpPr>
          <a:xfrm>
            <a:off x="3352800" y="1524000"/>
            <a:ext cx="5700032" cy="5056390"/>
            <a:chOff x="3352800" y="1524000"/>
            <a:chExt cx="5700032" cy="5056390"/>
          </a:xfrm>
        </p:grpSpPr>
        <p:grpSp>
          <p:nvGrpSpPr>
            <p:cNvPr id="314" name="Group 104"/>
            <p:cNvGrpSpPr/>
            <p:nvPr/>
          </p:nvGrpSpPr>
          <p:grpSpPr>
            <a:xfrm>
              <a:off x="3886200" y="1524000"/>
              <a:ext cx="5010009" cy="4025900"/>
              <a:chOff x="1546860" y="775970"/>
              <a:chExt cx="5120640" cy="4114800"/>
            </a:xfrm>
          </p:grpSpPr>
          <p:sp>
            <p:nvSpPr>
              <p:cNvPr id="340" name="Rounded Rectangle 339"/>
              <p:cNvSpPr/>
              <p:nvPr/>
            </p:nvSpPr>
            <p:spPr>
              <a:xfrm>
                <a:off x="1546860" y="775970"/>
                <a:ext cx="5120640" cy="4114800"/>
              </a:xfrm>
              <a:prstGeom prst="roundRect">
                <a:avLst>
                  <a:gd name="adj" fmla="val 4267"/>
                </a:avLst>
              </a:prstGeom>
              <a:solidFill>
                <a:schemeClr val="accent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0" rtlCol="0" anchor="ctr"/>
              <a:lstStyle/>
              <a:p>
                <a:pPr algn="r"/>
                <a:r>
                  <a:rPr lang="en-US" sz="2400" b="1" dirty="0" smtClean="0"/>
                  <a:t>WARP Module</a:t>
                </a:r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grpSp>
            <p:nvGrpSpPr>
              <p:cNvPr id="341" name="Group 80"/>
              <p:cNvGrpSpPr/>
              <p:nvPr/>
            </p:nvGrpSpPr>
            <p:grpSpPr>
              <a:xfrm>
                <a:off x="1645920" y="1189990"/>
                <a:ext cx="4937760" cy="3642360"/>
                <a:chOff x="3390900" y="1150620"/>
                <a:chExt cx="4937760" cy="3642360"/>
              </a:xfrm>
            </p:grpSpPr>
            <p:grpSp>
              <p:nvGrpSpPr>
                <p:cNvPr id="342" name="Group 78"/>
                <p:cNvGrpSpPr/>
                <p:nvPr/>
              </p:nvGrpSpPr>
              <p:grpSpPr>
                <a:xfrm>
                  <a:off x="3390900" y="1150620"/>
                  <a:ext cx="3566160" cy="3642360"/>
                  <a:chOff x="3390900" y="2080260"/>
                  <a:chExt cx="3566160" cy="3642360"/>
                </a:xfrm>
              </p:grpSpPr>
              <p:grpSp>
                <p:nvGrpSpPr>
                  <p:cNvPr id="349" name="Group 76"/>
                  <p:cNvGrpSpPr/>
                  <p:nvPr/>
                </p:nvGrpSpPr>
                <p:grpSpPr>
                  <a:xfrm>
                    <a:off x="3390900" y="2080260"/>
                    <a:ext cx="3566160" cy="2834640"/>
                    <a:chOff x="3390900" y="2080260"/>
                    <a:chExt cx="3566160" cy="2834640"/>
                  </a:xfrm>
                </p:grpSpPr>
                <p:sp>
                  <p:nvSpPr>
                    <p:cNvPr id="351" name="Rounded Rectangle 350"/>
                    <p:cNvSpPr/>
                    <p:nvPr/>
                  </p:nvSpPr>
                  <p:spPr>
                    <a:xfrm>
                      <a:off x="3390900" y="2080260"/>
                      <a:ext cx="3566160" cy="2834640"/>
                    </a:xfrm>
                    <a:prstGeom prst="roundRect">
                      <a:avLst>
                        <a:gd name="adj" fmla="val 3813"/>
                      </a:avLst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tIns="137160" rtlCol="0" anchor="ctr"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FPGA</a:t>
                      </a:r>
                      <a:endParaRPr lang="en-US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  <p:grpSp>
                  <p:nvGrpSpPr>
                    <p:cNvPr id="352" name="Group 74"/>
                    <p:cNvGrpSpPr/>
                    <p:nvPr/>
                  </p:nvGrpSpPr>
                  <p:grpSpPr>
                    <a:xfrm>
                      <a:off x="3482340" y="2674620"/>
                      <a:ext cx="3383280" cy="2138680"/>
                      <a:chOff x="3515360" y="1717040"/>
                      <a:chExt cx="3383280" cy="2138680"/>
                    </a:xfrm>
                  </p:grpSpPr>
                  <p:sp>
                    <p:nvSpPr>
                      <p:cNvPr id="353" name="Rounded Rectangle 352"/>
                      <p:cNvSpPr/>
                      <p:nvPr/>
                    </p:nvSpPr>
                    <p:spPr>
                      <a:xfrm>
                        <a:off x="3515360" y="1717040"/>
                        <a:ext cx="3383280" cy="731520"/>
                      </a:xfrm>
                      <a:prstGeom prst="round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>
                            <a:solidFill>
                              <a:schemeClr val="bg1"/>
                            </a:solidFill>
                          </a:rPr>
                          <a:t>Power PC</a:t>
                        </a:r>
                      </a:p>
                    </p:txBody>
                  </p:sp>
                  <p:grpSp>
                    <p:nvGrpSpPr>
                      <p:cNvPr id="354" name="Group 73"/>
                      <p:cNvGrpSpPr/>
                      <p:nvPr/>
                    </p:nvGrpSpPr>
                    <p:grpSpPr>
                      <a:xfrm>
                        <a:off x="3515360" y="2615353"/>
                        <a:ext cx="3383280" cy="1240367"/>
                        <a:chOff x="3515360" y="2869353"/>
                        <a:chExt cx="3383280" cy="1240367"/>
                      </a:xfrm>
                    </p:grpSpPr>
                    <p:sp>
                      <p:nvSpPr>
                        <p:cNvPr id="355" name="Rounded Rectangle 354"/>
                        <p:cNvSpPr/>
                        <p:nvPr/>
                      </p:nvSpPr>
                      <p:spPr>
                        <a:xfrm>
                          <a:off x="3515360" y="2869353"/>
                          <a:ext cx="3383280" cy="1240367"/>
                        </a:xfrm>
                        <a:prstGeom prst="roundRect">
                          <a:avLst>
                            <a:gd name="adj" fmla="val 8120"/>
                          </a:avLst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FPGA Fabric</a:t>
                          </a:r>
                        </a:p>
                        <a:p>
                          <a:pPr algn="ctr"/>
                          <a:endParaRPr lang="en-US" b="1" dirty="0" smtClean="0"/>
                        </a:p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:endParaRPr lang="en-US" dirty="0" smtClean="0"/>
                        </a:p>
                      </p:txBody>
                    </p:sp>
                    <p:grpSp>
                      <p:nvGrpSpPr>
                        <p:cNvPr id="356" name="Group 65"/>
                        <p:cNvGrpSpPr/>
                        <p:nvPr/>
                      </p:nvGrpSpPr>
                      <p:grpSpPr>
                        <a:xfrm>
                          <a:off x="3632200" y="3327400"/>
                          <a:ext cx="3175000" cy="640080"/>
                          <a:chOff x="3581400" y="3365500"/>
                          <a:chExt cx="3175000" cy="640080"/>
                        </a:xfrm>
                      </p:grpSpPr>
                      <p:sp>
                        <p:nvSpPr>
                          <p:cNvPr id="357" name="Rounded Rectangle 356"/>
                          <p:cNvSpPr/>
                          <p:nvPr/>
                        </p:nvSpPr>
                        <p:spPr>
                          <a:xfrm>
                            <a:off x="5232400" y="3365500"/>
                            <a:ext cx="1524000" cy="640080"/>
                          </a:xfrm>
                          <a:prstGeom prst="round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lIns="0" tIns="0" rIns="0" bIns="0" rtlCol="0" anchor="ctr"/>
                          <a:lstStyle/>
                          <a:p>
                            <a:pPr algn="ctr"/>
                            <a:r>
                              <a:rPr lang="en-US" sz="1600" b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</a:rPr>
                              <a:t>Hardware Model</a:t>
                            </a:r>
                          </a:p>
                        </p:txBody>
                      </p:sp>
                      <p:sp>
                        <p:nvSpPr>
                          <p:cNvPr id="358" name="Rounded Rectangle 357"/>
                          <p:cNvSpPr/>
                          <p:nvPr/>
                        </p:nvSpPr>
                        <p:spPr>
                          <a:xfrm>
                            <a:off x="3581400" y="3365500"/>
                            <a:ext cx="1524000" cy="640080"/>
                          </a:xfrm>
                          <a:prstGeom prst="round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lIns="0" tIns="0" rIns="0" bIns="0" rtlCol="0" anchor="ctr"/>
                          <a:lstStyle/>
                          <a:p>
                            <a:pPr algn="ctr"/>
                            <a:r>
                              <a:rPr lang="en-US" sz="1600" b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</a:rPr>
                              <a:t>Peripherals and Other I/O</a:t>
                            </a:r>
                            <a:endParaRPr lang="en-US" sz="16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350" name="Rounded Rectangle 349"/>
                  <p:cNvSpPr/>
                  <p:nvPr/>
                </p:nvSpPr>
                <p:spPr>
                  <a:xfrm>
                    <a:off x="3390900" y="4991100"/>
                    <a:ext cx="3566160" cy="731520"/>
                  </a:xfrm>
                  <a:prstGeom prst="roundRect">
                    <a:avLst>
                      <a:gd name="adj" fmla="val 11459"/>
                    </a:avLst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Clock Board</a:t>
                    </a:r>
                    <a:endParaRPr lang="en-US" sz="2400" b="1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343" name="Group 79"/>
                <p:cNvGrpSpPr/>
                <p:nvPr/>
              </p:nvGrpSpPr>
              <p:grpSpPr>
                <a:xfrm>
                  <a:off x="7048500" y="1152144"/>
                  <a:ext cx="1280160" cy="3639312"/>
                  <a:chOff x="7239000" y="1152144"/>
                  <a:chExt cx="1280160" cy="3639312"/>
                </a:xfrm>
              </p:grpSpPr>
              <p:sp>
                <p:nvSpPr>
                  <p:cNvPr id="344" name="Rounded Rectangle 343"/>
                  <p:cNvSpPr/>
                  <p:nvPr/>
                </p:nvSpPr>
                <p:spPr>
                  <a:xfrm>
                    <a:off x="7239000" y="1152144"/>
                    <a:ext cx="1280160" cy="3639312"/>
                  </a:xfrm>
                  <a:prstGeom prst="roundRect">
                    <a:avLst>
                      <a:gd name="adj" fmla="val 9723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lIns="0" tIns="182880" rIns="0" rtlCol="0" anchor="ctr"/>
                  <a:lstStyle/>
                  <a:p>
                    <a:pPr algn="ctr"/>
                    <a:r>
                      <a:rPr lang="en-US" sz="2000" b="1" dirty="0" smtClean="0"/>
                      <a:t>Daughter Cards</a:t>
                    </a:r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5" name="Rounded Rectangle 344"/>
                  <p:cNvSpPr/>
                  <p:nvPr/>
                </p:nvSpPr>
                <p:spPr>
                  <a:xfrm>
                    <a:off x="7351542" y="4074160"/>
                    <a:ext cx="1055077" cy="548640"/>
                  </a:xfrm>
                  <a:prstGeom prst="round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Radio 4</a:t>
                    </a:r>
                    <a:endParaRPr lang="en-US" b="1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346" name="Rounded Rectangle 345"/>
                  <p:cNvSpPr/>
                  <p:nvPr/>
                </p:nvSpPr>
                <p:spPr>
                  <a:xfrm>
                    <a:off x="7351542" y="3358726"/>
                    <a:ext cx="1055077" cy="548640"/>
                  </a:xfrm>
                  <a:prstGeom prst="round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Radio 3</a:t>
                    </a:r>
                    <a:endParaRPr lang="en-US" b="1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347" name="Rounded Rectangle 346"/>
                  <p:cNvSpPr/>
                  <p:nvPr/>
                </p:nvSpPr>
                <p:spPr>
                  <a:xfrm>
                    <a:off x="7351542" y="2643293"/>
                    <a:ext cx="1055077" cy="548640"/>
                  </a:xfrm>
                  <a:prstGeom prst="round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Radio 2</a:t>
                    </a:r>
                    <a:endParaRPr lang="en-US" b="1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348" name="Rounded Rectangle 347"/>
                  <p:cNvSpPr/>
                  <p:nvPr/>
                </p:nvSpPr>
                <p:spPr>
                  <a:xfrm>
                    <a:off x="7351542" y="1927860"/>
                    <a:ext cx="1055077" cy="548640"/>
                  </a:xfrm>
                  <a:prstGeom prst="round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Radio 1</a:t>
                    </a:r>
                    <a:endParaRPr lang="en-US" b="1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315" name="Group 104"/>
            <p:cNvGrpSpPr/>
            <p:nvPr/>
          </p:nvGrpSpPr>
          <p:grpSpPr>
            <a:xfrm>
              <a:off x="3352800" y="2057400"/>
              <a:ext cx="5010009" cy="4025900"/>
              <a:chOff x="1546860" y="775970"/>
              <a:chExt cx="5120640" cy="4114800"/>
            </a:xfrm>
          </p:grpSpPr>
          <p:sp>
            <p:nvSpPr>
              <p:cNvPr id="321" name="Rounded Rectangle 320"/>
              <p:cNvSpPr/>
              <p:nvPr/>
            </p:nvSpPr>
            <p:spPr>
              <a:xfrm>
                <a:off x="1546860" y="775970"/>
                <a:ext cx="5120640" cy="4114800"/>
              </a:xfrm>
              <a:prstGeom prst="roundRect">
                <a:avLst>
                  <a:gd name="adj" fmla="val 4267"/>
                </a:avLst>
              </a:prstGeom>
              <a:solidFill>
                <a:schemeClr val="accent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0" rtlCol="0" anchor="ctr"/>
              <a:lstStyle/>
              <a:p>
                <a:pPr algn="r"/>
                <a:r>
                  <a:rPr lang="en-US" sz="2400" b="1" dirty="0" smtClean="0"/>
                  <a:t>WARP Module</a:t>
                </a:r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grpSp>
            <p:nvGrpSpPr>
              <p:cNvPr id="322" name="Group 80"/>
              <p:cNvGrpSpPr/>
              <p:nvPr/>
            </p:nvGrpSpPr>
            <p:grpSpPr>
              <a:xfrm>
                <a:off x="1645920" y="1189990"/>
                <a:ext cx="4937760" cy="3642360"/>
                <a:chOff x="3390900" y="1150620"/>
                <a:chExt cx="4937760" cy="3642360"/>
              </a:xfrm>
            </p:grpSpPr>
            <p:grpSp>
              <p:nvGrpSpPr>
                <p:cNvPr id="323" name="Group 78"/>
                <p:cNvGrpSpPr/>
                <p:nvPr/>
              </p:nvGrpSpPr>
              <p:grpSpPr>
                <a:xfrm>
                  <a:off x="3390900" y="1150620"/>
                  <a:ext cx="3566160" cy="3642360"/>
                  <a:chOff x="3390900" y="2080260"/>
                  <a:chExt cx="3566160" cy="3642360"/>
                </a:xfrm>
              </p:grpSpPr>
              <p:grpSp>
                <p:nvGrpSpPr>
                  <p:cNvPr id="330" name="Group 76"/>
                  <p:cNvGrpSpPr/>
                  <p:nvPr/>
                </p:nvGrpSpPr>
                <p:grpSpPr>
                  <a:xfrm>
                    <a:off x="3390900" y="2080260"/>
                    <a:ext cx="3566160" cy="2834640"/>
                    <a:chOff x="3390900" y="2080260"/>
                    <a:chExt cx="3566160" cy="2834640"/>
                  </a:xfrm>
                </p:grpSpPr>
                <p:sp>
                  <p:nvSpPr>
                    <p:cNvPr id="332" name="Rounded Rectangle 331"/>
                    <p:cNvSpPr/>
                    <p:nvPr/>
                  </p:nvSpPr>
                  <p:spPr>
                    <a:xfrm>
                      <a:off x="3390900" y="2080260"/>
                      <a:ext cx="3566160" cy="2834640"/>
                    </a:xfrm>
                    <a:prstGeom prst="roundRect">
                      <a:avLst>
                        <a:gd name="adj" fmla="val 3813"/>
                      </a:avLst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tIns="137160" rtlCol="0" anchor="ctr"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FPGA</a:t>
                      </a:r>
                      <a:endParaRPr lang="en-US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  <p:grpSp>
                  <p:nvGrpSpPr>
                    <p:cNvPr id="333" name="Group 74"/>
                    <p:cNvGrpSpPr/>
                    <p:nvPr/>
                  </p:nvGrpSpPr>
                  <p:grpSpPr>
                    <a:xfrm>
                      <a:off x="3482340" y="2674620"/>
                      <a:ext cx="3383280" cy="2138680"/>
                      <a:chOff x="3515360" y="1717040"/>
                      <a:chExt cx="3383280" cy="2138680"/>
                    </a:xfrm>
                  </p:grpSpPr>
                  <p:sp>
                    <p:nvSpPr>
                      <p:cNvPr id="334" name="Rounded Rectangle 333"/>
                      <p:cNvSpPr/>
                      <p:nvPr/>
                    </p:nvSpPr>
                    <p:spPr>
                      <a:xfrm>
                        <a:off x="3515360" y="1717040"/>
                        <a:ext cx="3383280" cy="731520"/>
                      </a:xfrm>
                      <a:prstGeom prst="round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>
                            <a:solidFill>
                              <a:schemeClr val="bg1"/>
                            </a:solidFill>
                          </a:rPr>
                          <a:t>Power PC</a:t>
                        </a:r>
                      </a:p>
                    </p:txBody>
                  </p:sp>
                  <p:grpSp>
                    <p:nvGrpSpPr>
                      <p:cNvPr id="335" name="Group 73"/>
                      <p:cNvGrpSpPr/>
                      <p:nvPr/>
                    </p:nvGrpSpPr>
                    <p:grpSpPr>
                      <a:xfrm>
                        <a:off x="3515360" y="2615353"/>
                        <a:ext cx="3383280" cy="1240367"/>
                        <a:chOff x="3515360" y="2869353"/>
                        <a:chExt cx="3383280" cy="1240367"/>
                      </a:xfrm>
                    </p:grpSpPr>
                    <p:sp>
                      <p:nvSpPr>
                        <p:cNvPr id="336" name="Rounded Rectangle 335"/>
                        <p:cNvSpPr/>
                        <p:nvPr/>
                      </p:nvSpPr>
                      <p:spPr>
                        <a:xfrm>
                          <a:off x="3515360" y="2869353"/>
                          <a:ext cx="3383280" cy="1240367"/>
                        </a:xfrm>
                        <a:prstGeom prst="roundRect">
                          <a:avLst>
                            <a:gd name="adj" fmla="val 8120"/>
                          </a:avLst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FPGA Fabric</a:t>
                          </a:r>
                        </a:p>
                        <a:p>
                          <a:pPr algn="ctr"/>
                          <a:endParaRPr lang="en-US" b="1" dirty="0" smtClean="0"/>
                        </a:p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:endParaRPr lang="en-US" dirty="0" smtClean="0"/>
                        </a:p>
                      </p:txBody>
                    </p:sp>
                    <p:grpSp>
                      <p:nvGrpSpPr>
                        <p:cNvPr id="337" name="Group 65"/>
                        <p:cNvGrpSpPr/>
                        <p:nvPr/>
                      </p:nvGrpSpPr>
                      <p:grpSpPr>
                        <a:xfrm>
                          <a:off x="3632200" y="3327400"/>
                          <a:ext cx="3175000" cy="640080"/>
                          <a:chOff x="3581400" y="3365500"/>
                          <a:chExt cx="3175000" cy="640080"/>
                        </a:xfrm>
                      </p:grpSpPr>
                      <p:sp>
                        <p:nvSpPr>
                          <p:cNvPr id="338" name="Rounded Rectangle 337"/>
                          <p:cNvSpPr/>
                          <p:nvPr/>
                        </p:nvSpPr>
                        <p:spPr>
                          <a:xfrm>
                            <a:off x="5232400" y="3365500"/>
                            <a:ext cx="1524000" cy="640080"/>
                          </a:xfrm>
                          <a:prstGeom prst="round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lIns="0" tIns="0" rIns="0" bIns="0" rtlCol="0" anchor="ctr"/>
                          <a:lstStyle/>
                          <a:p>
                            <a:pPr algn="ctr"/>
                            <a:r>
                              <a:rPr lang="en-US" sz="1600" b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</a:rPr>
                              <a:t>Hardware Model</a:t>
                            </a:r>
                          </a:p>
                        </p:txBody>
                      </p:sp>
                      <p:sp>
                        <p:nvSpPr>
                          <p:cNvPr id="339" name="Rounded Rectangle 338"/>
                          <p:cNvSpPr/>
                          <p:nvPr/>
                        </p:nvSpPr>
                        <p:spPr>
                          <a:xfrm>
                            <a:off x="3581400" y="3365500"/>
                            <a:ext cx="1524000" cy="640080"/>
                          </a:xfrm>
                          <a:prstGeom prst="roundRect">
                            <a:avLst/>
                          </a:pr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lIns="0" tIns="0" rIns="0" bIns="0" rtlCol="0" anchor="ctr"/>
                          <a:lstStyle/>
                          <a:p>
                            <a:pPr algn="ctr"/>
                            <a:r>
                              <a:rPr lang="en-US" sz="1600" b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</a:rPr>
                              <a:t>Peripherals and Other I/O</a:t>
                            </a:r>
                            <a:endParaRPr lang="en-US" sz="16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331" name="Rounded Rectangle 330"/>
                  <p:cNvSpPr/>
                  <p:nvPr/>
                </p:nvSpPr>
                <p:spPr>
                  <a:xfrm>
                    <a:off x="3390900" y="4991100"/>
                    <a:ext cx="3566160" cy="731520"/>
                  </a:xfrm>
                  <a:prstGeom prst="roundRect">
                    <a:avLst>
                      <a:gd name="adj" fmla="val 11459"/>
                    </a:avLst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Clock Board</a:t>
                    </a:r>
                    <a:endParaRPr lang="en-US" sz="2400" b="1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324" name="Group 79"/>
                <p:cNvGrpSpPr/>
                <p:nvPr/>
              </p:nvGrpSpPr>
              <p:grpSpPr>
                <a:xfrm>
                  <a:off x="7048500" y="1152144"/>
                  <a:ext cx="1280160" cy="3639312"/>
                  <a:chOff x="7239000" y="1152144"/>
                  <a:chExt cx="1280160" cy="3639312"/>
                </a:xfrm>
              </p:grpSpPr>
              <p:sp>
                <p:nvSpPr>
                  <p:cNvPr id="325" name="Rounded Rectangle 324"/>
                  <p:cNvSpPr/>
                  <p:nvPr/>
                </p:nvSpPr>
                <p:spPr>
                  <a:xfrm>
                    <a:off x="7239000" y="1152144"/>
                    <a:ext cx="1280160" cy="3639312"/>
                  </a:xfrm>
                  <a:prstGeom prst="roundRect">
                    <a:avLst>
                      <a:gd name="adj" fmla="val 9723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lIns="0" tIns="182880" rIns="0" rtlCol="0" anchor="ctr"/>
                  <a:lstStyle/>
                  <a:p>
                    <a:pPr algn="ctr"/>
                    <a:r>
                      <a:rPr lang="en-US" sz="2000" b="1" dirty="0" smtClean="0"/>
                      <a:t>Daughter Cards</a:t>
                    </a:r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6" name="Rounded Rectangle 325"/>
                  <p:cNvSpPr/>
                  <p:nvPr/>
                </p:nvSpPr>
                <p:spPr>
                  <a:xfrm>
                    <a:off x="7351542" y="4074160"/>
                    <a:ext cx="1055077" cy="548640"/>
                  </a:xfrm>
                  <a:prstGeom prst="round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Radio 4</a:t>
                    </a:r>
                    <a:endParaRPr lang="en-US" b="1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327" name="Rounded Rectangle 326"/>
                  <p:cNvSpPr/>
                  <p:nvPr/>
                </p:nvSpPr>
                <p:spPr>
                  <a:xfrm>
                    <a:off x="7351542" y="3358726"/>
                    <a:ext cx="1055077" cy="548640"/>
                  </a:xfrm>
                  <a:prstGeom prst="round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Radio 3</a:t>
                    </a:r>
                    <a:endParaRPr lang="en-US" b="1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328" name="Rounded Rectangle 327"/>
                  <p:cNvSpPr/>
                  <p:nvPr/>
                </p:nvSpPr>
                <p:spPr>
                  <a:xfrm>
                    <a:off x="7351542" y="2643293"/>
                    <a:ext cx="1055077" cy="548640"/>
                  </a:xfrm>
                  <a:prstGeom prst="round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Radio 2</a:t>
                    </a:r>
                    <a:endParaRPr lang="en-US" b="1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329" name="Rounded Rectangle 328"/>
                  <p:cNvSpPr/>
                  <p:nvPr/>
                </p:nvSpPr>
                <p:spPr>
                  <a:xfrm>
                    <a:off x="7351542" y="1927860"/>
                    <a:ext cx="1055077" cy="548640"/>
                  </a:xfrm>
                  <a:prstGeom prst="round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Radio 1</a:t>
                    </a:r>
                    <a:endParaRPr lang="en-US" b="1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</p:grpSp>
        <p:sp>
          <p:nvSpPr>
            <p:cNvPr id="316" name="Right Brace 315"/>
            <p:cNvSpPr/>
            <p:nvPr/>
          </p:nvSpPr>
          <p:spPr>
            <a:xfrm rot="2629459">
              <a:off x="8510312" y="5417352"/>
              <a:ext cx="268393" cy="1163038"/>
            </a:xfrm>
            <a:prstGeom prst="rightBrac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8754618" y="5985614"/>
              <a:ext cx="29821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16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318" name="TextBox 317"/>
            <p:cNvSpPr txBox="1"/>
            <p:nvPr/>
          </p:nvSpPr>
          <p:spPr>
            <a:xfrm rot="18960000" flipV="1">
              <a:off x="8524091" y="5551422"/>
              <a:ext cx="298215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dirty="0" smtClean="0">
                  <a:solidFill>
                    <a:schemeClr val="accent1"/>
                  </a:solidFill>
                </a:rPr>
                <a:t>…</a:t>
              </a:r>
              <a:endParaRPr lang="en-US" sz="3600" dirty="0">
                <a:solidFill>
                  <a:schemeClr val="accent1"/>
                </a:solidFill>
              </a:endParaRPr>
            </a:p>
          </p:txBody>
        </p:sp>
        <p:sp>
          <p:nvSpPr>
            <p:cNvPr id="319" name="TextBox 318"/>
            <p:cNvSpPr txBox="1"/>
            <p:nvPr/>
          </p:nvSpPr>
          <p:spPr>
            <a:xfrm rot="7320000">
              <a:off x="8467645" y="1688792"/>
              <a:ext cx="298215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dirty="0" smtClean="0">
                  <a:solidFill>
                    <a:schemeClr val="accent5"/>
                  </a:solidFill>
                </a:rPr>
                <a:t>…</a:t>
              </a:r>
              <a:endParaRPr lang="en-US" sz="3600" dirty="0">
                <a:solidFill>
                  <a:schemeClr val="accent5"/>
                </a:solidFill>
              </a:endParaRPr>
            </a:p>
          </p:txBody>
        </p:sp>
        <p:sp>
          <p:nvSpPr>
            <p:cNvPr id="320" name="TextBox 319"/>
            <p:cNvSpPr txBox="1"/>
            <p:nvPr/>
          </p:nvSpPr>
          <p:spPr>
            <a:xfrm rot="18960000" flipV="1">
              <a:off x="3583581" y="1670151"/>
              <a:ext cx="298215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dirty="0" smtClean="0">
                  <a:solidFill>
                    <a:schemeClr val="accent1"/>
                  </a:solidFill>
                </a:rPr>
                <a:t>…</a:t>
              </a:r>
              <a:endParaRPr lang="en-US" sz="36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59" name="Left-Right Arrow 358"/>
          <p:cNvSpPr/>
          <p:nvPr/>
        </p:nvSpPr>
        <p:spPr>
          <a:xfrm rot="16200000">
            <a:off x="669994" y="2611355"/>
            <a:ext cx="1025691" cy="457200"/>
          </a:xfrm>
          <a:prstGeom prst="leftRightArrow">
            <a:avLst>
              <a:gd name="adj1" fmla="val 59333"/>
              <a:gd name="adj2" fmla="val 34000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/>
              <a:t>Ethernet</a:t>
            </a:r>
            <a:endParaRPr lang="en-US" sz="1200" b="1" dirty="0" smtClean="0"/>
          </a:p>
        </p:txBody>
      </p:sp>
      <p:grpSp>
        <p:nvGrpSpPr>
          <p:cNvPr id="360" name="Group 104"/>
          <p:cNvGrpSpPr/>
          <p:nvPr/>
        </p:nvGrpSpPr>
        <p:grpSpPr>
          <a:xfrm>
            <a:off x="3133560" y="2283929"/>
            <a:ext cx="5010009" cy="4025900"/>
            <a:chOff x="1546860" y="775970"/>
            <a:chExt cx="5120640" cy="4114800"/>
          </a:xfrm>
        </p:grpSpPr>
        <p:sp>
          <p:nvSpPr>
            <p:cNvPr id="361" name="Rounded Rectangle 360"/>
            <p:cNvSpPr/>
            <p:nvPr/>
          </p:nvSpPr>
          <p:spPr>
            <a:xfrm>
              <a:off x="1546860" y="775970"/>
              <a:ext cx="5120640" cy="4114800"/>
            </a:xfrm>
            <a:prstGeom prst="roundRect">
              <a:avLst>
                <a:gd name="adj" fmla="val 4267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rtlCol="0" anchor="ctr"/>
            <a:lstStyle/>
            <a:p>
              <a:pPr algn="r"/>
              <a:r>
                <a:rPr lang="en-US" sz="2400" b="1" dirty="0" smtClean="0"/>
                <a:t>WARP Module</a:t>
              </a:r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grpSp>
          <p:nvGrpSpPr>
            <p:cNvPr id="362" name="Group 80"/>
            <p:cNvGrpSpPr/>
            <p:nvPr/>
          </p:nvGrpSpPr>
          <p:grpSpPr>
            <a:xfrm>
              <a:off x="1645920" y="1189990"/>
              <a:ext cx="4937760" cy="3642360"/>
              <a:chOff x="3390900" y="1150620"/>
              <a:chExt cx="4937760" cy="3642360"/>
            </a:xfrm>
          </p:grpSpPr>
          <p:grpSp>
            <p:nvGrpSpPr>
              <p:cNvPr id="363" name="Group 78"/>
              <p:cNvGrpSpPr/>
              <p:nvPr/>
            </p:nvGrpSpPr>
            <p:grpSpPr>
              <a:xfrm>
                <a:off x="3390900" y="1150620"/>
                <a:ext cx="3566160" cy="3642360"/>
                <a:chOff x="3390900" y="2080260"/>
                <a:chExt cx="3566160" cy="3642360"/>
              </a:xfrm>
            </p:grpSpPr>
            <p:grpSp>
              <p:nvGrpSpPr>
                <p:cNvPr id="370" name="Group 76"/>
                <p:cNvGrpSpPr/>
                <p:nvPr/>
              </p:nvGrpSpPr>
              <p:grpSpPr>
                <a:xfrm>
                  <a:off x="3390900" y="2080260"/>
                  <a:ext cx="3566160" cy="2834640"/>
                  <a:chOff x="3390900" y="2080260"/>
                  <a:chExt cx="3566160" cy="2834640"/>
                </a:xfrm>
              </p:grpSpPr>
              <p:sp>
                <p:nvSpPr>
                  <p:cNvPr id="372" name="Rounded Rectangle 371"/>
                  <p:cNvSpPr/>
                  <p:nvPr/>
                </p:nvSpPr>
                <p:spPr>
                  <a:xfrm>
                    <a:off x="3390900" y="2080260"/>
                    <a:ext cx="3566160" cy="2834640"/>
                  </a:xfrm>
                  <a:prstGeom prst="roundRect">
                    <a:avLst>
                      <a:gd name="adj" fmla="val 3813"/>
                    </a:avLst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tIns="137160"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FPGA</a:t>
                    </a:r>
                    <a:endParaRPr lang="en-US" b="1" dirty="0" smtClean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  <a:p>
                    <a:pPr algn="ctr"/>
                    <a:endParaRPr lang="en-US" dirty="0" smtClean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  <a:p>
                    <a:pPr algn="ctr"/>
                    <a:endParaRPr lang="en-US" dirty="0" smtClean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  <a:p>
                    <a:pPr algn="ctr"/>
                    <a:endParaRPr lang="en-US" dirty="0" smtClean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  <a:p>
                    <a:pPr algn="ctr"/>
                    <a:endParaRPr lang="en-US" dirty="0" smtClean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  <a:p>
                    <a:pPr algn="ctr"/>
                    <a:endParaRPr lang="en-US" dirty="0" smtClean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  <a:p>
                    <a:pPr algn="ctr"/>
                    <a:endParaRPr lang="en-US" dirty="0" smtClean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  <a:p>
                    <a:pPr algn="ctr"/>
                    <a:endParaRPr lang="en-US" dirty="0" smtClean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  <a:p>
                    <a:pPr algn="ctr"/>
                    <a:endParaRPr lang="en-US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73" name="Group 74"/>
                  <p:cNvGrpSpPr/>
                  <p:nvPr/>
                </p:nvGrpSpPr>
                <p:grpSpPr>
                  <a:xfrm>
                    <a:off x="3482339" y="2674620"/>
                    <a:ext cx="3383281" cy="2138680"/>
                    <a:chOff x="3515359" y="1717040"/>
                    <a:chExt cx="3383281" cy="2138680"/>
                  </a:xfrm>
                </p:grpSpPr>
                <p:sp>
                  <p:nvSpPr>
                    <p:cNvPr id="374" name="Rounded Rectangle 373"/>
                    <p:cNvSpPr/>
                    <p:nvPr/>
                  </p:nvSpPr>
                  <p:spPr>
                    <a:xfrm>
                      <a:off x="3515359" y="1717040"/>
                      <a:ext cx="3383280" cy="731520"/>
                    </a:xfrm>
                    <a:prstGeom prst="round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Power PC</a:t>
                      </a:r>
                    </a:p>
                  </p:txBody>
                </p:sp>
                <p:grpSp>
                  <p:nvGrpSpPr>
                    <p:cNvPr id="375" name="Group 73"/>
                    <p:cNvGrpSpPr/>
                    <p:nvPr/>
                  </p:nvGrpSpPr>
                  <p:grpSpPr>
                    <a:xfrm>
                      <a:off x="3515360" y="2615353"/>
                      <a:ext cx="3383280" cy="1240367"/>
                      <a:chOff x="3515360" y="2869353"/>
                      <a:chExt cx="3383280" cy="1240367"/>
                    </a:xfrm>
                  </p:grpSpPr>
                  <p:sp>
                    <p:nvSpPr>
                      <p:cNvPr id="376" name="Rounded Rectangle 375"/>
                      <p:cNvSpPr/>
                      <p:nvPr/>
                    </p:nvSpPr>
                    <p:spPr>
                      <a:xfrm>
                        <a:off x="3515360" y="2869353"/>
                        <a:ext cx="3383280" cy="1240367"/>
                      </a:xfrm>
                      <a:prstGeom prst="roundRect">
                        <a:avLst>
                          <a:gd name="adj" fmla="val 8120"/>
                        </a:avLst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>
                            <a:solidFill>
                              <a:schemeClr val="bg1"/>
                            </a:solidFill>
                          </a:rPr>
                          <a:t>FPGA Fabric</a:t>
                        </a:r>
                      </a:p>
                      <a:p>
                        <a:pPr algn="ctr"/>
                        <a:endParaRPr lang="en-US" b="1" dirty="0" smtClean="0"/>
                      </a:p>
                      <a:p>
                        <a:pPr algn="ctr"/>
                        <a:endParaRPr lang="en-US" dirty="0" smtClean="0"/>
                      </a:p>
                      <a:p>
                        <a:pPr algn="ctr"/>
                        <a:endParaRPr lang="en-US" dirty="0" smtClean="0"/>
                      </a:p>
                    </p:txBody>
                  </p:sp>
                  <p:grpSp>
                    <p:nvGrpSpPr>
                      <p:cNvPr id="377" name="Group 65"/>
                      <p:cNvGrpSpPr/>
                      <p:nvPr/>
                    </p:nvGrpSpPr>
                    <p:grpSpPr>
                      <a:xfrm>
                        <a:off x="3632200" y="3327400"/>
                        <a:ext cx="3175000" cy="640080"/>
                        <a:chOff x="3581400" y="3365500"/>
                        <a:chExt cx="3175000" cy="640080"/>
                      </a:xfrm>
                    </p:grpSpPr>
                    <p:sp>
                      <p:nvSpPr>
                        <p:cNvPr id="378" name="Rounded Rectangle 377"/>
                        <p:cNvSpPr/>
                        <p:nvPr/>
                      </p:nvSpPr>
                      <p:spPr>
                        <a:xfrm>
                          <a:off x="5232400" y="3365500"/>
                          <a:ext cx="1524000" cy="640080"/>
                        </a:xfrm>
                        <a:prstGeom prst="round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lIns="0" tIns="0" rIns="0" bIns="0" rtlCol="0" anchor="ctr"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Hardware Model</a:t>
                          </a:r>
                        </a:p>
                      </p:txBody>
                    </p:sp>
                    <p:sp>
                      <p:nvSpPr>
                        <p:cNvPr id="379" name="Rounded Rectangle 378"/>
                        <p:cNvSpPr/>
                        <p:nvPr/>
                      </p:nvSpPr>
                      <p:spPr>
                        <a:xfrm>
                          <a:off x="3581400" y="3365500"/>
                          <a:ext cx="1524000" cy="640080"/>
                        </a:xfrm>
                        <a:prstGeom prst="round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lIns="0" tIns="0" rIns="0" bIns="0" rtlCol="0" anchor="ctr"/>
                        <a:lstStyle/>
                        <a:p>
                          <a:pPr algn="ctr"/>
                          <a:r>
                            <a:rPr lang="en-US" sz="1600" b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Peripherals and Other I/O</a:t>
                          </a:r>
                          <a:endParaRPr lang="en-US" sz="16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p:txBody>
                    </p:sp>
                  </p:grpSp>
                </p:grpSp>
              </p:grpSp>
            </p:grpSp>
            <p:sp>
              <p:nvSpPr>
                <p:cNvPr id="371" name="Rounded Rectangle 370"/>
                <p:cNvSpPr/>
                <p:nvPr/>
              </p:nvSpPr>
              <p:spPr>
                <a:xfrm>
                  <a:off x="3390900" y="4991100"/>
                  <a:ext cx="3566160" cy="731520"/>
                </a:xfrm>
                <a:prstGeom prst="roundRect">
                  <a:avLst>
                    <a:gd name="adj" fmla="val 11459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Clock Board</a:t>
                  </a:r>
                  <a:endParaRPr lang="en-US" sz="2400" b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364" name="Group 79"/>
              <p:cNvGrpSpPr/>
              <p:nvPr/>
            </p:nvGrpSpPr>
            <p:grpSpPr>
              <a:xfrm>
                <a:off x="7048500" y="1152144"/>
                <a:ext cx="1280160" cy="3639312"/>
                <a:chOff x="7239000" y="1152144"/>
                <a:chExt cx="1280160" cy="3639312"/>
              </a:xfrm>
            </p:grpSpPr>
            <p:sp>
              <p:nvSpPr>
                <p:cNvPr id="365" name="Rounded Rectangle 364"/>
                <p:cNvSpPr/>
                <p:nvPr/>
              </p:nvSpPr>
              <p:spPr>
                <a:xfrm>
                  <a:off x="7239000" y="1152144"/>
                  <a:ext cx="1280160" cy="3639312"/>
                </a:xfrm>
                <a:prstGeom prst="roundRect">
                  <a:avLst>
                    <a:gd name="adj" fmla="val 9723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lIns="0" tIns="182880" rIns="0" rtlCol="0" anchor="ctr"/>
                <a:lstStyle/>
                <a:p>
                  <a:pPr algn="ctr"/>
                  <a:r>
                    <a:rPr lang="en-US" sz="2000" b="1" dirty="0" smtClean="0"/>
                    <a:t>Daughter Cards</a:t>
                  </a:r>
                  <a:endParaRPr lang="en-US" dirty="0" smtClean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</p:txBody>
            </p:sp>
            <p:sp>
              <p:nvSpPr>
                <p:cNvPr id="366" name="Rounded Rectangle 365"/>
                <p:cNvSpPr/>
                <p:nvPr/>
              </p:nvSpPr>
              <p:spPr>
                <a:xfrm>
                  <a:off x="7351542" y="4074160"/>
                  <a:ext cx="1055077" cy="548640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Radio 4</a:t>
                  </a:r>
                  <a:endParaRPr lang="en-US" b="1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67" name="Rounded Rectangle 366"/>
                <p:cNvSpPr/>
                <p:nvPr/>
              </p:nvSpPr>
              <p:spPr>
                <a:xfrm>
                  <a:off x="7351542" y="3358726"/>
                  <a:ext cx="1055077" cy="548640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Radio 3</a:t>
                  </a:r>
                  <a:endParaRPr lang="en-US" b="1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68" name="Rounded Rectangle 367"/>
                <p:cNvSpPr/>
                <p:nvPr/>
              </p:nvSpPr>
              <p:spPr>
                <a:xfrm>
                  <a:off x="7351542" y="2643293"/>
                  <a:ext cx="1055077" cy="548640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Radio 2</a:t>
                  </a:r>
                  <a:endParaRPr lang="en-US" b="1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69" name="Rounded Rectangle 368"/>
                <p:cNvSpPr/>
                <p:nvPr/>
              </p:nvSpPr>
              <p:spPr>
                <a:xfrm>
                  <a:off x="7351542" y="1927860"/>
                  <a:ext cx="1055077" cy="548640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Radio 1</a:t>
                  </a:r>
                  <a:endParaRPr lang="en-US" b="1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380" name="Left-Right Arrow 12"/>
          <p:cNvSpPr/>
          <p:nvPr/>
        </p:nvSpPr>
        <p:spPr>
          <a:xfrm>
            <a:off x="1952460" y="4004779"/>
            <a:ext cx="1790700" cy="685800"/>
          </a:xfrm>
          <a:prstGeom prst="leftRightArrow">
            <a:avLst>
              <a:gd name="adj1" fmla="val 59333"/>
              <a:gd name="adj2" fmla="val 62451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Argos</a:t>
            </a:r>
          </a:p>
          <a:p>
            <a:pPr algn="ctr"/>
            <a:r>
              <a:rPr lang="en-US" sz="1400" b="1" dirty="0" smtClean="0"/>
              <a:t>Interconnect</a:t>
            </a:r>
          </a:p>
        </p:txBody>
      </p:sp>
    </p:spTree>
    <p:extLst>
      <p:ext uri="{BB962C8B-B14F-4D97-AF65-F5344CB8AC3E}">
        <p14:creationId xmlns:p14="http://schemas.microsoft.com/office/powerpoint/2010/main" xmlns="" val="97262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25000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69935E-6 L 0.50833 -4.6993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38728E-6 L 0.18282 -0.1149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361476"/>
                                        </p:tgtEl>
                                      </p:cBhvr>
                                      <p:by x="165700" y="1657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9.16242E-7 L -4.72222E-6 -0.04651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" grpId="0" animBg="1"/>
      <p:bldP spid="174" grpId="0" animBg="1"/>
      <p:bldP spid="175" grpId="0" animBg="1"/>
      <p:bldP spid="176" grpId="0" animBg="1"/>
      <p:bldP spid="45" grpId="0" animBg="1"/>
      <p:bldP spid="45" grpId="1" animBg="1"/>
      <p:bldP spid="311" grpId="0" animBg="1"/>
      <p:bldP spid="359" grpId="0" animBg="1"/>
      <p:bldP spid="38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3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" y="137160"/>
            <a:ext cx="8778240" cy="658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08546" name="Picture 2" descr="C:\Users\Xepra\Documents\yale\MobiCom\figs\photos\20120221_120920.jpg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182880" y="137160"/>
            <a:ext cx="8778240" cy="6583680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92242" y="260684"/>
            <a:ext cx="9170202" cy="6381893"/>
            <a:chOff x="-914400" y="786825"/>
            <a:chExt cx="10058400" cy="7000024"/>
          </a:xfrm>
        </p:grpSpPr>
        <p:sp>
          <p:nvSpPr>
            <p:cNvPr id="22" name="TextBox 21"/>
            <p:cNvSpPr txBox="1"/>
            <p:nvPr/>
          </p:nvSpPr>
          <p:spPr>
            <a:xfrm>
              <a:off x="7315200" y="1371600"/>
              <a:ext cx="1676400" cy="1046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WARP Modules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Arrow Connector 22"/>
            <p:cNvCxnSpPr>
              <a:stCxn id="22" idx="1"/>
              <a:endCxn id="44" idx="3"/>
            </p:cNvCxnSpPr>
            <p:nvPr/>
          </p:nvCxnSpPr>
          <p:spPr>
            <a:xfrm rot="10800000" flipV="1">
              <a:off x="6553201" y="1894860"/>
              <a:ext cx="762001" cy="734041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2" idx="1"/>
              <a:endCxn id="45" idx="3"/>
            </p:cNvCxnSpPr>
            <p:nvPr/>
          </p:nvCxnSpPr>
          <p:spPr>
            <a:xfrm rot="10800000" flipV="1">
              <a:off x="6566936" y="1894860"/>
              <a:ext cx="748266" cy="2022398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-914400" y="786825"/>
              <a:ext cx="1905000" cy="1046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Central Controller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Straight Arrow Connector 25"/>
            <p:cNvCxnSpPr>
              <a:stCxn id="25" idx="3"/>
              <a:endCxn id="43" idx="1"/>
            </p:cNvCxnSpPr>
            <p:nvPr/>
          </p:nvCxnSpPr>
          <p:spPr>
            <a:xfrm flipV="1">
              <a:off x="990600" y="1257301"/>
              <a:ext cx="609600" cy="52784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-848589" y="6858000"/>
              <a:ext cx="1697178" cy="573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Argos Hub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Straight Arrow Connector 27"/>
            <p:cNvCxnSpPr>
              <a:stCxn id="27" idx="3"/>
              <a:endCxn id="32" idx="1"/>
            </p:cNvCxnSpPr>
            <p:nvPr/>
          </p:nvCxnSpPr>
          <p:spPr>
            <a:xfrm flipV="1">
              <a:off x="848589" y="6346542"/>
              <a:ext cx="1144733" cy="798407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985000" y="5791200"/>
              <a:ext cx="1701800" cy="77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Clock Distribution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Straight Arrow Connector 29"/>
            <p:cNvCxnSpPr>
              <a:stCxn id="29" idx="1"/>
              <a:endCxn id="33" idx="3"/>
            </p:cNvCxnSpPr>
            <p:nvPr/>
          </p:nvCxnSpPr>
          <p:spPr>
            <a:xfrm rot="10800000" flipV="1">
              <a:off x="5269922" y="6179425"/>
              <a:ext cx="1715078" cy="167117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2145721" y="5508342"/>
              <a:ext cx="1602791" cy="533400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993322" y="5432142"/>
              <a:ext cx="3581400" cy="1828800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279322" y="5965542"/>
              <a:ext cx="990600" cy="762000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374322" y="6803742"/>
              <a:ext cx="3048000" cy="381000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39000" y="7010399"/>
              <a:ext cx="1295400" cy="77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Ethernet Switch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Straight Arrow Connector 35"/>
            <p:cNvCxnSpPr>
              <a:stCxn id="35" idx="1"/>
              <a:endCxn id="34" idx="3"/>
            </p:cNvCxnSpPr>
            <p:nvPr/>
          </p:nvCxnSpPr>
          <p:spPr>
            <a:xfrm rot="10800000">
              <a:off x="5422322" y="6994241"/>
              <a:ext cx="1816678" cy="404383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-685800" y="5334000"/>
              <a:ext cx="1752600" cy="77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Sync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Distribution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985000" y="3581399"/>
              <a:ext cx="2159000" cy="77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Argos Interconnects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39" name="Straight Arrow Connector 38"/>
            <p:cNvCxnSpPr>
              <a:stCxn id="37" idx="3"/>
              <a:endCxn id="31" idx="1"/>
            </p:cNvCxnSpPr>
            <p:nvPr/>
          </p:nvCxnSpPr>
          <p:spPr>
            <a:xfrm>
              <a:off x="1066800" y="5722225"/>
              <a:ext cx="1078921" cy="5281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8" idx="2"/>
            </p:cNvCxnSpPr>
            <p:nvPr/>
          </p:nvCxnSpPr>
          <p:spPr>
            <a:xfrm rot="5400000">
              <a:off x="7045369" y="4197460"/>
              <a:ext cx="858743" cy="1179521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8" idx="2"/>
            </p:cNvCxnSpPr>
            <p:nvPr/>
          </p:nvCxnSpPr>
          <p:spPr>
            <a:xfrm rot="5400000">
              <a:off x="7054168" y="4382217"/>
              <a:ext cx="1034701" cy="985966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8" idx="2"/>
            </p:cNvCxnSpPr>
            <p:nvPr/>
          </p:nvCxnSpPr>
          <p:spPr>
            <a:xfrm rot="5400000">
              <a:off x="7658976" y="4242676"/>
              <a:ext cx="290352" cy="52069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1600200" y="990600"/>
              <a:ext cx="2514600" cy="533400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495800" y="2362200"/>
              <a:ext cx="2057400" cy="533400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509535" y="3650557"/>
              <a:ext cx="2057400" cy="533400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System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Gains as # BS Ant. Increases</a:t>
            </a:r>
            <a:endParaRPr lang="en-US" dirty="0"/>
          </a:p>
        </p:txBody>
      </p:sp>
      <p:pic>
        <p:nvPicPr>
          <p:cNvPr id="2050" name="Picture 2" descr="C:\Users\Xepra\Documents\MUBF\MastersThesis\figs\capacitym.eps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34440" y="1548002"/>
            <a:ext cx="6675119" cy="52337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67000" y="1447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Capacity vs. M, with K =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Gains as # of Users Increases</a:t>
            </a:r>
            <a:endParaRPr lang="en-US" dirty="0"/>
          </a:p>
        </p:txBody>
      </p:sp>
      <p:pic>
        <p:nvPicPr>
          <p:cNvPr id="3074" name="Picture 2" descr="C:\Users\Xepra\Documents\MUBF\MastersThesis\figs\capacityka.eps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34440" y="1533372"/>
            <a:ext cx="6675119" cy="52337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67000" y="1447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Capacity vs. K, with M = 64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Nothing scales with the number of antennas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CSI Acquisition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Computation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Data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456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# of Users with 16 BS Ant.</a:t>
            </a:r>
            <a:endParaRPr lang="en-US" dirty="0"/>
          </a:p>
        </p:txBody>
      </p:sp>
      <p:pic>
        <p:nvPicPr>
          <p:cNvPr id="3075" name="Picture 3" descr="C:\Users\Xepra\Documents\MUBF\MastersThesis\figs\capacitykb.eps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34440" y="1533372"/>
            <a:ext cx="6675119" cy="52337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67000" y="1447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Capacity vs. K, with M = 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Zero-forcing is not always better!</a:t>
            </a:r>
            <a:endParaRPr lang="en-US" dirty="0"/>
          </a:p>
        </p:txBody>
      </p:sp>
      <p:pic>
        <p:nvPicPr>
          <p:cNvPr id="1027" name="Picture 3" descr="C:\Users\Xepra\Documents\MUBF\MastersThesis\figs\capacityklowpower.eps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34440" y="1533371"/>
            <a:ext cx="6675119" cy="52337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67000" y="1447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Capacity vs. K, with M = 16 | Low Power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is stable for hours!</a:t>
            </a:r>
            <a:endParaRPr lang="en-US" dirty="0"/>
          </a:p>
        </p:txBody>
      </p:sp>
      <p:pic>
        <p:nvPicPr>
          <p:cNvPr id="4098" name="Picture 2" descr="C:\Users\Xepra\Documents\MUBF\MastersThesis\figs\calibstability.eps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34440" y="1524974"/>
            <a:ext cx="6675120" cy="523185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525963"/>
          </a:xfrm>
        </p:spPr>
        <p:txBody>
          <a:bodyPr/>
          <a:lstStyle/>
          <a:p>
            <a:r>
              <a:rPr lang="en-US" dirty="0" smtClean="0"/>
              <a:t>First many-antenna </a:t>
            </a:r>
            <a:r>
              <a:rPr lang="en-US" dirty="0" err="1" smtClean="0"/>
              <a:t>beamforming</a:t>
            </a:r>
            <a:r>
              <a:rPr lang="en-US" dirty="0" smtClean="0"/>
              <a:t> platform</a:t>
            </a:r>
          </a:p>
          <a:p>
            <a:pPr lvl="1"/>
            <a:r>
              <a:rPr lang="en-US" dirty="0" smtClean="0"/>
              <a:t>Real-world demonstration of </a:t>
            </a:r>
            <a:r>
              <a:rPr lang="en-US" dirty="0" err="1" smtClean="0"/>
              <a:t>manyfold</a:t>
            </a:r>
            <a:r>
              <a:rPr lang="en-US" dirty="0" smtClean="0"/>
              <a:t> capacity increase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Devised novel techniques and architecture</a:t>
            </a:r>
          </a:p>
          <a:p>
            <a:pPr lvl="1"/>
            <a:r>
              <a:rPr lang="en-US" dirty="0" smtClean="0"/>
              <a:t>Unlimited Scalability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91200" y="5638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http://recg.rice.edu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56388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http://argos.rice.edu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1447800" y="228600"/>
            <a:ext cx="1752600" cy="2214543"/>
            <a:chOff x="7924800" y="533400"/>
            <a:chExt cx="1752600" cy="2214543"/>
          </a:xfrm>
        </p:grpSpPr>
        <p:sp>
          <p:nvSpPr>
            <p:cNvPr id="44" name="Freeform 43"/>
            <p:cNvSpPr/>
            <p:nvPr/>
          </p:nvSpPr>
          <p:spPr>
            <a:xfrm rot="16200000">
              <a:off x="7720810" y="965991"/>
              <a:ext cx="2138343" cy="1425562"/>
            </a:xfrm>
            <a:custGeom>
              <a:avLst/>
              <a:gdLst>
                <a:gd name="connsiteX0" fmla="*/ 0 w 4274820"/>
                <a:gd name="connsiteY0" fmla="*/ 365766 h 746770"/>
                <a:gd name="connsiteX1" fmla="*/ 312420 w 4274820"/>
                <a:gd name="connsiteY1" fmla="*/ 6 h 746770"/>
                <a:gd name="connsiteX2" fmla="*/ 617220 w 4274820"/>
                <a:gd name="connsiteY2" fmla="*/ 373386 h 746770"/>
                <a:gd name="connsiteX3" fmla="*/ 922020 w 4274820"/>
                <a:gd name="connsiteY3" fmla="*/ 746766 h 746770"/>
                <a:gd name="connsiteX4" fmla="*/ 1226820 w 4274820"/>
                <a:gd name="connsiteY4" fmla="*/ 365766 h 746770"/>
                <a:gd name="connsiteX5" fmla="*/ 1531620 w 4274820"/>
                <a:gd name="connsiteY5" fmla="*/ 6 h 746770"/>
                <a:gd name="connsiteX6" fmla="*/ 1836420 w 4274820"/>
                <a:gd name="connsiteY6" fmla="*/ 373386 h 746770"/>
                <a:gd name="connsiteX7" fmla="*/ 2141220 w 4274820"/>
                <a:gd name="connsiteY7" fmla="*/ 731526 h 746770"/>
                <a:gd name="connsiteX8" fmla="*/ 2446020 w 4274820"/>
                <a:gd name="connsiteY8" fmla="*/ 373386 h 746770"/>
                <a:gd name="connsiteX9" fmla="*/ 2750820 w 4274820"/>
                <a:gd name="connsiteY9" fmla="*/ 6 h 746770"/>
                <a:gd name="connsiteX10" fmla="*/ 3063240 w 4274820"/>
                <a:gd name="connsiteY10" fmla="*/ 365766 h 746770"/>
                <a:gd name="connsiteX11" fmla="*/ 3360420 w 4274820"/>
                <a:gd name="connsiteY11" fmla="*/ 739146 h 746770"/>
                <a:gd name="connsiteX12" fmla="*/ 3665220 w 4274820"/>
                <a:gd name="connsiteY12" fmla="*/ 373386 h 746770"/>
                <a:gd name="connsiteX13" fmla="*/ 3970020 w 4274820"/>
                <a:gd name="connsiteY13" fmla="*/ 6 h 746770"/>
                <a:gd name="connsiteX14" fmla="*/ 4274820 w 4274820"/>
                <a:gd name="connsiteY14" fmla="*/ 365766 h 74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74820" h="746770">
                  <a:moveTo>
                    <a:pt x="0" y="365766"/>
                  </a:moveTo>
                  <a:cubicBezTo>
                    <a:pt x="104775" y="182251"/>
                    <a:pt x="209550" y="-1264"/>
                    <a:pt x="312420" y="6"/>
                  </a:cubicBezTo>
                  <a:cubicBezTo>
                    <a:pt x="415290" y="1276"/>
                    <a:pt x="617220" y="373386"/>
                    <a:pt x="617220" y="373386"/>
                  </a:cubicBezTo>
                  <a:cubicBezTo>
                    <a:pt x="718820" y="497846"/>
                    <a:pt x="820420" y="748036"/>
                    <a:pt x="922020" y="746766"/>
                  </a:cubicBezTo>
                  <a:cubicBezTo>
                    <a:pt x="1023620" y="745496"/>
                    <a:pt x="1125220" y="490226"/>
                    <a:pt x="1226820" y="365766"/>
                  </a:cubicBezTo>
                  <a:cubicBezTo>
                    <a:pt x="1328420" y="241306"/>
                    <a:pt x="1430020" y="-1264"/>
                    <a:pt x="1531620" y="6"/>
                  </a:cubicBezTo>
                  <a:cubicBezTo>
                    <a:pt x="1633220" y="1276"/>
                    <a:pt x="1734820" y="251466"/>
                    <a:pt x="1836420" y="373386"/>
                  </a:cubicBezTo>
                  <a:cubicBezTo>
                    <a:pt x="1938020" y="495306"/>
                    <a:pt x="2039620" y="731526"/>
                    <a:pt x="2141220" y="731526"/>
                  </a:cubicBezTo>
                  <a:cubicBezTo>
                    <a:pt x="2242820" y="731526"/>
                    <a:pt x="2344420" y="495306"/>
                    <a:pt x="2446020" y="373386"/>
                  </a:cubicBezTo>
                  <a:cubicBezTo>
                    <a:pt x="2547620" y="251466"/>
                    <a:pt x="2647950" y="1276"/>
                    <a:pt x="2750820" y="6"/>
                  </a:cubicBezTo>
                  <a:cubicBezTo>
                    <a:pt x="2853690" y="-1264"/>
                    <a:pt x="2961640" y="242576"/>
                    <a:pt x="3063240" y="365766"/>
                  </a:cubicBezTo>
                  <a:cubicBezTo>
                    <a:pt x="3164840" y="488956"/>
                    <a:pt x="3260090" y="737876"/>
                    <a:pt x="3360420" y="739146"/>
                  </a:cubicBezTo>
                  <a:cubicBezTo>
                    <a:pt x="3460750" y="740416"/>
                    <a:pt x="3563620" y="496576"/>
                    <a:pt x="3665220" y="373386"/>
                  </a:cubicBezTo>
                  <a:cubicBezTo>
                    <a:pt x="3766820" y="250196"/>
                    <a:pt x="3868420" y="1276"/>
                    <a:pt x="3970020" y="6"/>
                  </a:cubicBezTo>
                  <a:cubicBezTo>
                    <a:pt x="4071620" y="-1264"/>
                    <a:pt x="4173220" y="182251"/>
                    <a:pt x="4274820" y="36576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924800" y="533400"/>
              <a:ext cx="1752600" cy="129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</a:t>
            </a:r>
            <a:r>
              <a:rPr lang="en-US" dirty="0" err="1" smtClean="0"/>
              <a:t>Beamforming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773075"/>
            <a:ext cx="2133600" cy="365125"/>
          </a:xfrm>
        </p:spPr>
        <p:txBody>
          <a:bodyPr/>
          <a:lstStyle/>
          <a:p>
            <a:fld id="{479CA73A-78A3-4C10-894C-EE13A30E405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5334000" y="4522125"/>
            <a:ext cx="357443" cy="55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2693" tIns="31347" rIns="62693" bIns="31347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1818846" y="3764923"/>
            <a:ext cx="2143196" cy="1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890444" y="4816006"/>
            <a:ext cx="2367356" cy="7523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2807287" y="4552152"/>
            <a:ext cx="182045" cy="178196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975789" y="4917523"/>
            <a:ext cx="2138343" cy="712781"/>
          </a:xfrm>
          <a:custGeom>
            <a:avLst/>
            <a:gdLst>
              <a:gd name="connsiteX0" fmla="*/ 0 w 4274820"/>
              <a:gd name="connsiteY0" fmla="*/ 365766 h 746770"/>
              <a:gd name="connsiteX1" fmla="*/ 312420 w 4274820"/>
              <a:gd name="connsiteY1" fmla="*/ 6 h 746770"/>
              <a:gd name="connsiteX2" fmla="*/ 617220 w 4274820"/>
              <a:gd name="connsiteY2" fmla="*/ 373386 h 746770"/>
              <a:gd name="connsiteX3" fmla="*/ 922020 w 4274820"/>
              <a:gd name="connsiteY3" fmla="*/ 746766 h 746770"/>
              <a:gd name="connsiteX4" fmla="*/ 1226820 w 4274820"/>
              <a:gd name="connsiteY4" fmla="*/ 365766 h 746770"/>
              <a:gd name="connsiteX5" fmla="*/ 1531620 w 4274820"/>
              <a:gd name="connsiteY5" fmla="*/ 6 h 746770"/>
              <a:gd name="connsiteX6" fmla="*/ 1836420 w 4274820"/>
              <a:gd name="connsiteY6" fmla="*/ 373386 h 746770"/>
              <a:gd name="connsiteX7" fmla="*/ 2141220 w 4274820"/>
              <a:gd name="connsiteY7" fmla="*/ 731526 h 746770"/>
              <a:gd name="connsiteX8" fmla="*/ 2446020 w 4274820"/>
              <a:gd name="connsiteY8" fmla="*/ 373386 h 746770"/>
              <a:gd name="connsiteX9" fmla="*/ 2750820 w 4274820"/>
              <a:gd name="connsiteY9" fmla="*/ 6 h 746770"/>
              <a:gd name="connsiteX10" fmla="*/ 3063240 w 4274820"/>
              <a:gd name="connsiteY10" fmla="*/ 365766 h 746770"/>
              <a:gd name="connsiteX11" fmla="*/ 3360420 w 4274820"/>
              <a:gd name="connsiteY11" fmla="*/ 739146 h 746770"/>
              <a:gd name="connsiteX12" fmla="*/ 3665220 w 4274820"/>
              <a:gd name="connsiteY12" fmla="*/ 373386 h 746770"/>
              <a:gd name="connsiteX13" fmla="*/ 3970020 w 4274820"/>
              <a:gd name="connsiteY13" fmla="*/ 6 h 746770"/>
              <a:gd name="connsiteX14" fmla="*/ 4274820 w 4274820"/>
              <a:gd name="connsiteY14" fmla="*/ 365766 h 74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74820" h="746770">
                <a:moveTo>
                  <a:pt x="0" y="365766"/>
                </a:moveTo>
                <a:cubicBezTo>
                  <a:pt x="104775" y="182251"/>
                  <a:pt x="209550" y="-1264"/>
                  <a:pt x="312420" y="6"/>
                </a:cubicBezTo>
                <a:cubicBezTo>
                  <a:pt x="415290" y="1276"/>
                  <a:pt x="617220" y="373386"/>
                  <a:pt x="617220" y="373386"/>
                </a:cubicBezTo>
                <a:cubicBezTo>
                  <a:pt x="718820" y="497846"/>
                  <a:pt x="820420" y="748036"/>
                  <a:pt x="922020" y="746766"/>
                </a:cubicBezTo>
                <a:cubicBezTo>
                  <a:pt x="1023620" y="745496"/>
                  <a:pt x="1125220" y="490226"/>
                  <a:pt x="1226820" y="365766"/>
                </a:cubicBezTo>
                <a:cubicBezTo>
                  <a:pt x="1328420" y="241306"/>
                  <a:pt x="1430020" y="-1264"/>
                  <a:pt x="1531620" y="6"/>
                </a:cubicBezTo>
                <a:cubicBezTo>
                  <a:pt x="1633220" y="1276"/>
                  <a:pt x="1734820" y="251466"/>
                  <a:pt x="1836420" y="373386"/>
                </a:cubicBezTo>
                <a:cubicBezTo>
                  <a:pt x="1938020" y="495306"/>
                  <a:pt x="2039620" y="731526"/>
                  <a:pt x="2141220" y="731526"/>
                </a:cubicBezTo>
                <a:cubicBezTo>
                  <a:pt x="2242820" y="731526"/>
                  <a:pt x="2344420" y="495306"/>
                  <a:pt x="2446020" y="373386"/>
                </a:cubicBezTo>
                <a:cubicBezTo>
                  <a:pt x="2547620" y="251466"/>
                  <a:pt x="2647950" y="1276"/>
                  <a:pt x="2750820" y="6"/>
                </a:cubicBezTo>
                <a:cubicBezTo>
                  <a:pt x="2853690" y="-1264"/>
                  <a:pt x="2961640" y="242576"/>
                  <a:pt x="3063240" y="365766"/>
                </a:cubicBezTo>
                <a:cubicBezTo>
                  <a:pt x="3164840" y="488956"/>
                  <a:pt x="3260090" y="737876"/>
                  <a:pt x="3360420" y="739146"/>
                </a:cubicBezTo>
                <a:cubicBezTo>
                  <a:pt x="3460750" y="740416"/>
                  <a:pt x="3563620" y="496576"/>
                  <a:pt x="3665220" y="373386"/>
                </a:cubicBezTo>
                <a:cubicBezTo>
                  <a:pt x="3766820" y="250196"/>
                  <a:pt x="3868420" y="1276"/>
                  <a:pt x="3970020" y="6"/>
                </a:cubicBezTo>
                <a:cubicBezTo>
                  <a:pt x="4071620" y="-1264"/>
                  <a:pt x="4173220" y="182251"/>
                  <a:pt x="4274820" y="365766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961722" y="4133744"/>
            <a:ext cx="2138343" cy="712781"/>
          </a:xfrm>
          <a:custGeom>
            <a:avLst/>
            <a:gdLst>
              <a:gd name="connsiteX0" fmla="*/ 0 w 4274820"/>
              <a:gd name="connsiteY0" fmla="*/ 365766 h 746770"/>
              <a:gd name="connsiteX1" fmla="*/ 312420 w 4274820"/>
              <a:gd name="connsiteY1" fmla="*/ 6 h 746770"/>
              <a:gd name="connsiteX2" fmla="*/ 617220 w 4274820"/>
              <a:gd name="connsiteY2" fmla="*/ 373386 h 746770"/>
              <a:gd name="connsiteX3" fmla="*/ 922020 w 4274820"/>
              <a:gd name="connsiteY3" fmla="*/ 746766 h 746770"/>
              <a:gd name="connsiteX4" fmla="*/ 1226820 w 4274820"/>
              <a:gd name="connsiteY4" fmla="*/ 365766 h 746770"/>
              <a:gd name="connsiteX5" fmla="*/ 1531620 w 4274820"/>
              <a:gd name="connsiteY5" fmla="*/ 6 h 746770"/>
              <a:gd name="connsiteX6" fmla="*/ 1836420 w 4274820"/>
              <a:gd name="connsiteY6" fmla="*/ 373386 h 746770"/>
              <a:gd name="connsiteX7" fmla="*/ 2141220 w 4274820"/>
              <a:gd name="connsiteY7" fmla="*/ 731526 h 746770"/>
              <a:gd name="connsiteX8" fmla="*/ 2446020 w 4274820"/>
              <a:gd name="connsiteY8" fmla="*/ 373386 h 746770"/>
              <a:gd name="connsiteX9" fmla="*/ 2750820 w 4274820"/>
              <a:gd name="connsiteY9" fmla="*/ 6 h 746770"/>
              <a:gd name="connsiteX10" fmla="*/ 3063240 w 4274820"/>
              <a:gd name="connsiteY10" fmla="*/ 365766 h 746770"/>
              <a:gd name="connsiteX11" fmla="*/ 3360420 w 4274820"/>
              <a:gd name="connsiteY11" fmla="*/ 739146 h 746770"/>
              <a:gd name="connsiteX12" fmla="*/ 3665220 w 4274820"/>
              <a:gd name="connsiteY12" fmla="*/ 373386 h 746770"/>
              <a:gd name="connsiteX13" fmla="*/ 3970020 w 4274820"/>
              <a:gd name="connsiteY13" fmla="*/ 6 h 746770"/>
              <a:gd name="connsiteX14" fmla="*/ 4274820 w 4274820"/>
              <a:gd name="connsiteY14" fmla="*/ 365766 h 74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74820" h="746770">
                <a:moveTo>
                  <a:pt x="0" y="365766"/>
                </a:moveTo>
                <a:cubicBezTo>
                  <a:pt x="104775" y="182251"/>
                  <a:pt x="209550" y="-1264"/>
                  <a:pt x="312420" y="6"/>
                </a:cubicBezTo>
                <a:cubicBezTo>
                  <a:pt x="415290" y="1276"/>
                  <a:pt x="617220" y="373386"/>
                  <a:pt x="617220" y="373386"/>
                </a:cubicBezTo>
                <a:cubicBezTo>
                  <a:pt x="718820" y="497846"/>
                  <a:pt x="820420" y="748036"/>
                  <a:pt x="922020" y="746766"/>
                </a:cubicBezTo>
                <a:cubicBezTo>
                  <a:pt x="1023620" y="745496"/>
                  <a:pt x="1125220" y="490226"/>
                  <a:pt x="1226820" y="365766"/>
                </a:cubicBezTo>
                <a:cubicBezTo>
                  <a:pt x="1328420" y="241306"/>
                  <a:pt x="1430020" y="-1264"/>
                  <a:pt x="1531620" y="6"/>
                </a:cubicBezTo>
                <a:cubicBezTo>
                  <a:pt x="1633220" y="1276"/>
                  <a:pt x="1734820" y="251466"/>
                  <a:pt x="1836420" y="373386"/>
                </a:cubicBezTo>
                <a:cubicBezTo>
                  <a:pt x="1938020" y="495306"/>
                  <a:pt x="2039620" y="731526"/>
                  <a:pt x="2141220" y="731526"/>
                </a:cubicBezTo>
                <a:cubicBezTo>
                  <a:pt x="2242820" y="731526"/>
                  <a:pt x="2344420" y="495306"/>
                  <a:pt x="2446020" y="373386"/>
                </a:cubicBezTo>
                <a:cubicBezTo>
                  <a:pt x="2547620" y="251466"/>
                  <a:pt x="2647950" y="1276"/>
                  <a:pt x="2750820" y="6"/>
                </a:cubicBezTo>
                <a:cubicBezTo>
                  <a:pt x="2853690" y="-1264"/>
                  <a:pt x="2961640" y="242576"/>
                  <a:pt x="3063240" y="365766"/>
                </a:cubicBezTo>
                <a:cubicBezTo>
                  <a:pt x="3164840" y="488956"/>
                  <a:pt x="3260090" y="737876"/>
                  <a:pt x="3360420" y="739146"/>
                </a:cubicBezTo>
                <a:cubicBezTo>
                  <a:pt x="3460750" y="740416"/>
                  <a:pt x="3563620" y="496576"/>
                  <a:pt x="3665220" y="373386"/>
                </a:cubicBezTo>
                <a:cubicBezTo>
                  <a:pt x="3766820" y="250196"/>
                  <a:pt x="3868420" y="1276"/>
                  <a:pt x="3970020" y="6"/>
                </a:cubicBezTo>
                <a:cubicBezTo>
                  <a:pt x="4071620" y="-1264"/>
                  <a:pt x="4173220" y="182251"/>
                  <a:pt x="4274820" y="365766"/>
                </a:cubicBezTo>
              </a:path>
            </a:pathLst>
          </a:cu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5791200" y="4064925"/>
            <a:ext cx="2138343" cy="1425562"/>
          </a:xfrm>
          <a:custGeom>
            <a:avLst/>
            <a:gdLst>
              <a:gd name="connsiteX0" fmla="*/ 0 w 4274820"/>
              <a:gd name="connsiteY0" fmla="*/ 365766 h 746770"/>
              <a:gd name="connsiteX1" fmla="*/ 312420 w 4274820"/>
              <a:gd name="connsiteY1" fmla="*/ 6 h 746770"/>
              <a:gd name="connsiteX2" fmla="*/ 617220 w 4274820"/>
              <a:gd name="connsiteY2" fmla="*/ 373386 h 746770"/>
              <a:gd name="connsiteX3" fmla="*/ 922020 w 4274820"/>
              <a:gd name="connsiteY3" fmla="*/ 746766 h 746770"/>
              <a:gd name="connsiteX4" fmla="*/ 1226820 w 4274820"/>
              <a:gd name="connsiteY4" fmla="*/ 365766 h 746770"/>
              <a:gd name="connsiteX5" fmla="*/ 1531620 w 4274820"/>
              <a:gd name="connsiteY5" fmla="*/ 6 h 746770"/>
              <a:gd name="connsiteX6" fmla="*/ 1836420 w 4274820"/>
              <a:gd name="connsiteY6" fmla="*/ 373386 h 746770"/>
              <a:gd name="connsiteX7" fmla="*/ 2141220 w 4274820"/>
              <a:gd name="connsiteY7" fmla="*/ 731526 h 746770"/>
              <a:gd name="connsiteX8" fmla="*/ 2446020 w 4274820"/>
              <a:gd name="connsiteY8" fmla="*/ 373386 h 746770"/>
              <a:gd name="connsiteX9" fmla="*/ 2750820 w 4274820"/>
              <a:gd name="connsiteY9" fmla="*/ 6 h 746770"/>
              <a:gd name="connsiteX10" fmla="*/ 3063240 w 4274820"/>
              <a:gd name="connsiteY10" fmla="*/ 365766 h 746770"/>
              <a:gd name="connsiteX11" fmla="*/ 3360420 w 4274820"/>
              <a:gd name="connsiteY11" fmla="*/ 739146 h 746770"/>
              <a:gd name="connsiteX12" fmla="*/ 3665220 w 4274820"/>
              <a:gd name="connsiteY12" fmla="*/ 373386 h 746770"/>
              <a:gd name="connsiteX13" fmla="*/ 3970020 w 4274820"/>
              <a:gd name="connsiteY13" fmla="*/ 6 h 746770"/>
              <a:gd name="connsiteX14" fmla="*/ 4274820 w 4274820"/>
              <a:gd name="connsiteY14" fmla="*/ 365766 h 74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74820" h="746770">
                <a:moveTo>
                  <a:pt x="0" y="365766"/>
                </a:moveTo>
                <a:cubicBezTo>
                  <a:pt x="104775" y="182251"/>
                  <a:pt x="209550" y="-1264"/>
                  <a:pt x="312420" y="6"/>
                </a:cubicBezTo>
                <a:cubicBezTo>
                  <a:pt x="415290" y="1276"/>
                  <a:pt x="617220" y="373386"/>
                  <a:pt x="617220" y="373386"/>
                </a:cubicBezTo>
                <a:cubicBezTo>
                  <a:pt x="718820" y="497846"/>
                  <a:pt x="820420" y="748036"/>
                  <a:pt x="922020" y="746766"/>
                </a:cubicBezTo>
                <a:cubicBezTo>
                  <a:pt x="1023620" y="745496"/>
                  <a:pt x="1125220" y="490226"/>
                  <a:pt x="1226820" y="365766"/>
                </a:cubicBezTo>
                <a:cubicBezTo>
                  <a:pt x="1328420" y="241306"/>
                  <a:pt x="1430020" y="-1264"/>
                  <a:pt x="1531620" y="6"/>
                </a:cubicBezTo>
                <a:cubicBezTo>
                  <a:pt x="1633220" y="1276"/>
                  <a:pt x="1734820" y="251466"/>
                  <a:pt x="1836420" y="373386"/>
                </a:cubicBezTo>
                <a:cubicBezTo>
                  <a:pt x="1938020" y="495306"/>
                  <a:pt x="2039620" y="731526"/>
                  <a:pt x="2141220" y="731526"/>
                </a:cubicBezTo>
                <a:cubicBezTo>
                  <a:pt x="2242820" y="731526"/>
                  <a:pt x="2344420" y="495306"/>
                  <a:pt x="2446020" y="373386"/>
                </a:cubicBezTo>
                <a:cubicBezTo>
                  <a:pt x="2547620" y="251466"/>
                  <a:pt x="2647950" y="1276"/>
                  <a:pt x="2750820" y="6"/>
                </a:cubicBezTo>
                <a:cubicBezTo>
                  <a:pt x="2853690" y="-1264"/>
                  <a:pt x="2961640" y="242576"/>
                  <a:pt x="3063240" y="365766"/>
                </a:cubicBezTo>
                <a:cubicBezTo>
                  <a:pt x="3164840" y="488956"/>
                  <a:pt x="3260090" y="737876"/>
                  <a:pt x="3360420" y="739146"/>
                </a:cubicBezTo>
                <a:cubicBezTo>
                  <a:pt x="3460750" y="740416"/>
                  <a:pt x="3563620" y="496576"/>
                  <a:pt x="3665220" y="373386"/>
                </a:cubicBezTo>
                <a:cubicBezTo>
                  <a:pt x="3766820" y="250196"/>
                  <a:pt x="3868420" y="1276"/>
                  <a:pt x="3970020" y="6"/>
                </a:cubicBezTo>
                <a:cubicBezTo>
                  <a:pt x="4071620" y="-1264"/>
                  <a:pt x="4173220" y="182251"/>
                  <a:pt x="4274820" y="365766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16200000">
            <a:off x="801651" y="3498175"/>
            <a:ext cx="2138343" cy="712781"/>
          </a:xfrm>
          <a:custGeom>
            <a:avLst/>
            <a:gdLst>
              <a:gd name="connsiteX0" fmla="*/ 0 w 4274820"/>
              <a:gd name="connsiteY0" fmla="*/ 365766 h 746770"/>
              <a:gd name="connsiteX1" fmla="*/ 312420 w 4274820"/>
              <a:gd name="connsiteY1" fmla="*/ 6 h 746770"/>
              <a:gd name="connsiteX2" fmla="*/ 617220 w 4274820"/>
              <a:gd name="connsiteY2" fmla="*/ 373386 h 746770"/>
              <a:gd name="connsiteX3" fmla="*/ 922020 w 4274820"/>
              <a:gd name="connsiteY3" fmla="*/ 746766 h 746770"/>
              <a:gd name="connsiteX4" fmla="*/ 1226820 w 4274820"/>
              <a:gd name="connsiteY4" fmla="*/ 365766 h 746770"/>
              <a:gd name="connsiteX5" fmla="*/ 1531620 w 4274820"/>
              <a:gd name="connsiteY5" fmla="*/ 6 h 746770"/>
              <a:gd name="connsiteX6" fmla="*/ 1836420 w 4274820"/>
              <a:gd name="connsiteY6" fmla="*/ 373386 h 746770"/>
              <a:gd name="connsiteX7" fmla="*/ 2141220 w 4274820"/>
              <a:gd name="connsiteY7" fmla="*/ 731526 h 746770"/>
              <a:gd name="connsiteX8" fmla="*/ 2446020 w 4274820"/>
              <a:gd name="connsiteY8" fmla="*/ 373386 h 746770"/>
              <a:gd name="connsiteX9" fmla="*/ 2750820 w 4274820"/>
              <a:gd name="connsiteY9" fmla="*/ 6 h 746770"/>
              <a:gd name="connsiteX10" fmla="*/ 3063240 w 4274820"/>
              <a:gd name="connsiteY10" fmla="*/ 365766 h 746770"/>
              <a:gd name="connsiteX11" fmla="*/ 3360420 w 4274820"/>
              <a:gd name="connsiteY11" fmla="*/ 739146 h 746770"/>
              <a:gd name="connsiteX12" fmla="*/ 3665220 w 4274820"/>
              <a:gd name="connsiteY12" fmla="*/ 373386 h 746770"/>
              <a:gd name="connsiteX13" fmla="*/ 3970020 w 4274820"/>
              <a:gd name="connsiteY13" fmla="*/ 6 h 746770"/>
              <a:gd name="connsiteX14" fmla="*/ 4274820 w 4274820"/>
              <a:gd name="connsiteY14" fmla="*/ 365766 h 74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74820" h="746770">
                <a:moveTo>
                  <a:pt x="0" y="365766"/>
                </a:moveTo>
                <a:cubicBezTo>
                  <a:pt x="104775" y="182251"/>
                  <a:pt x="209550" y="-1264"/>
                  <a:pt x="312420" y="6"/>
                </a:cubicBezTo>
                <a:cubicBezTo>
                  <a:pt x="415290" y="1276"/>
                  <a:pt x="617220" y="373386"/>
                  <a:pt x="617220" y="373386"/>
                </a:cubicBezTo>
                <a:cubicBezTo>
                  <a:pt x="718820" y="497846"/>
                  <a:pt x="820420" y="748036"/>
                  <a:pt x="922020" y="746766"/>
                </a:cubicBezTo>
                <a:cubicBezTo>
                  <a:pt x="1023620" y="745496"/>
                  <a:pt x="1125220" y="490226"/>
                  <a:pt x="1226820" y="365766"/>
                </a:cubicBezTo>
                <a:cubicBezTo>
                  <a:pt x="1328420" y="241306"/>
                  <a:pt x="1430020" y="-1264"/>
                  <a:pt x="1531620" y="6"/>
                </a:cubicBezTo>
                <a:cubicBezTo>
                  <a:pt x="1633220" y="1276"/>
                  <a:pt x="1734820" y="251466"/>
                  <a:pt x="1836420" y="373386"/>
                </a:cubicBezTo>
                <a:cubicBezTo>
                  <a:pt x="1938020" y="495306"/>
                  <a:pt x="2039620" y="731526"/>
                  <a:pt x="2141220" y="731526"/>
                </a:cubicBezTo>
                <a:cubicBezTo>
                  <a:pt x="2242820" y="731526"/>
                  <a:pt x="2344420" y="495306"/>
                  <a:pt x="2446020" y="373386"/>
                </a:cubicBezTo>
                <a:cubicBezTo>
                  <a:pt x="2547620" y="251466"/>
                  <a:pt x="2647950" y="1276"/>
                  <a:pt x="2750820" y="6"/>
                </a:cubicBezTo>
                <a:cubicBezTo>
                  <a:pt x="2853690" y="-1264"/>
                  <a:pt x="2961640" y="242576"/>
                  <a:pt x="3063240" y="365766"/>
                </a:cubicBezTo>
                <a:cubicBezTo>
                  <a:pt x="3164840" y="488956"/>
                  <a:pt x="3260090" y="737876"/>
                  <a:pt x="3360420" y="739146"/>
                </a:cubicBezTo>
                <a:cubicBezTo>
                  <a:pt x="3460750" y="740416"/>
                  <a:pt x="3563620" y="496576"/>
                  <a:pt x="3665220" y="373386"/>
                </a:cubicBezTo>
                <a:cubicBezTo>
                  <a:pt x="3766820" y="250196"/>
                  <a:pt x="3868420" y="1276"/>
                  <a:pt x="3970020" y="6"/>
                </a:cubicBezTo>
                <a:cubicBezTo>
                  <a:pt x="4071620" y="-1264"/>
                  <a:pt x="4173220" y="182251"/>
                  <a:pt x="4274820" y="365766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34000" y="3150525"/>
            <a:ext cx="3167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Constructive Interference</a:t>
            </a:r>
            <a:endParaRPr lang="en-US" sz="2400" dirty="0">
              <a:latin typeface="+mj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09800" y="2464725"/>
            <a:ext cx="813351" cy="2173903"/>
            <a:chOff x="2209800" y="3048000"/>
            <a:chExt cx="813351" cy="2173903"/>
          </a:xfrm>
        </p:grpSpPr>
        <p:sp>
          <p:nvSpPr>
            <p:cNvPr id="39" name="Freeform 38"/>
            <p:cNvSpPr/>
            <p:nvPr/>
          </p:nvSpPr>
          <p:spPr>
            <a:xfrm rot="16200000">
              <a:off x="1597589" y="3796341"/>
              <a:ext cx="2138343" cy="712781"/>
            </a:xfrm>
            <a:custGeom>
              <a:avLst/>
              <a:gdLst>
                <a:gd name="connsiteX0" fmla="*/ 0 w 4274820"/>
                <a:gd name="connsiteY0" fmla="*/ 365766 h 746770"/>
                <a:gd name="connsiteX1" fmla="*/ 312420 w 4274820"/>
                <a:gd name="connsiteY1" fmla="*/ 6 h 746770"/>
                <a:gd name="connsiteX2" fmla="*/ 617220 w 4274820"/>
                <a:gd name="connsiteY2" fmla="*/ 373386 h 746770"/>
                <a:gd name="connsiteX3" fmla="*/ 922020 w 4274820"/>
                <a:gd name="connsiteY3" fmla="*/ 746766 h 746770"/>
                <a:gd name="connsiteX4" fmla="*/ 1226820 w 4274820"/>
                <a:gd name="connsiteY4" fmla="*/ 365766 h 746770"/>
                <a:gd name="connsiteX5" fmla="*/ 1531620 w 4274820"/>
                <a:gd name="connsiteY5" fmla="*/ 6 h 746770"/>
                <a:gd name="connsiteX6" fmla="*/ 1836420 w 4274820"/>
                <a:gd name="connsiteY6" fmla="*/ 373386 h 746770"/>
                <a:gd name="connsiteX7" fmla="*/ 2141220 w 4274820"/>
                <a:gd name="connsiteY7" fmla="*/ 731526 h 746770"/>
                <a:gd name="connsiteX8" fmla="*/ 2446020 w 4274820"/>
                <a:gd name="connsiteY8" fmla="*/ 373386 h 746770"/>
                <a:gd name="connsiteX9" fmla="*/ 2750820 w 4274820"/>
                <a:gd name="connsiteY9" fmla="*/ 6 h 746770"/>
                <a:gd name="connsiteX10" fmla="*/ 3063240 w 4274820"/>
                <a:gd name="connsiteY10" fmla="*/ 365766 h 746770"/>
                <a:gd name="connsiteX11" fmla="*/ 3360420 w 4274820"/>
                <a:gd name="connsiteY11" fmla="*/ 739146 h 746770"/>
                <a:gd name="connsiteX12" fmla="*/ 3665220 w 4274820"/>
                <a:gd name="connsiteY12" fmla="*/ 373386 h 746770"/>
                <a:gd name="connsiteX13" fmla="*/ 3970020 w 4274820"/>
                <a:gd name="connsiteY13" fmla="*/ 6 h 746770"/>
                <a:gd name="connsiteX14" fmla="*/ 4274820 w 4274820"/>
                <a:gd name="connsiteY14" fmla="*/ 365766 h 74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74820" h="746770">
                  <a:moveTo>
                    <a:pt x="0" y="365766"/>
                  </a:moveTo>
                  <a:cubicBezTo>
                    <a:pt x="104775" y="182251"/>
                    <a:pt x="209550" y="-1264"/>
                    <a:pt x="312420" y="6"/>
                  </a:cubicBezTo>
                  <a:cubicBezTo>
                    <a:pt x="415290" y="1276"/>
                    <a:pt x="617220" y="373386"/>
                    <a:pt x="617220" y="373386"/>
                  </a:cubicBezTo>
                  <a:cubicBezTo>
                    <a:pt x="718820" y="497846"/>
                    <a:pt x="820420" y="748036"/>
                    <a:pt x="922020" y="746766"/>
                  </a:cubicBezTo>
                  <a:cubicBezTo>
                    <a:pt x="1023620" y="745496"/>
                    <a:pt x="1125220" y="490226"/>
                    <a:pt x="1226820" y="365766"/>
                  </a:cubicBezTo>
                  <a:cubicBezTo>
                    <a:pt x="1328420" y="241306"/>
                    <a:pt x="1430020" y="-1264"/>
                    <a:pt x="1531620" y="6"/>
                  </a:cubicBezTo>
                  <a:cubicBezTo>
                    <a:pt x="1633220" y="1276"/>
                    <a:pt x="1734820" y="251466"/>
                    <a:pt x="1836420" y="373386"/>
                  </a:cubicBezTo>
                  <a:cubicBezTo>
                    <a:pt x="1938020" y="495306"/>
                    <a:pt x="2039620" y="731526"/>
                    <a:pt x="2141220" y="731526"/>
                  </a:cubicBezTo>
                  <a:cubicBezTo>
                    <a:pt x="2242820" y="731526"/>
                    <a:pt x="2344420" y="495306"/>
                    <a:pt x="2446020" y="373386"/>
                  </a:cubicBezTo>
                  <a:cubicBezTo>
                    <a:pt x="2547620" y="251466"/>
                    <a:pt x="2647950" y="1276"/>
                    <a:pt x="2750820" y="6"/>
                  </a:cubicBezTo>
                  <a:cubicBezTo>
                    <a:pt x="2853690" y="-1264"/>
                    <a:pt x="2961640" y="242576"/>
                    <a:pt x="3063240" y="365766"/>
                  </a:cubicBezTo>
                  <a:cubicBezTo>
                    <a:pt x="3164840" y="488956"/>
                    <a:pt x="3260090" y="737876"/>
                    <a:pt x="3360420" y="739146"/>
                  </a:cubicBezTo>
                  <a:cubicBezTo>
                    <a:pt x="3460750" y="740416"/>
                    <a:pt x="3563620" y="496576"/>
                    <a:pt x="3665220" y="373386"/>
                  </a:cubicBezTo>
                  <a:cubicBezTo>
                    <a:pt x="3766820" y="250196"/>
                    <a:pt x="3868420" y="1276"/>
                    <a:pt x="3970020" y="6"/>
                  </a:cubicBezTo>
                  <a:cubicBezTo>
                    <a:pt x="4071620" y="-1264"/>
                    <a:pt x="4173220" y="182251"/>
                    <a:pt x="4274820" y="365766"/>
                  </a:cubicBezTo>
                </a:path>
              </a:pathLst>
            </a:cu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09800" y="3048000"/>
              <a:ext cx="609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15"/>
          <p:cNvSpPr txBox="1">
            <a:spLocks noChangeArrowheads="1"/>
          </p:cNvSpPr>
          <p:nvPr/>
        </p:nvSpPr>
        <p:spPr bwMode="auto">
          <a:xfrm rot="16200000">
            <a:off x="2010037" y="2302954"/>
            <a:ext cx="498074" cy="55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2693" tIns="31347" rIns="62693" bIns="31347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5400000" flipH="1" flipV="1">
            <a:off x="1779073" y="1923225"/>
            <a:ext cx="9508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971800" y="1397925"/>
            <a:ext cx="30332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Destructive Interference</a:t>
            </a:r>
            <a:endParaRPr lang="en-US" sz="2400" dirty="0">
              <a:latin typeface="+mj-lt"/>
            </a:endParaRPr>
          </a:p>
        </p:txBody>
      </p:sp>
      <p:grpSp>
        <p:nvGrpSpPr>
          <p:cNvPr id="45" name="Group 44"/>
          <p:cNvGrpSpPr/>
          <p:nvPr/>
        </p:nvGrpSpPr>
        <p:grpSpPr>
          <a:xfrm flipV="1">
            <a:off x="2199190" y="2779853"/>
            <a:ext cx="813351" cy="2173903"/>
            <a:chOff x="2209800" y="3048000"/>
            <a:chExt cx="813351" cy="2173903"/>
          </a:xfrm>
        </p:grpSpPr>
        <p:sp>
          <p:nvSpPr>
            <p:cNvPr id="46" name="Freeform 45"/>
            <p:cNvSpPr/>
            <p:nvPr/>
          </p:nvSpPr>
          <p:spPr>
            <a:xfrm rot="16200000">
              <a:off x="1597589" y="3796341"/>
              <a:ext cx="2138343" cy="712781"/>
            </a:xfrm>
            <a:custGeom>
              <a:avLst/>
              <a:gdLst>
                <a:gd name="connsiteX0" fmla="*/ 0 w 4274820"/>
                <a:gd name="connsiteY0" fmla="*/ 365766 h 746770"/>
                <a:gd name="connsiteX1" fmla="*/ 312420 w 4274820"/>
                <a:gd name="connsiteY1" fmla="*/ 6 h 746770"/>
                <a:gd name="connsiteX2" fmla="*/ 617220 w 4274820"/>
                <a:gd name="connsiteY2" fmla="*/ 373386 h 746770"/>
                <a:gd name="connsiteX3" fmla="*/ 922020 w 4274820"/>
                <a:gd name="connsiteY3" fmla="*/ 746766 h 746770"/>
                <a:gd name="connsiteX4" fmla="*/ 1226820 w 4274820"/>
                <a:gd name="connsiteY4" fmla="*/ 365766 h 746770"/>
                <a:gd name="connsiteX5" fmla="*/ 1531620 w 4274820"/>
                <a:gd name="connsiteY5" fmla="*/ 6 h 746770"/>
                <a:gd name="connsiteX6" fmla="*/ 1836420 w 4274820"/>
                <a:gd name="connsiteY6" fmla="*/ 373386 h 746770"/>
                <a:gd name="connsiteX7" fmla="*/ 2141220 w 4274820"/>
                <a:gd name="connsiteY7" fmla="*/ 731526 h 746770"/>
                <a:gd name="connsiteX8" fmla="*/ 2446020 w 4274820"/>
                <a:gd name="connsiteY8" fmla="*/ 373386 h 746770"/>
                <a:gd name="connsiteX9" fmla="*/ 2750820 w 4274820"/>
                <a:gd name="connsiteY9" fmla="*/ 6 h 746770"/>
                <a:gd name="connsiteX10" fmla="*/ 3063240 w 4274820"/>
                <a:gd name="connsiteY10" fmla="*/ 365766 h 746770"/>
                <a:gd name="connsiteX11" fmla="*/ 3360420 w 4274820"/>
                <a:gd name="connsiteY11" fmla="*/ 739146 h 746770"/>
                <a:gd name="connsiteX12" fmla="*/ 3665220 w 4274820"/>
                <a:gd name="connsiteY12" fmla="*/ 373386 h 746770"/>
                <a:gd name="connsiteX13" fmla="*/ 3970020 w 4274820"/>
                <a:gd name="connsiteY13" fmla="*/ 6 h 746770"/>
                <a:gd name="connsiteX14" fmla="*/ 4274820 w 4274820"/>
                <a:gd name="connsiteY14" fmla="*/ 365766 h 74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74820" h="746770">
                  <a:moveTo>
                    <a:pt x="0" y="365766"/>
                  </a:moveTo>
                  <a:cubicBezTo>
                    <a:pt x="104775" y="182251"/>
                    <a:pt x="209550" y="-1264"/>
                    <a:pt x="312420" y="6"/>
                  </a:cubicBezTo>
                  <a:cubicBezTo>
                    <a:pt x="415290" y="1276"/>
                    <a:pt x="617220" y="373386"/>
                    <a:pt x="617220" y="373386"/>
                  </a:cubicBezTo>
                  <a:cubicBezTo>
                    <a:pt x="718820" y="497846"/>
                    <a:pt x="820420" y="748036"/>
                    <a:pt x="922020" y="746766"/>
                  </a:cubicBezTo>
                  <a:cubicBezTo>
                    <a:pt x="1023620" y="745496"/>
                    <a:pt x="1125220" y="490226"/>
                    <a:pt x="1226820" y="365766"/>
                  </a:cubicBezTo>
                  <a:cubicBezTo>
                    <a:pt x="1328420" y="241306"/>
                    <a:pt x="1430020" y="-1264"/>
                    <a:pt x="1531620" y="6"/>
                  </a:cubicBezTo>
                  <a:cubicBezTo>
                    <a:pt x="1633220" y="1276"/>
                    <a:pt x="1734820" y="251466"/>
                    <a:pt x="1836420" y="373386"/>
                  </a:cubicBezTo>
                  <a:cubicBezTo>
                    <a:pt x="1938020" y="495306"/>
                    <a:pt x="2039620" y="731526"/>
                    <a:pt x="2141220" y="731526"/>
                  </a:cubicBezTo>
                  <a:cubicBezTo>
                    <a:pt x="2242820" y="731526"/>
                    <a:pt x="2344420" y="495306"/>
                    <a:pt x="2446020" y="373386"/>
                  </a:cubicBezTo>
                  <a:cubicBezTo>
                    <a:pt x="2547620" y="251466"/>
                    <a:pt x="2647950" y="1276"/>
                    <a:pt x="2750820" y="6"/>
                  </a:cubicBezTo>
                  <a:cubicBezTo>
                    <a:pt x="2853690" y="-1264"/>
                    <a:pt x="2961640" y="242576"/>
                    <a:pt x="3063240" y="365766"/>
                  </a:cubicBezTo>
                  <a:cubicBezTo>
                    <a:pt x="3164840" y="488956"/>
                    <a:pt x="3260090" y="737876"/>
                    <a:pt x="3360420" y="739146"/>
                  </a:cubicBezTo>
                  <a:cubicBezTo>
                    <a:pt x="3460750" y="740416"/>
                    <a:pt x="3563620" y="496576"/>
                    <a:pt x="3665220" y="373386"/>
                  </a:cubicBezTo>
                  <a:cubicBezTo>
                    <a:pt x="3766820" y="250196"/>
                    <a:pt x="3868420" y="1276"/>
                    <a:pt x="3970020" y="6"/>
                  </a:cubicBezTo>
                  <a:cubicBezTo>
                    <a:pt x="4071620" y="-1264"/>
                    <a:pt x="4173220" y="182251"/>
                    <a:pt x="4274820" y="365766"/>
                  </a:cubicBezTo>
                </a:path>
              </a:pathLst>
            </a:cu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209800" y="3048000"/>
              <a:ext cx="609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7" name="Straight Connector 56"/>
          <p:cNvCxnSpPr/>
          <p:nvPr/>
        </p:nvCxnSpPr>
        <p:spPr>
          <a:xfrm>
            <a:off x="5791200" y="4800600"/>
            <a:ext cx="2057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 rot="16200000" flipV="1">
            <a:off x="3570282" y="3287720"/>
            <a:ext cx="941383" cy="2138343"/>
            <a:chOff x="2310370" y="3083560"/>
            <a:chExt cx="941383" cy="2138343"/>
          </a:xfrm>
        </p:grpSpPr>
        <p:sp>
          <p:nvSpPr>
            <p:cNvPr id="60" name="Freeform 59"/>
            <p:cNvSpPr/>
            <p:nvPr/>
          </p:nvSpPr>
          <p:spPr>
            <a:xfrm rot="16200000">
              <a:off x="1597589" y="3796341"/>
              <a:ext cx="2138343" cy="712781"/>
            </a:xfrm>
            <a:custGeom>
              <a:avLst/>
              <a:gdLst>
                <a:gd name="connsiteX0" fmla="*/ 0 w 4274820"/>
                <a:gd name="connsiteY0" fmla="*/ 365766 h 746770"/>
                <a:gd name="connsiteX1" fmla="*/ 312420 w 4274820"/>
                <a:gd name="connsiteY1" fmla="*/ 6 h 746770"/>
                <a:gd name="connsiteX2" fmla="*/ 617220 w 4274820"/>
                <a:gd name="connsiteY2" fmla="*/ 373386 h 746770"/>
                <a:gd name="connsiteX3" fmla="*/ 922020 w 4274820"/>
                <a:gd name="connsiteY3" fmla="*/ 746766 h 746770"/>
                <a:gd name="connsiteX4" fmla="*/ 1226820 w 4274820"/>
                <a:gd name="connsiteY4" fmla="*/ 365766 h 746770"/>
                <a:gd name="connsiteX5" fmla="*/ 1531620 w 4274820"/>
                <a:gd name="connsiteY5" fmla="*/ 6 h 746770"/>
                <a:gd name="connsiteX6" fmla="*/ 1836420 w 4274820"/>
                <a:gd name="connsiteY6" fmla="*/ 373386 h 746770"/>
                <a:gd name="connsiteX7" fmla="*/ 2141220 w 4274820"/>
                <a:gd name="connsiteY7" fmla="*/ 731526 h 746770"/>
                <a:gd name="connsiteX8" fmla="*/ 2446020 w 4274820"/>
                <a:gd name="connsiteY8" fmla="*/ 373386 h 746770"/>
                <a:gd name="connsiteX9" fmla="*/ 2750820 w 4274820"/>
                <a:gd name="connsiteY9" fmla="*/ 6 h 746770"/>
                <a:gd name="connsiteX10" fmla="*/ 3063240 w 4274820"/>
                <a:gd name="connsiteY10" fmla="*/ 365766 h 746770"/>
                <a:gd name="connsiteX11" fmla="*/ 3360420 w 4274820"/>
                <a:gd name="connsiteY11" fmla="*/ 739146 h 746770"/>
                <a:gd name="connsiteX12" fmla="*/ 3665220 w 4274820"/>
                <a:gd name="connsiteY12" fmla="*/ 373386 h 746770"/>
                <a:gd name="connsiteX13" fmla="*/ 3970020 w 4274820"/>
                <a:gd name="connsiteY13" fmla="*/ 6 h 746770"/>
                <a:gd name="connsiteX14" fmla="*/ 4274820 w 4274820"/>
                <a:gd name="connsiteY14" fmla="*/ 365766 h 74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74820" h="746770">
                  <a:moveTo>
                    <a:pt x="0" y="365766"/>
                  </a:moveTo>
                  <a:cubicBezTo>
                    <a:pt x="104775" y="182251"/>
                    <a:pt x="209550" y="-1264"/>
                    <a:pt x="312420" y="6"/>
                  </a:cubicBezTo>
                  <a:cubicBezTo>
                    <a:pt x="415290" y="1276"/>
                    <a:pt x="617220" y="373386"/>
                    <a:pt x="617220" y="373386"/>
                  </a:cubicBezTo>
                  <a:cubicBezTo>
                    <a:pt x="718820" y="497846"/>
                    <a:pt x="820420" y="748036"/>
                    <a:pt x="922020" y="746766"/>
                  </a:cubicBezTo>
                  <a:cubicBezTo>
                    <a:pt x="1023620" y="745496"/>
                    <a:pt x="1125220" y="490226"/>
                    <a:pt x="1226820" y="365766"/>
                  </a:cubicBezTo>
                  <a:cubicBezTo>
                    <a:pt x="1328420" y="241306"/>
                    <a:pt x="1430020" y="-1264"/>
                    <a:pt x="1531620" y="6"/>
                  </a:cubicBezTo>
                  <a:cubicBezTo>
                    <a:pt x="1633220" y="1276"/>
                    <a:pt x="1734820" y="251466"/>
                    <a:pt x="1836420" y="373386"/>
                  </a:cubicBezTo>
                  <a:cubicBezTo>
                    <a:pt x="1938020" y="495306"/>
                    <a:pt x="2039620" y="731526"/>
                    <a:pt x="2141220" y="731526"/>
                  </a:cubicBezTo>
                  <a:cubicBezTo>
                    <a:pt x="2242820" y="731526"/>
                    <a:pt x="2344420" y="495306"/>
                    <a:pt x="2446020" y="373386"/>
                  </a:cubicBezTo>
                  <a:cubicBezTo>
                    <a:pt x="2547620" y="251466"/>
                    <a:pt x="2647950" y="1276"/>
                    <a:pt x="2750820" y="6"/>
                  </a:cubicBezTo>
                  <a:cubicBezTo>
                    <a:pt x="2853690" y="-1264"/>
                    <a:pt x="2961640" y="242576"/>
                    <a:pt x="3063240" y="365766"/>
                  </a:cubicBezTo>
                  <a:cubicBezTo>
                    <a:pt x="3164840" y="488956"/>
                    <a:pt x="3260090" y="737876"/>
                    <a:pt x="3360420" y="739146"/>
                  </a:cubicBezTo>
                  <a:cubicBezTo>
                    <a:pt x="3460750" y="740416"/>
                    <a:pt x="3563620" y="496576"/>
                    <a:pt x="3665220" y="373386"/>
                  </a:cubicBezTo>
                  <a:cubicBezTo>
                    <a:pt x="3766820" y="250196"/>
                    <a:pt x="3868420" y="1276"/>
                    <a:pt x="3970020" y="6"/>
                  </a:cubicBezTo>
                  <a:cubicBezTo>
                    <a:pt x="4071620" y="-1264"/>
                    <a:pt x="4173220" y="182251"/>
                    <a:pt x="4274820" y="365766"/>
                  </a:cubicBezTo>
                </a:path>
              </a:pathLst>
            </a:cu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200403" y="3164505"/>
              <a:ext cx="5135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14400" y="3689007"/>
            <a:ext cx="3949451" cy="2280918"/>
            <a:chOff x="914400" y="4272282"/>
            <a:chExt cx="3949451" cy="2280918"/>
          </a:xfrm>
        </p:grpSpPr>
        <p:sp>
          <p:nvSpPr>
            <p:cNvPr id="41" name="Freeform 40"/>
            <p:cNvSpPr/>
            <p:nvPr/>
          </p:nvSpPr>
          <p:spPr>
            <a:xfrm>
              <a:off x="2898308" y="4272282"/>
              <a:ext cx="1965543" cy="2280918"/>
            </a:xfrm>
            <a:custGeom>
              <a:avLst/>
              <a:gdLst>
                <a:gd name="connsiteX0" fmla="*/ 19 w 1943181"/>
                <a:gd name="connsiteY0" fmla="*/ 716282 h 1463051"/>
                <a:gd name="connsiteX1" fmla="*/ 1287799 w 1943181"/>
                <a:gd name="connsiteY1" fmla="*/ 2 h 1463051"/>
                <a:gd name="connsiteX2" fmla="*/ 1943119 w 1943181"/>
                <a:gd name="connsiteY2" fmla="*/ 723902 h 1463051"/>
                <a:gd name="connsiteX3" fmla="*/ 1318279 w 1943181"/>
                <a:gd name="connsiteY3" fmla="*/ 1463042 h 1463051"/>
                <a:gd name="connsiteX4" fmla="*/ 19 w 1943181"/>
                <a:gd name="connsiteY4" fmla="*/ 716282 h 146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181" h="1463051">
                  <a:moveTo>
                    <a:pt x="19" y="716282"/>
                  </a:moveTo>
                  <a:cubicBezTo>
                    <a:pt x="-5061" y="472442"/>
                    <a:pt x="963949" y="-1268"/>
                    <a:pt x="1287799" y="2"/>
                  </a:cubicBezTo>
                  <a:cubicBezTo>
                    <a:pt x="1611649" y="1272"/>
                    <a:pt x="1938039" y="480062"/>
                    <a:pt x="1943119" y="723902"/>
                  </a:cubicBezTo>
                  <a:cubicBezTo>
                    <a:pt x="1948199" y="967742"/>
                    <a:pt x="1640859" y="1460502"/>
                    <a:pt x="1318279" y="1463042"/>
                  </a:cubicBezTo>
                  <a:cubicBezTo>
                    <a:pt x="995699" y="1465582"/>
                    <a:pt x="5099" y="960122"/>
                    <a:pt x="19" y="716282"/>
                  </a:cubicBez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 rot="10800000">
              <a:off x="914400" y="4272282"/>
              <a:ext cx="1965543" cy="2280918"/>
            </a:xfrm>
            <a:custGeom>
              <a:avLst/>
              <a:gdLst>
                <a:gd name="connsiteX0" fmla="*/ 19 w 1943181"/>
                <a:gd name="connsiteY0" fmla="*/ 716282 h 1463051"/>
                <a:gd name="connsiteX1" fmla="*/ 1287799 w 1943181"/>
                <a:gd name="connsiteY1" fmla="*/ 2 h 1463051"/>
                <a:gd name="connsiteX2" fmla="*/ 1943119 w 1943181"/>
                <a:gd name="connsiteY2" fmla="*/ 723902 h 1463051"/>
                <a:gd name="connsiteX3" fmla="*/ 1318279 w 1943181"/>
                <a:gd name="connsiteY3" fmla="*/ 1463042 h 1463051"/>
                <a:gd name="connsiteX4" fmla="*/ 19 w 1943181"/>
                <a:gd name="connsiteY4" fmla="*/ 716282 h 146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181" h="1463051">
                  <a:moveTo>
                    <a:pt x="19" y="716282"/>
                  </a:moveTo>
                  <a:cubicBezTo>
                    <a:pt x="-5061" y="472442"/>
                    <a:pt x="963949" y="-1268"/>
                    <a:pt x="1287799" y="2"/>
                  </a:cubicBezTo>
                  <a:cubicBezTo>
                    <a:pt x="1611649" y="1272"/>
                    <a:pt x="1938039" y="480062"/>
                    <a:pt x="1943119" y="723902"/>
                  </a:cubicBezTo>
                  <a:cubicBezTo>
                    <a:pt x="1948199" y="967742"/>
                    <a:pt x="1640859" y="1460502"/>
                    <a:pt x="1318279" y="1463042"/>
                  </a:cubicBezTo>
                  <a:cubicBezTo>
                    <a:pt x="995699" y="1465582"/>
                    <a:pt x="5099" y="960122"/>
                    <a:pt x="19" y="716282"/>
                  </a:cubicBez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Oval 34"/>
          <p:cNvSpPr/>
          <p:nvPr/>
        </p:nvSpPr>
        <p:spPr>
          <a:xfrm>
            <a:off x="2807287" y="4884783"/>
            <a:ext cx="182045" cy="178196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667000"/>
            <a:ext cx="456684" cy="31460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TextBox 15"/>
          <p:cNvSpPr txBox="1">
            <a:spLocks noChangeArrowheads="1"/>
          </p:cNvSpPr>
          <p:nvPr/>
        </p:nvSpPr>
        <p:spPr bwMode="auto">
          <a:xfrm>
            <a:off x="3429000" y="3581400"/>
            <a:ext cx="317368" cy="55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2693" tIns="31347" rIns="62693" bIns="31347">
            <a:spAutoFit/>
          </a:bodyPr>
          <a:lstStyle/>
          <a:p>
            <a:r>
              <a:rPr lang="en-US" sz="3200" b="1" dirty="0" smtClean="0">
                <a:latin typeface="+mj-lt"/>
                <a:cs typeface="Times New Roman" pitchFamily="18" charset="0"/>
              </a:rPr>
              <a:t>?</a:t>
            </a:r>
            <a:endParaRPr lang="en-US" sz="32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4" grpId="2"/>
      <p:bldP spid="24" grpId="3"/>
      <p:bldP spid="36" grpId="0" animBg="1"/>
      <p:bldP spid="36" grpId="1" animBg="1"/>
      <p:bldP spid="36" grpId="2" animBg="1"/>
      <p:bldP spid="36" grpId="3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40" grpId="2" animBg="1"/>
      <p:bldP spid="40" grpId="3" animBg="1"/>
      <p:bldP spid="22" grpId="0"/>
      <p:bldP spid="22" grpId="1"/>
      <p:bldP spid="26" grpId="0"/>
      <p:bldP spid="26" grpId="1"/>
      <p:bldP spid="26" grpId="2"/>
      <p:bldP spid="26" grpId="3"/>
      <p:bldP spid="33" grpId="0"/>
      <p:bldP spid="33" grpId="1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21"/>
          <p:cNvSpPr txBox="1">
            <a:spLocks noChangeArrowheads="1"/>
          </p:cNvSpPr>
          <p:nvPr/>
        </p:nvSpPr>
        <p:spPr bwMode="auto">
          <a:xfrm>
            <a:off x="4419600" y="1600200"/>
            <a:ext cx="40575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Due to environment and terminal </a:t>
            </a:r>
          </a:p>
          <a:p>
            <a:r>
              <a:rPr lang="en-US" sz="2400" dirty="0" smtClean="0">
                <a:latin typeface="+mj-lt"/>
              </a:rPr>
              <a:t>mobility estimation has to occur </a:t>
            </a:r>
          </a:p>
          <a:p>
            <a:r>
              <a:rPr lang="en-US" sz="2400" dirty="0" smtClean="0">
                <a:latin typeface="+mj-lt"/>
              </a:rPr>
              <a:t>quickly and periodically</a:t>
            </a:r>
            <a:endParaRPr lang="en-US" sz="2400" dirty="0">
              <a:latin typeface="+mj-lt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533400" y="4800600"/>
            <a:ext cx="831915" cy="611171"/>
            <a:chOff x="509047" y="3027575"/>
            <a:chExt cx="831915" cy="611171"/>
          </a:xfrm>
        </p:grpSpPr>
        <p:sp>
          <p:nvSpPr>
            <p:cNvPr id="77" name="Isosceles Triangle 76"/>
            <p:cNvSpPr/>
            <p:nvPr/>
          </p:nvSpPr>
          <p:spPr>
            <a:xfrm flipV="1">
              <a:off x="1036162" y="3027575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>
              <a:stCxn id="77" idx="0"/>
            </p:cNvCxnSpPr>
            <p:nvPr/>
          </p:nvCxnSpPr>
          <p:spPr>
            <a:xfrm>
              <a:off x="1188562" y="3290334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509047" y="3637175"/>
              <a:ext cx="679515" cy="15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533400" y="3810000"/>
            <a:ext cx="831915" cy="611171"/>
            <a:chOff x="509047" y="3027575"/>
            <a:chExt cx="831915" cy="611171"/>
          </a:xfrm>
        </p:grpSpPr>
        <p:sp>
          <p:nvSpPr>
            <p:cNvPr id="69" name="Isosceles Triangle 68"/>
            <p:cNvSpPr/>
            <p:nvPr/>
          </p:nvSpPr>
          <p:spPr>
            <a:xfrm flipV="1">
              <a:off x="1036162" y="3027575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>
              <a:stCxn id="69" idx="0"/>
            </p:cNvCxnSpPr>
            <p:nvPr/>
          </p:nvCxnSpPr>
          <p:spPr>
            <a:xfrm>
              <a:off x="1188562" y="3290334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509047" y="3637175"/>
              <a:ext cx="679515" cy="15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533400" y="2819400"/>
            <a:ext cx="831915" cy="611171"/>
            <a:chOff x="509047" y="3027575"/>
            <a:chExt cx="831915" cy="611171"/>
          </a:xfrm>
        </p:grpSpPr>
        <p:sp>
          <p:nvSpPr>
            <p:cNvPr id="81" name="Isosceles Triangle 80"/>
            <p:cNvSpPr/>
            <p:nvPr/>
          </p:nvSpPr>
          <p:spPr>
            <a:xfrm flipV="1">
              <a:off x="1036162" y="3027575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>
              <a:stCxn id="81" idx="0"/>
            </p:cNvCxnSpPr>
            <p:nvPr/>
          </p:nvCxnSpPr>
          <p:spPr>
            <a:xfrm>
              <a:off x="1188562" y="3290334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509047" y="3637175"/>
              <a:ext cx="679515" cy="157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ounded Rectangle 66"/>
          <p:cNvSpPr/>
          <p:nvPr/>
        </p:nvSpPr>
        <p:spPr>
          <a:xfrm>
            <a:off x="76200" y="2895600"/>
            <a:ext cx="685800" cy="297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BS</a:t>
            </a:r>
            <a:endParaRPr lang="en-US" dirty="0"/>
          </a:p>
        </p:txBody>
      </p:sp>
      <p:grpSp>
        <p:nvGrpSpPr>
          <p:cNvPr id="94" name="Group 93"/>
          <p:cNvGrpSpPr/>
          <p:nvPr/>
        </p:nvGrpSpPr>
        <p:grpSpPr>
          <a:xfrm>
            <a:off x="1347216" y="2487168"/>
            <a:ext cx="3631300" cy="1036936"/>
            <a:chOff x="1219200" y="2438400"/>
            <a:chExt cx="3631300" cy="1036936"/>
          </a:xfrm>
        </p:grpSpPr>
        <p:pic>
          <p:nvPicPr>
            <p:cNvPr id="91" name="Picture 12" descr="sin_7cycles[23]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49611"/>
            <a:stretch>
              <a:fillRect/>
            </a:stretch>
          </p:blipFill>
          <p:spPr bwMode="auto">
            <a:xfrm rot="19222432">
              <a:off x="1219200" y="2438400"/>
              <a:ext cx="1535113" cy="87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13" descr="sin_7cycles[23]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266" r="6932"/>
            <a:stretch>
              <a:fillRect/>
            </a:stretch>
          </p:blipFill>
          <p:spPr bwMode="auto">
            <a:xfrm rot="2400000" flipV="1">
              <a:off x="2478775" y="2603799"/>
              <a:ext cx="2371725" cy="87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" name="TextBox 21"/>
          <p:cNvSpPr txBox="1">
            <a:spLocks noChangeArrowheads="1"/>
          </p:cNvSpPr>
          <p:nvPr/>
        </p:nvSpPr>
        <p:spPr bwMode="auto">
          <a:xfrm>
            <a:off x="4343400" y="1905000"/>
            <a:ext cx="40687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The CSI is then calculated at the </a:t>
            </a:r>
          </a:p>
          <a:p>
            <a:r>
              <a:rPr lang="en-US" sz="2400" dirty="0" smtClean="0">
                <a:latin typeface="+mj-lt"/>
              </a:rPr>
              <a:t>terminal and sent back to the BS</a:t>
            </a:r>
            <a:endParaRPr lang="en-US" sz="2400" dirty="0">
              <a:latin typeface="+mj-lt"/>
            </a:endParaRPr>
          </a:p>
        </p:txBody>
      </p:sp>
      <p:sp>
        <p:nvSpPr>
          <p:cNvPr id="51" name="TextBox 21"/>
          <p:cNvSpPr txBox="1">
            <a:spLocks noChangeArrowheads="1"/>
          </p:cNvSpPr>
          <p:nvPr/>
        </p:nvSpPr>
        <p:spPr bwMode="auto">
          <a:xfrm>
            <a:off x="4343400" y="2057400"/>
            <a:ext cx="44296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A pilot is sent from each BS antenna</a:t>
            </a:r>
            <a:endParaRPr lang="en-US" sz="2400" dirty="0">
              <a:latin typeface="+mj-lt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1447800" y="4806696"/>
            <a:ext cx="3268958" cy="956968"/>
            <a:chOff x="1435100" y="4875507"/>
            <a:chExt cx="3268958" cy="956968"/>
          </a:xfrm>
        </p:grpSpPr>
        <p:pic>
          <p:nvPicPr>
            <p:cNvPr id="89" name="Picture 8" descr="sin_7cycles[23]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3447"/>
            <a:stretch>
              <a:fillRect/>
            </a:stretch>
          </p:blipFill>
          <p:spPr bwMode="auto">
            <a:xfrm rot="900000">
              <a:off x="1435100" y="4960937"/>
              <a:ext cx="1419225" cy="87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11" descr="sin_7cycles[23].png"/>
            <p:cNvPicPr>
              <a:picLocks noChangeAspect="1"/>
            </p:cNvPicPr>
            <p:nvPr/>
          </p:nvPicPr>
          <p:blipFill>
            <a:blip r:embed="rId3" cstate="print"/>
            <a:srcRect l="5557" r="35590"/>
            <a:stretch>
              <a:fillRect/>
            </a:stretch>
          </p:blipFill>
          <p:spPr bwMode="auto">
            <a:xfrm rot="20550641">
              <a:off x="2910183" y="4875507"/>
              <a:ext cx="1793875" cy="87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" name="Group 101"/>
          <p:cNvGrpSpPr/>
          <p:nvPr/>
        </p:nvGrpSpPr>
        <p:grpSpPr>
          <a:xfrm>
            <a:off x="1537001" y="4863236"/>
            <a:ext cx="2988932" cy="896994"/>
            <a:chOff x="1537001" y="4863236"/>
            <a:chExt cx="2988932" cy="896994"/>
          </a:xfrm>
        </p:grpSpPr>
        <p:pic>
          <p:nvPicPr>
            <p:cNvPr id="98" name="Picture 11" descr="sin_7cycles[23].png"/>
            <p:cNvPicPr>
              <a:picLocks noChangeAspect="1"/>
            </p:cNvPicPr>
            <p:nvPr/>
          </p:nvPicPr>
          <p:blipFill>
            <a:blip r:embed="rId3" cstate="print"/>
            <a:srcRect l="12231" r="29465"/>
            <a:stretch>
              <a:fillRect/>
            </a:stretch>
          </p:blipFill>
          <p:spPr bwMode="auto">
            <a:xfrm rot="-900000">
              <a:off x="2749520" y="4863236"/>
              <a:ext cx="1776413" cy="87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" name="Picture 8" descr="sin_7cycles[23]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687" r="46906"/>
            <a:stretch>
              <a:fillRect/>
            </a:stretch>
          </p:blipFill>
          <p:spPr bwMode="auto">
            <a:xfrm rot="900000">
              <a:off x="1537001" y="4888693"/>
              <a:ext cx="1384300" cy="87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8" name="Picture 7" descr="sin_7cycles[23]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86200"/>
            <a:ext cx="32004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7" descr="sin_7cycles[23]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1" y="3886200"/>
            <a:ext cx="32004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1" name="Group 100"/>
          <p:cNvGrpSpPr/>
          <p:nvPr/>
        </p:nvGrpSpPr>
        <p:grpSpPr>
          <a:xfrm>
            <a:off x="1268077" y="2530433"/>
            <a:ext cx="3669079" cy="966313"/>
            <a:chOff x="1268077" y="2530433"/>
            <a:chExt cx="3669079" cy="966313"/>
          </a:xfrm>
        </p:grpSpPr>
        <p:pic>
          <p:nvPicPr>
            <p:cNvPr id="99" name="Picture 12" descr="sin_7cycles[23]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50" r="37309"/>
            <a:stretch>
              <a:fillRect/>
            </a:stretch>
          </p:blipFill>
          <p:spPr bwMode="auto">
            <a:xfrm rot="-2377568">
              <a:off x="1268077" y="2530433"/>
              <a:ext cx="1701800" cy="87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13" descr="sin_7cycles[23]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639" r="8566"/>
            <a:stretch>
              <a:fillRect/>
            </a:stretch>
          </p:blipFill>
          <p:spPr bwMode="auto">
            <a:xfrm rot="2400000" flipV="1">
              <a:off x="2597181" y="2625208"/>
              <a:ext cx="2339975" cy="87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Channel Estimation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3200400" y="4495800"/>
            <a:ext cx="439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>
                <a:latin typeface="Calibri" pitchFamily="34" charset="0"/>
              </a:rPr>
              <a:t>+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3200400" y="3352800"/>
            <a:ext cx="439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>
                <a:latin typeface="Calibri" pitchFamily="34" charset="0"/>
              </a:rPr>
              <a:t>+</a:t>
            </a: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5562600" y="3810000"/>
            <a:ext cx="439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>
                <a:latin typeface="Calibri" pitchFamily="34" charset="0"/>
              </a:rPr>
              <a:t>=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828800" y="2209800"/>
            <a:ext cx="2057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28800" y="5791200"/>
            <a:ext cx="2057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9" descr="sin_7cycles[23].png"/>
          <p:cNvPicPr>
            <a:picLocks noChangeAspect="1"/>
          </p:cNvPicPr>
          <p:nvPr/>
        </p:nvPicPr>
        <p:blipFill>
          <a:blip r:embed="rId3" cstate="print"/>
          <a:srcRect r="63400"/>
          <a:stretch>
            <a:fillRect/>
          </a:stretch>
        </p:blipFill>
        <p:spPr bwMode="auto">
          <a:xfrm>
            <a:off x="6248400" y="2819400"/>
            <a:ext cx="2438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4419600" y="1905000"/>
            <a:ext cx="42675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+mj-lt"/>
              </a:rPr>
              <a:t>Align the phases at the receiver to </a:t>
            </a:r>
          </a:p>
          <a:p>
            <a:r>
              <a:rPr lang="en-US" sz="2400" dirty="0">
                <a:latin typeface="+mj-lt"/>
              </a:rPr>
              <a:t>ensure constructive interference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876800" y="4038600"/>
            <a:ext cx="304800" cy="609600"/>
            <a:chOff x="1905000" y="3276600"/>
            <a:chExt cx="304800" cy="609600"/>
          </a:xfrm>
        </p:grpSpPr>
        <p:sp>
          <p:nvSpPr>
            <p:cNvPr id="33" name="Isosceles Triangle 32"/>
            <p:cNvSpPr/>
            <p:nvPr/>
          </p:nvSpPr>
          <p:spPr>
            <a:xfrm flipV="1">
              <a:off x="1905000" y="3276600"/>
              <a:ext cx="304800" cy="262759"/>
            </a:xfrm>
            <a:prstGeom prst="triangl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33" idx="0"/>
            </p:cNvCxnSpPr>
            <p:nvPr/>
          </p:nvCxnSpPr>
          <p:spPr>
            <a:xfrm>
              <a:off x="2057400" y="3539359"/>
              <a:ext cx="0" cy="3468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429768" y="4855464"/>
            <a:ext cx="4595567" cy="1600200"/>
            <a:chOff x="1066800" y="4800600"/>
            <a:chExt cx="3962400" cy="1447800"/>
          </a:xfrm>
        </p:grpSpPr>
        <p:cxnSp>
          <p:nvCxnSpPr>
            <p:cNvPr id="58" name="Straight Arrow Connector 57"/>
            <p:cNvCxnSpPr/>
            <p:nvPr/>
          </p:nvCxnSpPr>
          <p:spPr>
            <a:xfrm flipV="1">
              <a:off x="1066800" y="5715000"/>
              <a:ext cx="0" cy="533400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066800" y="6248400"/>
              <a:ext cx="3962400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029200" y="4800600"/>
              <a:ext cx="0" cy="144780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TextBox 21"/>
          <p:cNvSpPr txBox="1">
            <a:spLocks noChangeArrowheads="1"/>
          </p:cNvSpPr>
          <p:nvPr/>
        </p:nvSpPr>
        <p:spPr bwMode="auto">
          <a:xfrm>
            <a:off x="4419600" y="1905000"/>
            <a:ext cx="40655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For uplink, send a pilot from the</a:t>
            </a:r>
          </a:p>
          <a:p>
            <a:r>
              <a:rPr lang="en-US" sz="2400" dirty="0" smtClean="0">
                <a:latin typeface="+mj-lt"/>
              </a:rPr>
              <a:t>terminal then calculate CSI at BS</a:t>
            </a:r>
          </a:p>
        </p:txBody>
      </p:sp>
      <p:sp>
        <p:nvSpPr>
          <p:cNvPr id="104" name="TextBox 21"/>
          <p:cNvSpPr txBox="1">
            <a:spLocks noChangeArrowheads="1"/>
          </p:cNvSpPr>
          <p:nvPr/>
        </p:nvSpPr>
        <p:spPr bwMode="auto">
          <a:xfrm>
            <a:off x="4572000" y="1600200"/>
            <a:ext cx="25679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Path Effects (Walls)</a:t>
            </a:r>
            <a:endParaRPr lang="en-US" sz="2400" dirty="0">
              <a:latin typeface="+mj-lt"/>
            </a:endParaRPr>
          </a:p>
        </p:txBody>
      </p:sp>
      <p:cxnSp>
        <p:nvCxnSpPr>
          <p:cNvPr id="106" name="Straight Arrow Connector 105"/>
          <p:cNvCxnSpPr>
            <a:stCxn id="104" idx="1"/>
          </p:cNvCxnSpPr>
          <p:nvPr/>
        </p:nvCxnSpPr>
        <p:spPr>
          <a:xfrm flipH="1">
            <a:off x="3810000" y="1831033"/>
            <a:ext cx="762000" cy="226367"/>
          </a:xfrm>
          <a:prstGeom prst="straightConnector1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152400" y="2971800"/>
            <a:ext cx="609600" cy="838200"/>
            <a:chOff x="152400" y="2971800"/>
            <a:chExt cx="609600" cy="838200"/>
          </a:xfrm>
        </p:grpSpPr>
        <p:sp>
          <p:nvSpPr>
            <p:cNvPr id="117" name="Rounded Rectangle 116"/>
            <p:cNvSpPr/>
            <p:nvPr/>
          </p:nvSpPr>
          <p:spPr>
            <a:xfrm>
              <a:off x="152400" y="2971800"/>
              <a:ext cx="569976" cy="8382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28600" y="3048000"/>
              <a:ext cx="332232" cy="3322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/>
                <a:t>Tx</a:t>
              </a:r>
              <a:endParaRPr lang="en-US" sz="1000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28600" y="3429000"/>
              <a:ext cx="332232" cy="3322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Rx</a:t>
              </a:r>
              <a:endParaRPr lang="en-US" sz="1000" dirty="0"/>
            </a:p>
          </p:txBody>
        </p:sp>
        <p:cxnSp>
          <p:nvCxnSpPr>
            <p:cNvPr id="112" name="Straight Arrow Connector 111"/>
            <p:cNvCxnSpPr>
              <a:stCxn id="109" idx="3"/>
            </p:cNvCxnSpPr>
            <p:nvPr/>
          </p:nvCxnSpPr>
          <p:spPr>
            <a:xfrm>
              <a:off x="560832" y="3214116"/>
              <a:ext cx="201168" cy="2148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endCxn id="110" idx="3"/>
            </p:cNvCxnSpPr>
            <p:nvPr/>
          </p:nvCxnSpPr>
          <p:spPr>
            <a:xfrm flipH="1">
              <a:off x="560832" y="3429000"/>
              <a:ext cx="201168" cy="1661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152400" y="3962400"/>
            <a:ext cx="609600" cy="838200"/>
            <a:chOff x="152400" y="2971800"/>
            <a:chExt cx="609600" cy="838200"/>
          </a:xfrm>
        </p:grpSpPr>
        <p:sp>
          <p:nvSpPr>
            <p:cNvPr id="132" name="Rounded Rectangle 131"/>
            <p:cNvSpPr/>
            <p:nvPr/>
          </p:nvSpPr>
          <p:spPr>
            <a:xfrm>
              <a:off x="152400" y="2971800"/>
              <a:ext cx="569976" cy="8382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28600" y="3048000"/>
              <a:ext cx="332232" cy="3322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/>
                <a:t>Tx</a:t>
              </a:r>
              <a:endParaRPr lang="en-US" sz="1000" dirty="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28600" y="3429000"/>
              <a:ext cx="332232" cy="3322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Rx</a:t>
              </a:r>
              <a:endParaRPr lang="en-US" sz="1000" dirty="0"/>
            </a:p>
          </p:txBody>
        </p:sp>
        <p:cxnSp>
          <p:nvCxnSpPr>
            <p:cNvPr id="135" name="Straight Arrow Connector 134"/>
            <p:cNvCxnSpPr>
              <a:stCxn id="133" idx="3"/>
            </p:cNvCxnSpPr>
            <p:nvPr/>
          </p:nvCxnSpPr>
          <p:spPr>
            <a:xfrm>
              <a:off x="560832" y="3214116"/>
              <a:ext cx="201168" cy="2148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endCxn id="134" idx="3"/>
            </p:cNvCxnSpPr>
            <p:nvPr/>
          </p:nvCxnSpPr>
          <p:spPr>
            <a:xfrm flipH="1">
              <a:off x="560832" y="3429000"/>
              <a:ext cx="201168" cy="1661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152400" y="4953000"/>
            <a:ext cx="609600" cy="838200"/>
            <a:chOff x="152400" y="2971800"/>
            <a:chExt cx="609600" cy="838200"/>
          </a:xfrm>
        </p:grpSpPr>
        <p:sp>
          <p:nvSpPr>
            <p:cNvPr id="138" name="Rounded Rectangle 137"/>
            <p:cNvSpPr/>
            <p:nvPr/>
          </p:nvSpPr>
          <p:spPr>
            <a:xfrm>
              <a:off x="152400" y="2971800"/>
              <a:ext cx="569976" cy="8382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28600" y="3048000"/>
              <a:ext cx="332232" cy="3322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/>
                <a:t>Tx</a:t>
              </a:r>
              <a:endParaRPr lang="en-US" sz="1000" dirty="0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228600" y="3429000"/>
              <a:ext cx="332232" cy="3322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Rx</a:t>
              </a:r>
              <a:endParaRPr lang="en-US" sz="1000" dirty="0"/>
            </a:p>
          </p:txBody>
        </p:sp>
        <p:cxnSp>
          <p:nvCxnSpPr>
            <p:cNvPr id="141" name="Straight Arrow Connector 140"/>
            <p:cNvCxnSpPr>
              <a:stCxn id="139" idx="3"/>
            </p:cNvCxnSpPr>
            <p:nvPr/>
          </p:nvCxnSpPr>
          <p:spPr>
            <a:xfrm>
              <a:off x="560832" y="3214116"/>
              <a:ext cx="201168" cy="2148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endCxn id="140" idx="3"/>
            </p:cNvCxnSpPr>
            <p:nvPr/>
          </p:nvCxnSpPr>
          <p:spPr>
            <a:xfrm flipH="1">
              <a:off x="560832" y="3429000"/>
              <a:ext cx="201168" cy="1661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TextBox 21"/>
          <p:cNvSpPr txBox="1">
            <a:spLocks noChangeArrowheads="1"/>
          </p:cNvSpPr>
          <p:nvPr/>
        </p:nvSpPr>
        <p:spPr bwMode="auto">
          <a:xfrm>
            <a:off x="5943600" y="1905000"/>
            <a:ext cx="10405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Uplink?</a:t>
            </a:r>
            <a:endParaRPr lang="en-US" sz="2400" dirty="0">
              <a:latin typeface="+mj-lt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4876800" y="4038600"/>
            <a:ext cx="1066800" cy="990600"/>
            <a:chOff x="6019800" y="5334000"/>
            <a:chExt cx="1066800" cy="990600"/>
          </a:xfrm>
        </p:grpSpPr>
        <p:grpSp>
          <p:nvGrpSpPr>
            <p:cNvPr id="85" name="Group 84"/>
            <p:cNvGrpSpPr/>
            <p:nvPr/>
          </p:nvGrpSpPr>
          <p:grpSpPr>
            <a:xfrm>
              <a:off x="6019800" y="5334000"/>
              <a:ext cx="304800" cy="609600"/>
              <a:chOff x="1905000" y="3276600"/>
              <a:chExt cx="304800" cy="609600"/>
            </a:xfrm>
          </p:grpSpPr>
          <p:sp>
            <p:nvSpPr>
              <p:cNvPr id="86" name="Isosceles Triangle 85"/>
              <p:cNvSpPr/>
              <p:nvPr/>
            </p:nvSpPr>
            <p:spPr>
              <a:xfrm flipV="1">
                <a:off x="1905000" y="3276600"/>
                <a:ext cx="304800" cy="262759"/>
              </a:xfrm>
              <a:prstGeom prst="triangl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7" name="Straight Connector 86"/>
              <p:cNvCxnSpPr>
                <a:stCxn id="86" idx="0"/>
              </p:cNvCxnSpPr>
              <p:nvPr/>
            </p:nvCxnSpPr>
            <p:spPr>
              <a:xfrm>
                <a:off x="2057400" y="3539359"/>
                <a:ext cx="0" cy="34684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>
            <a:xfrm>
              <a:off x="6172200" y="5486400"/>
              <a:ext cx="914400" cy="838200"/>
              <a:chOff x="5029200" y="4191000"/>
              <a:chExt cx="914400" cy="838200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 flipV="1">
                <a:off x="5029200" y="4648200"/>
                <a:ext cx="679515" cy="157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7" name="Group 142"/>
              <p:cNvGrpSpPr/>
              <p:nvPr/>
            </p:nvGrpSpPr>
            <p:grpSpPr>
              <a:xfrm flipH="1">
                <a:off x="5334000" y="4191000"/>
                <a:ext cx="609600" cy="838200"/>
                <a:chOff x="152400" y="2971800"/>
                <a:chExt cx="609600" cy="838200"/>
              </a:xfrm>
            </p:grpSpPr>
            <p:sp>
              <p:nvSpPr>
                <p:cNvPr id="108" name="Rounded Rectangle 107"/>
                <p:cNvSpPr/>
                <p:nvPr/>
              </p:nvSpPr>
              <p:spPr>
                <a:xfrm>
                  <a:off x="152400" y="2971800"/>
                  <a:ext cx="569976" cy="838200"/>
                </a:xfrm>
                <a:prstGeom prst="round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228600" y="3048000"/>
                  <a:ext cx="332232" cy="332232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err="1" smtClean="0"/>
                    <a:t>Tx</a:t>
                  </a:r>
                  <a:endParaRPr lang="en-US" sz="1000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3429000"/>
                  <a:ext cx="332232" cy="332232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/>
                    <a:t>Rx</a:t>
                  </a:r>
                  <a:endParaRPr lang="en-US" sz="1000" dirty="0"/>
                </a:p>
              </p:txBody>
            </p:sp>
            <p:cxnSp>
              <p:nvCxnSpPr>
                <p:cNvPr id="115" name="Straight Arrow Connector 114"/>
                <p:cNvCxnSpPr>
                  <a:stCxn id="111" idx="3"/>
                </p:cNvCxnSpPr>
                <p:nvPr/>
              </p:nvCxnSpPr>
              <p:spPr>
                <a:xfrm>
                  <a:off x="560832" y="3214116"/>
                  <a:ext cx="201168" cy="214884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Arrow Connector 115"/>
                <p:cNvCxnSpPr>
                  <a:endCxn id="114" idx="3"/>
                </p:cNvCxnSpPr>
                <p:nvPr/>
              </p:nvCxnSpPr>
              <p:spPr>
                <a:xfrm flipH="1">
                  <a:off x="560832" y="3429000"/>
                  <a:ext cx="201168" cy="16611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84" name="TextBox 21"/>
          <p:cNvSpPr txBox="1">
            <a:spLocks noChangeArrowheads="1"/>
          </p:cNvSpPr>
          <p:nvPr/>
        </p:nvSpPr>
        <p:spPr bwMode="auto">
          <a:xfrm>
            <a:off x="4419600" y="1600200"/>
            <a:ext cx="35894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Measured channels are not </a:t>
            </a:r>
          </a:p>
          <a:p>
            <a:r>
              <a:rPr lang="en-US" sz="2400" dirty="0" smtClean="0">
                <a:latin typeface="+mj-lt"/>
              </a:rPr>
              <a:t>reciprocal due to differences </a:t>
            </a:r>
          </a:p>
          <a:p>
            <a:r>
              <a:rPr lang="en-US" sz="2400" dirty="0" smtClean="0">
                <a:latin typeface="+mj-lt"/>
              </a:rPr>
              <a:t>in  the </a:t>
            </a:r>
            <a:r>
              <a:rPr lang="en-US" sz="2400" dirty="0" err="1" smtClean="0">
                <a:latin typeface="+mj-lt"/>
              </a:rPr>
              <a:t>Tx</a:t>
            </a:r>
            <a:r>
              <a:rPr lang="en-US" sz="2400" dirty="0" smtClean="0">
                <a:latin typeface="+mj-lt"/>
              </a:rPr>
              <a:t>  and Rx hardware!</a:t>
            </a:r>
          </a:p>
          <a:p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2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2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54" grpId="1"/>
      <p:bldP spid="154" grpId="3"/>
      <p:bldP spid="50" grpId="0"/>
      <p:bldP spid="50" grpId="1"/>
      <p:bldP spid="51" grpId="0"/>
      <p:bldP spid="51" grpId="1"/>
      <p:bldP spid="14" grpId="0"/>
      <p:bldP spid="14" grpId="1"/>
      <p:bldP spid="15" grpId="0"/>
      <p:bldP spid="15" grpId="1"/>
      <p:bldP spid="16" grpId="0"/>
      <p:bldP spid="16" grpId="1"/>
      <p:bldP spid="20" grpId="0"/>
      <p:bldP spid="20" grpId="1"/>
      <p:bldP spid="103" grpId="0"/>
      <p:bldP spid="103" grpId="1"/>
      <p:bldP spid="103" grpId="2"/>
      <p:bldP spid="103" grpId="3"/>
      <p:bldP spid="104" grpId="3"/>
      <p:bldP spid="151" grpId="3"/>
      <p:bldP spid="151" grpId="4"/>
      <p:bldP spid="84" grpId="0"/>
      <p:bldP spid="84" grpId="1"/>
      <p:bldP spid="84" grpId="4"/>
      <p:bldP spid="84" grpId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Oval 136"/>
          <p:cNvSpPr/>
          <p:nvPr/>
        </p:nvSpPr>
        <p:spPr>
          <a:xfrm rot="20358229">
            <a:off x="4273182" y="2750947"/>
            <a:ext cx="3390185" cy="108412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 rot="15944032">
            <a:off x="2687333" y="2193920"/>
            <a:ext cx="3068477" cy="112299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Multi-User </a:t>
            </a:r>
            <a:r>
              <a:rPr lang="en-US" dirty="0" err="1" smtClean="0"/>
              <a:t>Beamforming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7" name="Picture 16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424" y="622014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3659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1023" y="144780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3205" y="5224061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589" y="598867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9043" y="2708749"/>
            <a:ext cx="456684" cy="314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Oval 133"/>
          <p:cNvSpPr/>
          <p:nvPr/>
        </p:nvSpPr>
        <p:spPr>
          <a:xfrm rot="1042419">
            <a:off x="422283" y="3102063"/>
            <a:ext cx="3962231" cy="105514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 rot="1570204">
            <a:off x="3671722" y="4310339"/>
            <a:ext cx="3875367" cy="96479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 rot="7269226">
            <a:off x="2155447" y="4577070"/>
            <a:ext cx="3027815" cy="98462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 rot="18368454">
            <a:off x="3536571" y="3760388"/>
            <a:ext cx="574859" cy="100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 rot="488027">
            <a:off x="3794676" y="3282012"/>
            <a:ext cx="1380679" cy="1368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Group 221"/>
          <p:cNvGrpSpPr/>
          <p:nvPr/>
        </p:nvGrpSpPr>
        <p:grpSpPr>
          <a:xfrm>
            <a:off x="3657600" y="3429000"/>
            <a:ext cx="1543485" cy="1139132"/>
            <a:chOff x="366315" y="3653929"/>
            <a:chExt cx="2379685" cy="1756271"/>
          </a:xfrm>
        </p:grpSpPr>
        <p:sp>
          <p:nvSpPr>
            <p:cNvPr id="140" name="Parallelogram 139"/>
            <p:cNvSpPr/>
            <p:nvPr/>
          </p:nvSpPr>
          <p:spPr>
            <a:xfrm>
              <a:off x="446954" y="4146126"/>
              <a:ext cx="2208949" cy="1264073"/>
            </a:xfrm>
            <a:prstGeom prst="parallelogram">
              <a:avLst>
                <a:gd name="adj" fmla="val 56498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1" name="Group 98"/>
            <p:cNvGrpSpPr/>
            <p:nvPr/>
          </p:nvGrpSpPr>
          <p:grpSpPr>
            <a:xfrm>
              <a:off x="1852018" y="5083997"/>
              <a:ext cx="163909" cy="326203"/>
              <a:chOff x="1476543" y="4728479"/>
              <a:chExt cx="163909" cy="326203"/>
            </a:xfrm>
          </p:grpSpPr>
          <p:sp>
            <p:nvSpPr>
              <p:cNvPr id="241" name="Isosceles Triangle 24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42" name="Straight Connector 241"/>
              <p:cNvCxnSpPr>
                <a:stCxn id="24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 99"/>
            <p:cNvGrpSpPr/>
            <p:nvPr/>
          </p:nvGrpSpPr>
          <p:grpSpPr>
            <a:xfrm>
              <a:off x="1589955" y="5083997"/>
              <a:ext cx="163909" cy="326203"/>
              <a:chOff x="1476543" y="4728479"/>
              <a:chExt cx="163909" cy="326203"/>
            </a:xfrm>
          </p:grpSpPr>
          <p:sp>
            <p:nvSpPr>
              <p:cNvPr id="239" name="Isosceles Triangle 23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40" name="Straight Connector 239"/>
              <p:cNvCxnSpPr>
                <a:stCxn id="23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" name="Group 102"/>
            <p:cNvGrpSpPr/>
            <p:nvPr/>
          </p:nvGrpSpPr>
          <p:grpSpPr>
            <a:xfrm>
              <a:off x="381000" y="5083996"/>
              <a:ext cx="163909" cy="326203"/>
              <a:chOff x="1476543" y="4728479"/>
              <a:chExt cx="163909" cy="326203"/>
            </a:xfrm>
          </p:grpSpPr>
          <p:sp>
            <p:nvSpPr>
              <p:cNvPr id="237" name="Isosceles Triangle 23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8" name="Straight Connector 237"/>
              <p:cNvCxnSpPr>
                <a:stCxn id="23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oup 105"/>
            <p:cNvGrpSpPr/>
            <p:nvPr/>
          </p:nvGrpSpPr>
          <p:grpSpPr>
            <a:xfrm>
              <a:off x="685800" y="5083996"/>
              <a:ext cx="163909" cy="326203"/>
              <a:chOff x="1476543" y="4728479"/>
              <a:chExt cx="163909" cy="326203"/>
            </a:xfrm>
          </p:grpSpPr>
          <p:sp>
            <p:nvSpPr>
              <p:cNvPr id="235" name="Isosceles Triangle 23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6" name="Straight Connector 235"/>
              <p:cNvCxnSpPr>
                <a:stCxn id="23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oup 117"/>
            <p:cNvGrpSpPr/>
            <p:nvPr/>
          </p:nvGrpSpPr>
          <p:grpSpPr>
            <a:xfrm>
              <a:off x="979091" y="5083996"/>
              <a:ext cx="163909" cy="326203"/>
              <a:chOff x="1476543" y="4728479"/>
              <a:chExt cx="163909" cy="326203"/>
            </a:xfrm>
          </p:grpSpPr>
          <p:sp>
            <p:nvSpPr>
              <p:cNvPr id="233" name="Isosceles Triangle 23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4" name="Straight Connector 233"/>
              <p:cNvCxnSpPr>
                <a:stCxn id="23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6" name="Group 120"/>
            <p:cNvGrpSpPr/>
            <p:nvPr/>
          </p:nvGrpSpPr>
          <p:grpSpPr>
            <a:xfrm>
              <a:off x="1283891" y="5083996"/>
              <a:ext cx="163909" cy="326203"/>
              <a:chOff x="1476543" y="4728479"/>
              <a:chExt cx="163909" cy="326203"/>
            </a:xfrm>
          </p:grpSpPr>
          <p:sp>
            <p:nvSpPr>
              <p:cNvPr id="231" name="Isosceles Triangle 23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2" name="Straight Connector 231"/>
              <p:cNvCxnSpPr>
                <a:stCxn id="23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123"/>
            <p:cNvGrpSpPr/>
            <p:nvPr/>
          </p:nvGrpSpPr>
          <p:grpSpPr>
            <a:xfrm>
              <a:off x="2569046" y="3819924"/>
              <a:ext cx="163909" cy="326203"/>
              <a:chOff x="1476543" y="4728479"/>
              <a:chExt cx="163909" cy="326203"/>
            </a:xfrm>
          </p:grpSpPr>
          <p:sp>
            <p:nvSpPr>
              <p:cNvPr id="229" name="Isosceles Triangle 22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0" name="Straight Connector 229"/>
              <p:cNvCxnSpPr>
                <a:stCxn id="22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oup 126"/>
            <p:cNvGrpSpPr/>
            <p:nvPr/>
          </p:nvGrpSpPr>
          <p:grpSpPr>
            <a:xfrm>
              <a:off x="2306983" y="3819924"/>
              <a:ext cx="163909" cy="326203"/>
              <a:chOff x="1476543" y="4728479"/>
              <a:chExt cx="163909" cy="326203"/>
            </a:xfrm>
          </p:grpSpPr>
          <p:sp>
            <p:nvSpPr>
              <p:cNvPr id="227" name="Isosceles Triangle 22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8" name="Straight Connector 227"/>
              <p:cNvCxnSpPr>
                <a:stCxn id="22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29"/>
            <p:cNvGrpSpPr/>
            <p:nvPr/>
          </p:nvGrpSpPr>
          <p:grpSpPr>
            <a:xfrm>
              <a:off x="1098028" y="3819923"/>
              <a:ext cx="163909" cy="326203"/>
              <a:chOff x="1476543" y="4728479"/>
              <a:chExt cx="163909" cy="326203"/>
            </a:xfrm>
          </p:grpSpPr>
          <p:sp>
            <p:nvSpPr>
              <p:cNvPr id="225" name="Isosceles Triangle 22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6" name="Straight Connector 225"/>
              <p:cNvCxnSpPr>
                <a:stCxn id="22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32"/>
            <p:cNvGrpSpPr/>
            <p:nvPr/>
          </p:nvGrpSpPr>
          <p:grpSpPr>
            <a:xfrm>
              <a:off x="1402828" y="3819923"/>
              <a:ext cx="163909" cy="326203"/>
              <a:chOff x="1476543" y="4728479"/>
              <a:chExt cx="163909" cy="326203"/>
            </a:xfrm>
          </p:grpSpPr>
          <p:sp>
            <p:nvSpPr>
              <p:cNvPr id="223" name="Isosceles Triangle 22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4" name="Straight Connector 223"/>
              <p:cNvCxnSpPr>
                <a:stCxn id="22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35"/>
            <p:cNvGrpSpPr/>
            <p:nvPr/>
          </p:nvGrpSpPr>
          <p:grpSpPr>
            <a:xfrm>
              <a:off x="1696119" y="3819923"/>
              <a:ext cx="163909" cy="326203"/>
              <a:chOff x="1476543" y="4728479"/>
              <a:chExt cx="163909" cy="326203"/>
            </a:xfrm>
          </p:grpSpPr>
          <p:sp>
            <p:nvSpPr>
              <p:cNvPr id="221" name="Isosceles Triangle 22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2" name="Straight Connector 221"/>
              <p:cNvCxnSpPr>
                <a:stCxn id="22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Group 138"/>
            <p:cNvGrpSpPr/>
            <p:nvPr/>
          </p:nvGrpSpPr>
          <p:grpSpPr>
            <a:xfrm>
              <a:off x="2000919" y="3819923"/>
              <a:ext cx="163909" cy="326203"/>
              <a:chOff x="1476543" y="4728479"/>
              <a:chExt cx="163909" cy="326203"/>
            </a:xfrm>
          </p:grpSpPr>
          <p:sp>
            <p:nvSpPr>
              <p:cNvPr id="219" name="Isosceles Triangle 21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0" name="Straight Connector 219"/>
              <p:cNvCxnSpPr>
                <a:stCxn id="21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Group 141"/>
            <p:cNvGrpSpPr/>
            <p:nvPr/>
          </p:nvGrpSpPr>
          <p:grpSpPr>
            <a:xfrm>
              <a:off x="2070373" y="4658124"/>
              <a:ext cx="163909" cy="326203"/>
              <a:chOff x="1476543" y="4728479"/>
              <a:chExt cx="163909" cy="326203"/>
            </a:xfrm>
          </p:grpSpPr>
          <p:sp>
            <p:nvSpPr>
              <p:cNvPr id="217" name="Isosceles Triangle 21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8" name="Straight Connector 217"/>
              <p:cNvCxnSpPr>
                <a:stCxn id="21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" name="Group 144"/>
            <p:cNvGrpSpPr/>
            <p:nvPr/>
          </p:nvGrpSpPr>
          <p:grpSpPr>
            <a:xfrm>
              <a:off x="1808310" y="4658124"/>
              <a:ext cx="163909" cy="326203"/>
              <a:chOff x="1476543" y="4728479"/>
              <a:chExt cx="163909" cy="326203"/>
            </a:xfrm>
          </p:grpSpPr>
          <p:sp>
            <p:nvSpPr>
              <p:cNvPr id="215" name="Isosceles Triangle 21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6" name="Straight Connector 215"/>
              <p:cNvCxnSpPr>
                <a:stCxn id="21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" name="Group 147"/>
            <p:cNvGrpSpPr/>
            <p:nvPr/>
          </p:nvGrpSpPr>
          <p:grpSpPr>
            <a:xfrm>
              <a:off x="599355" y="4658123"/>
              <a:ext cx="163909" cy="326203"/>
              <a:chOff x="1476543" y="4728479"/>
              <a:chExt cx="163909" cy="326203"/>
            </a:xfrm>
          </p:grpSpPr>
          <p:sp>
            <p:nvSpPr>
              <p:cNvPr id="213" name="Isosceles Triangle 21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4" name="Straight Connector 213"/>
              <p:cNvCxnSpPr>
                <a:stCxn id="21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6" name="Group 150"/>
            <p:cNvGrpSpPr/>
            <p:nvPr/>
          </p:nvGrpSpPr>
          <p:grpSpPr>
            <a:xfrm>
              <a:off x="904155" y="4658123"/>
              <a:ext cx="163909" cy="326203"/>
              <a:chOff x="1476543" y="4728479"/>
              <a:chExt cx="163909" cy="326203"/>
            </a:xfrm>
          </p:grpSpPr>
          <p:sp>
            <p:nvSpPr>
              <p:cNvPr id="211" name="Isosceles Triangle 21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2" name="Straight Connector 211"/>
              <p:cNvCxnSpPr>
                <a:stCxn id="21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3"/>
            <p:cNvGrpSpPr/>
            <p:nvPr/>
          </p:nvGrpSpPr>
          <p:grpSpPr>
            <a:xfrm>
              <a:off x="1197446" y="4658123"/>
              <a:ext cx="163909" cy="326203"/>
              <a:chOff x="1476543" y="4728479"/>
              <a:chExt cx="163909" cy="326203"/>
            </a:xfrm>
          </p:grpSpPr>
          <p:sp>
            <p:nvSpPr>
              <p:cNvPr id="209" name="Isosceles Triangle 20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0" name="Straight Connector 209"/>
              <p:cNvCxnSpPr>
                <a:stCxn id="20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6"/>
            <p:cNvGrpSpPr/>
            <p:nvPr/>
          </p:nvGrpSpPr>
          <p:grpSpPr>
            <a:xfrm>
              <a:off x="1502246" y="4658123"/>
              <a:ext cx="163909" cy="326203"/>
              <a:chOff x="1476543" y="4728479"/>
              <a:chExt cx="163909" cy="326203"/>
            </a:xfrm>
          </p:grpSpPr>
          <p:sp>
            <p:nvSpPr>
              <p:cNvPr id="207" name="Isosceles Triangle 20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8" name="Straight Connector 207"/>
              <p:cNvCxnSpPr>
                <a:stCxn id="20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159"/>
            <p:cNvGrpSpPr/>
            <p:nvPr/>
          </p:nvGrpSpPr>
          <p:grpSpPr>
            <a:xfrm>
              <a:off x="2340446" y="4222328"/>
              <a:ext cx="163909" cy="326203"/>
              <a:chOff x="1476543" y="4728479"/>
              <a:chExt cx="163909" cy="326203"/>
            </a:xfrm>
          </p:grpSpPr>
          <p:sp>
            <p:nvSpPr>
              <p:cNvPr id="205" name="Isosceles Triangle 20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6" name="Straight Connector 205"/>
              <p:cNvCxnSpPr>
                <a:stCxn id="20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62"/>
            <p:cNvGrpSpPr/>
            <p:nvPr/>
          </p:nvGrpSpPr>
          <p:grpSpPr>
            <a:xfrm>
              <a:off x="2078383" y="4222328"/>
              <a:ext cx="163909" cy="326203"/>
              <a:chOff x="1476543" y="4728479"/>
              <a:chExt cx="163909" cy="326203"/>
            </a:xfrm>
          </p:grpSpPr>
          <p:sp>
            <p:nvSpPr>
              <p:cNvPr id="203" name="Isosceles Triangle 20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4" name="Straight Connector 203"/>
              <p:cNvCxnSpPr>
                <a:stCxn id="20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165"/>
            <p:cNvGrpSpPr/>
            <p:nvPr/>
          </p:nvGrpSpPr>
          <p:grpSpPr>
            <a:xfrm>
              <a:off x="869428" y="4222327"/>
              <a:ext cx="163909" cy="326203"/>
              <a:chOff x="1476543" y="4728479"/>
              <a:chExt cx="163909" cy="326203"/>
            </a:xfrm>
          </p:grpSpPr>
          <p:sp>
            <p:nvSpPr>
              <p:cNvPr id="201" name="Isosceles Triangle 20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2" name="Straight Connector 201"/>
              <p:cNvCxnSpPr>
                <a:stCxn id="20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168"/>
            <p:cNvGrpSpPr/>
            <p:nvPr/>
          </p:nvGrpSpPr>
          <p:grpSpPr>
            <a:xfrm>
              <a:off x="1174228" y="4222327"/>
              <a:ext cx="163909" cy="326203"/>
              <a:chOff x="1476543" y="4728479"/>
              <a:chExt cx="163909" cy="326203"/>
            </a:xfrm>
          </p:grpSpPr>
          <p:sp>
            <p:nvSpPr>
              <p:cNvPr id="199" name="Isosceles Triangle 19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0" name="Straight Connector 199"/>
              <p:cNvCxnSpPr>
                <a:stCxn id="19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Group 171"/>
            <p:cNvGrpSpPr/>
            <p:nvPr/>
          </p:nvGrpSpPr>
          <p:grpSpPr>
            <a:xfrm>
              <a:off x="1467519" y="4222327"/>
              <a:ext cx="163909" cy="326203"/>
              <a:chOff x="1476543" y="4728479"/>
              <a:chExt cx="163909" cy="326203"/>
            </a:xfrm>
          </p:grpSpPr>
          <p:sp>
            <p:nvSpPr>
              <p:cNvPr id="197" name="Isosceles Triangle 19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98" name="Straight Connector 197"/>
              <p:cNvCxnSpPr>
                <a:stCxn id="19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74"/>
            <p:cNvGrpSpPr/>
            <p:nvPr/>
          </p:nvGrpSpPr>
          <p:grpSpPr>
            <a:xfrm>
              <a:off x="1772319" y="4222327"/>
              <a:ext cx="163909" cy="326203"/>
              <a:chOff x="1476543" y="4728479"/>
              <a:chExt cx="163909" cy="326203"/>
            </a:xfrm>
          </p:grpSpPr>
          <p:sp>
            <p:nvSpPr>
              <p:cNvPr id="195" name="Isosceles Triangle 19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96" name="Straight Connector 195"/>
              <p:cNvCxnSpPr>
                <a:stCxn id="19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5" name="Straight Connector 164"/>
            <p:cNvCxnSpPr/>
            <p:nvPr/>
          </p:nvCxnSpPr>
          <p:spPr>
            <a:xfrm flipH="1">
              <a:off x="673677" y="4997511"/>
              <a:ext cx="1475652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>
              <a:off x="946748" y="4548530"/>
              <a:ext cx="1475652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>
              <a:off x="772240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>
              <a:off x="1056555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1361355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>
              <a:off x="1656676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8684" y="3657605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81925" y="3657605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78377" y="3657603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82170" y="365393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5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2756" y="365760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6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491" y="3653929"/>
              <a:ext cx="193509" cy="154961"/>
            </a:xfrm>
            <a:prstGeom prst="rect">
              <a:avLst/>
            </a:prstGeom>
            <a:noFill/>
          </p:spPr>
        </p:pic>
        <p:pic>
          <p:nvPicPr>
            <p:cNvPr id="177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2380" y="4060646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8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59292" y="4060644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9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52071" y="4064315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0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59538" y="4060643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6450" y="406064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22518" y="4060640"/>
              <a:ext cx="193509" cy="154961"/>
            </a:xfrm>
            <a:prstGeom prst="rect">
              <a:avLst/>
            </a:prstGeom>
            <a:noFill/>
          </p:spPr>
        </p:pic>
        <p:pic>
          <p:nvPicPr>
            <p:cNvPr id="18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3520" y="449215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86759" y="449582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5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3211" y="449215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6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3335" y="4492148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7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3921" y="4492147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8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7329" y="4495819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9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6315" y="4923199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0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5887" y="4923197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2337" y="4923196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69804" y="4926867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69373" y="4919523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2783" y="4923193"/>
              <a:ext cx="193510" cy="154961"/>
            </a:xfrm>
            <a:prstGeom prst="rect">
              <a:avLst/>
            </a:prstGeom>
            <a:noFill/>
          </p:spPr>
        </p:pic>
      </p:grpSp>
      <p:cxnSp>
        <p:nvCxnSpPr>
          <p:cNvPr id="24" name="Straight Arrow Connector 23"/>
          <p:cNvCxnSpPr/>
          <p:nvPr/>
        </p:nvCxnSpPr>
        <p:spPr>
          <a:xfrm>
            <a:off x="1828800" y="3429000"/>
            <a:ext cx="1828800" cy="533400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"/>
          <p:cNvSpPr txBox="1"/>
          <p:nvPr/>
        </p:nvSpPr>
        <p:spPr>
          <a:xfrm rot="936670">
            <a:off x="2525483" y="3588158"/>
            <a:ext cx="8038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1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5" grpId="0" animBg="1"/>
      <p:bldP spid="134" grpId="0" animBg="1"/>
      <p:bldP spid="138" grpId="0" animBg="1"/>
      <p:bldP spid="13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val 124"/>
          <p:cNvSpPr/>
          <p:nvPr/>
        </p:nvSpPr>
        <p:spPr>
          <a:xfrm rot="4495971">
            <a:off x="3046861" y="4615986"/>
            <a:ext cx="3324141" cy="108851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 rot="19090274">
            <a:off x="4171860" y="2379892"/>
            <a:ext cx="3247619" cy="118368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 rot="11725899">
            <a:off x="1035963" y="3122008"/>
            <a:ext cx="3232708" cy="112299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Multi-User </a:t>
            </a:r>
            <a:r>
              <a:rPr lang="en-US" dirty="0" err="1" smtClean="0"/>
              <a:t>Beamforming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7" name="Picture 16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424" y="622014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36595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1023" y="144780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589" y="5988670"/>
            <a:ext cx="456684" cy="31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9043" y="2708749"/>
            <a:ext cx="456684" cy="314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Oval 133"/>
          <p:cNvSpPr/>
          <p:nvPr/>
        </p:nvSpPr>
        <p:spPr>
          <a:xfrm rot="4985896">
            <a:off x="2511954" y="2314316"/>
            <a:ext cx="3448373" cy="105514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 rot="970780">
            <a:off x="3780743" y="4243984"/>
            <a:ext cx="4913812" cy="105526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 rot="8837350">
            <a:off x="1702351" y="4626238"/>
            <a:ext cx="3027815" cy="98462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 rot="18368454">
            <a:off x="3536571" y="3760388"/>
            <a:ext cx="574859" cy="100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 rot="488027">
            <a:off x="3727481" y="3193939"/>
            <a:ext cx="1616447" cy="1892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21"/>
          <p:cNvGrpSpPr/>
          <p:nvPr/>
        </p:nvGrpSpPr>
        <p:grpSpPr>
          <a:xfrm>
            <a:off x="3657600" y="3429000"/>
            <a:ext cx="1543485" cy="1139132"/>
            <a:chOff x="366315" y="3653929"/>
            <a:chExt cx="2379685" cy="1756271"/>
          </a:xfrm>
        </p:grpSpPr>
        <p:sp>
          <p:nvSpPr>
            <p:cNvPr id="140" name="Parallelogram 139"/>
            <p:cNvSpPr/>
            <p:nvPr/>
          </p:nvSpPr>
          <p:spPr>
            <a:xfrm>
              <a:off x="446954" y="4146126"/>
              <a:ext cx="2208949" cy="1264073"/>
            </a:xfrm>
            <a:prstGeom prst="parallelogram">
              <a:avLst>
                <a:gd name="adj" fmla="val 56498"/>
              </a:avLst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98"/>
            <p:cNvGrpSpPr/>
            <p:nvPr/>
          </p:nvGrpSpPr>
          <p:grpSpPr>
            <a:xfrm>
              <a:off x="1852018" y="5083997"/>
              <a:ext cx="163909" cy="326203"/>
              <a:chOff x="1476543" y="4728479"/>
              <a:chExt cx="163909" cy="326203"/>
            </a:xfrm>
          </p:grpSpPr>
          <p:sp>
            <p:nvSpPr>
              <p:cNvPr id="241" name="Isosceles Triangle 24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42" name="Straight Connector 241"/>
              <p:cNvCxnSpPr>
                <a:stCxn id="24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99"/>
            <p:cNvGrpSpPr/>
            <p:nvPr/>
          </p:nvGrpSpPr>
          <p:grpSpPr>
            <a:xfrm>
              <a:off x="1589955" y="5083997"/>
              <a:ext cx="163909" cy="326203"/>
              <a:chOff x="1476543" y="4728479"/>
              <a:chExt cx="163909" cy="326203"/>
            </a:xfrm>
          </p:grpSpPr>
          <p:sp>
            <p:nvSpPr>
              <p:cNvPr id="239" name="Isosceles Triangle 23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40" name="Straight Connector 239"/>
              <p:cNvCxnSpPr>
                <a:stCxn id="23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02"/>
            <p:cNvGrpSpPr/>
            <p:nvPr/>
          </p:nvGrpSpPr>
          <p:grpSpPr>
            <a:xfrm>
              <a:off x="381000" y="5083996"/>
              <a:ext cx="163909" cy="326203"/>
              <a:chOff x="1476543" y="4728479"/>
              <a:chExt cx="163909" cy="326203"/>
            </a:xfrm>
          </p:grpSpPr>
          <p:sp>
            <p:nvSpPr>
              <p:cNvPr id="237" name="Isosceles Triangle 23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8" name="Straight Connector 237"/>
              <p:cNvCxnSpPr>
                <a:stCxn id="23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05"/>
            <p:cNvGrpSpPr/>
            <p:nvPr/>
          </p:nvGrpSpPr>
          <p:grpSpPr>
            <a:xfrm>
              <a:off x="685800" y="5083996"/>
              <a:ext cx="163909" cy="326203"/>
              <a:chOff x="1476543" y="4728479"/>
              <a:chExt cx="163909" cy="326203"/>
            </a:xfrm>
          </p:grpSpPr>
          <p:sp>
            <p:nvSpPr>
              <p:cNvPr id="235" name="Isosceles Triangle 23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6" name="Straight Connector 235"/>
              <p:cNvCxnSpPr>
                <a:stCxn id="23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17"/>
            <p:cNvGrpSpPr/>
            <p:nvPr/>
          </p:nvGrpSpPr>
          <p:grpSpPr>
            <a:xfrm>
              <a:off x="979091" y="5083996"/>
              <a:ext cx="163909" cy="326203"/>
              <a:chOff x="1476543" y="4728479"/>
              <a:chExt cx="163909" cy="326203"/>
            </a:xfrm>
          </p:grpSpPr>
          <p:sp>
            <p:nvSpPr>
              <p:cNvPr id="233" name="Isosceles Triangle 23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4" name="Straight Connector 233"/>
              <p:cNvCxnSpPr>
                <a:stCxn id="23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20"/>
            <p:cNvGrpSpPr/>
            <p:nvPr/>
          </p:nvGrpSpPr>
          <p:grpSpPr>
            <a:xfrm>
              <a:off x="1283891" y="5083996"/>
              <a:ext cx="163909" cy="326203"/>
              <a:chOff x="1476543" y="4728479"/>
              <a:chExt cx="163909" cy="326203"/>
            </a:xfrm>
          </p:grpSpPr>
          <p:sp>
            <p:nvSpPr>
              <p:cNvPr id="231" name="Isosceles Triangle 23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2" name="Straight Connector 231"/>
              <p:cNvCxnSpPr>
                <a:stCxn id="23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23"/>
            <p:cNvGrpSpPr/>
            <p:nvPr/>
          </p:nvGrpSpPr>
          <p:grpSpPr>
            <a:xfrm>
              <a:off x="2569046" y="3819924"/>
              <a:ext cx="163909" cy="326203"/>
              <a:chOff x="1476543" y="4728479"/>
              <a:chExt cx="163909" cy="326203"/>
            </a:xfrm>
          </p:grpSpPr>
          <p:sp>
            <p:nvSpPr>
              <p:cNvPr id="229" name="Isosceles Triangle 22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0" name="Straight Connector 229"/>
              <p:cNvCxnSpPr>
                <a:stCxn id="22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6"/>
            <p:cNvGrpSpPr/>
            <p:nvPr/>
          </p:nvGrpSpPr>
          <p:grpSpPr>
            <a:xfrm>
              <a:off x="2306983" y="3819924"/>
              <a:ext cx="163909" cy="326203"/>
              <a:chOff x="1476543" y="4728479"/>
              <a:chExt cx="163909" cy="326203"/>
            </a:xfrm>
          </p:grpSpPr>
          <p:sp>
            <p:nvSpPr>
              <p:cNvPr id="227" name="Isosceles Triangle 22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8" name="Straight Connector 227"/>
              <p:cNvCxnSpPr>
                <a:stCxn id="22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29"/>
            <p:cNvGrpSpPr/>
            <p:nvPr/>
          </p:nvGrpSpPr>
          <p:grpSpPr>
            <a:xfrm>
              <a:off x="1098028" y="3819923"/>
              <a:ext cx="163909" cy="326203"/>
              <a:chOff x="1476543" y="4728479"/>
              <a:chExt cx="163909" cy="326203"/>
            </a:xfrm>
          </p:grpSpPr>
          <p:sp>
            <p:nvSpPr>
              <p:cNvPr id="225" name="Isosceles Triangle 22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6" name="Straight Connector 225"/>
              <p:cNvCxnSpPr>
                <a:stCxn id="22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32"/>
            <p:cNvGrpSpPr/>
            <p:nvPr/>
          </p:nvGrpSpPr>
          <p:grpSpPr>
            <a:xfrm>
              <a:off x="1402828" y="3819923"/>
              <a:ext cx="163909" cy="326203"/>
              <a:chOff x="1476543" y="4728479"/>
              <a:chExt cx="163909" cy="326203"/>
            </a:xfrm>
          </p:grpSpPr>
          <p:sp>
            <p:nvSpPr>
              <p:cNvPr id="223" name="Isosceles Triangle 22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4" name="Straight Connector 223"/>
              <p:cNvCxnSpPr>
                <a:stCxn id="22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35"/>
            <p:cNvGrpSpPr/>
            <p:nvPr/>
          </p:nvGrpSpPr>
          <p:grpSpPr>
            <a:xfrm>
              <a:off x="1696119" y="3819923"/>
              <a:ext cx="163909" cy="326203"/>
              <a:chOff x="1476543" y="4728479"/>
              <a:chExt cx="163909" cy="326203"/>
            </a:xfrm>
          </p:grpSpPr>
          <p:sp>
            <p:nvSpPr>
              <p:cNvPr id="221" name="Isosceles Triangle 22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2" name="Straight Connector 221"/>
              <p:cNvCxnSpPr>
                <a:stCxn id="22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138"/>
            <p:cNvGrpSpPr/>
            <p:nvPr/>
          </p:nvGrpSpPr>
          <p:grpSpPr>
            <a:xfrm>
              <a:off x="2000919" y="3819923"/>
              <a:ext cx="163909" cy="326203"/>
              <a:chOff x="1476543" y="4728479"/>
              <a:chExt cx="163909" cy="326203"/>
            </a:xfrm>
          </p:grpSpPr>
          <p:sp>
            <p:nvSpPr>
              <p:cNvPr id="219" name="Isosceles Triangle 21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0" name="Straight Connector 219"/>
              <p:cNvCxnSpPr>
                <a:stCxn id="21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141"/>
            <p:cNvGrpSpPr/>
            <p:nvPr/>
          </p:nvGrpSpPr>
          <p:grpSpPr>
            <a:xfrm>
              <a:off x="2070373" y="4658124"/>
              <a:ext cx="163909" cy="326203"/>
              <a:chOff x="1476543" y="4728479"/>
              <a:chExt cx="163909" cy="326203"/>
            </a:xfrm>
          </p:grpSpPr>
          <p:sp>
            <p:nvSpPr>
              <p:cNvPr id="217" name="Isosceles Triangle 21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8" name="Straight Connector 217"/>
              <p:cNvCxnSpPr>
                <a:stCxn id="21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144"/>
            <p:cNvGrpSpPr/>
            <p:nvPr/>
          </p:nvGrpSpPr>
          <p:grpSpPr>
            <a:xfrm>
              <a:off x="1808310" y="4658124"/>
              <a:ext cx="163909" cy="326203"/>
              <a:chOff x="1476543" y="4728479"/>
              <a:chExt cx="163909" cy="326203"/>
            </a:xfrm>
          </p:grpSpPr>
          <p:sp>
            <p:nvSpPr>
              <p:cNvPr id="215" name="Isosceles Triangle 21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6" name="Straight Connector 215"/>
              <p:cNvCxnSpPr>
                <a:stCxn id="21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147"/>
            <p:cNvGrpSpPr/>
            <p:nvPr/>
          </p:nvGrpSpPr>
          <p:grpSpPr>
            <a:xfrm>
              <a:off x="599355" y="4658123"/>
              <a:ext cx="163909" cy="326203"/>
              <a:chOff x="1476543" y="4728479"/>
              <a:chExt cx="163909" cy="326203"/>
            </a:xfrm>
          </p:grpSpPr>
          <p:sp>
            <p:nvSpPr>
              <p:cNvPr id="213" name="Isosceles Triangle 21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4" name="Straight Connector 213"/>
              <p:cNvCxnSpPr>
                <a:stCxn id="21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150"/>
            <p:cNvGrpSpPr/>
            <p:nvPr/>
          </p:nvGrpSpPr>
          <p:grpSpPr>
            <a:xfrm>
              <a:off x="904155" y="4658123"/>
              <a:ext cx="163909" cy="326203"/>
              <a:chOff x="1476543" y="4728479"/>
              <a:chExt cx="163909" cy="326203"/>
            </a:xfrm>
          </p:grpSpPr>
          <p:sp>
            <p:nvSpPr>
              <p:cNvPr id="211" name="Isosceles Triangle 21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2" name="Straight Connector 211"/>
              <p:cNvCxnSpPr>
                <a:stCxn id="21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153"/>
            <p:cNvGrpSpPr/>
            <p:nvPr/>
          </p:nvGrpSpPr>
          <p:grpSpPr>
            <a:xfrm>
              <a:off x="1197446" y="4658123"/>
              <a:ext cx="163909" cy="326203"/>
              <a:chOff x="1476543" y="4728479"/>
              <a:chExt cx="163909" cy="326203"/>
            </a:xfrm>
          </p:grpSpPr>
          <p:sp>
            <p:nvSpPr>
              <p:cNvPr id="209" name="Isosceles Triangle 20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0" name="Straight Connector 209"/>
              <p:cNvCxnSpPr>
                <a:stCxn id="20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156"/>
            <p:cNvGrpSpPr/>
            <p:nvPr/>
          </p:nvGrpSpPr>
          <p:grpSpPr>
            <a:xfrm>
              <a:off x="1502246" y="4658123"/>
              <a:ext cx="163909" cy="326203"/>
              <a:chOff x="1476543" y="4728479"/>
              <a:chExt cx="163909" cy="326203"/>
            </a:xfrm>
          </p:grpSpPr>
          <p:sp>
            <p:nvSpPr>
              <p:cNvPr id="207" name="Isosceles Triangle 20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8" name="Straight Connector 207"/>
              <p:cNvCxnSpPr>
                <a:stCxn id="20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159"/>
            <p:cNvGrpSpPr/>
            <p:nvPr/>
          </p:nvGrpSpPr>
          <p:grpSpPr>
            <a:xfrm>
              <a:off x="2340446" y="4222328"/>
              <a:ext cx="163909" cy="326203"/>
              <a:chOff x="1476543" y="4728479"/>
              <a:chExt cx="163909" cy="326203"/>
            </a:xfrm>
          </p:grpSpPr>
          <p:sp>
            <p:nvSpPr>
              <p:cNvPr id="205" name="Isosceles Triangle 20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6" name="Straight Connector 205"/>
              <p:cNvCxnSpPr>
                <a:stCxn id="20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" name="Group 162"/>
            <p:cNvGrpSpPr/>
            <p:nvPr/>
          </p:nvGrpSpPr>
          <p:grpSpPr>
            <a:xfrm>
              <a:off x="2078383" y="4222328"/>
              <a:ext cx="163909" cy="326203"/>
              <a:chOff x="1476543" y="4728479"/>
              <a:chExt cx="163909" cy="326203"/>
            </a:xfrm>
          </p:grpSpPr>
          <p:sp>
            <p:nvSpPr>
              <p:cNvPr id="203" name="Isosceles Triangle 20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4" name="Straight Connector 203"/>
              <p:cNvCxnSpPr>
                <a:stCxn id="20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" name="Group 165"/>
            <p:cNvGrpSpPr/>
            <p:nvPr/>
          </p:nvGrpSpPr>
          <p:grpSpPr>
            <a:xfrm>
              <a:off x="869428" y="4222327"/>
              <a:ext cx="163909" cy="326203"/>
              <a:chOff x="1476543" y="4728479"/>
              <a:chExt cx="163909" cy="326203"/>
            </a:xfrm>
          </p:grpSpPr>
          <p:sp>
            <p:nvSpPr>
              <p:cNvPr id="201" name="Isosceles Triangle 20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2" name="Straight Connector 201"/>
              <p:cNvCxnSpPr>
                <a:stCxn id="20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" name="Group 168"/>
            <p:cNvGrpSpPr/>
            <p:nvPr/>
          </p:nvGrpSpPr>
          <p:grpSpPr>
            <a:xfrm>
              <a:off x="1174228" y="4222327"/>
              <a:ext cx="163909" cy="326203"/>
              <a:chOff x="1476543" y="4728479"/>
              <a:chExt cx="163909" cy="326203"/>
            </a:xfrm>
          </p:grpSpPr>
          <p:sp>
            <p:nvSpPr>
              <p:cNvPr id="199" name="Isosceles Triangle 19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0" name="Straight Connector 199"/>
              <p:cNvCxnSpPr>
                <a:stCxn id="19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8" name="Group 171"/>
            <p:cNvGrpSpPr/>
            <p:nvPr/>
          </p:nvGrpSpPr>
          <p:grpSpPr>
            <a:xfrm>
              <a:off x="1467519" y="4222327"/>
              <a:ext cx="163909" cy="326203"/>
              <a:chOff x="1476543" y="4728479"/>
              <a:chExt cx="163909" cy="326203"/>
            </a:xfrm>
          </p:grpSpPr>
          <p:sp>
            <p:nvSpPr>
              <p:cNvPr id="197" name="Isosceles Triangle 19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98" name="Straight Connector 197"/>
              <p:cNvCxnSpPr>
                <a:stCxn id="19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oup 174"/>
            <p:cNvGrpSpPr/>
            <p:nvPr/>
          </p:nvGrpSpPr>
          <p:grpSpPr>
            <a:xfrm>
              <a:off x="1772319" y="4222327"/>
              <a:ext cx="163909" cy="326203"/>
              <a:chOff x="1476543" y="4728479"/>
              <a:chExt cx="163909" cy="326203"/>
            </a:xfrm>
          </p:grpSpPr>
          <p:sp>
            <p:nvSpPr>
              <p:cNvPr id="195" name="Isosceles Triangle 19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96" name="Straight Connector 195"/>
              <p:cNvCxnSpPr>
                <a:stCxn id="19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5" name="Straight Connector 164"/>
            <p:cNvCxnSpPr/>
            <p:nvPr/>
          </p:nvCxnSpPr>
          <p:spPr>
            <a:xfrm flipH="1">
              <a:off x="673677" y="4997511"/>
              <a:ext cx="1475652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>
              <a:off x="946748" y="4548530"/>
              <a:ext cx="1475652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>
              <a:off x="772240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>
              <a:off x="1056555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1361355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>
              <a:off x="1656676" y="4146127"/>
              <a:ext cx="695279" cy="1264072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8684" y="3657605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81925" y="3657605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78377" y="3657603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82170" y="365393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5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2756" y="365760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6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491" y="3653929"/>
              <a:ext cx="193509" cy="154961"/>
            </a:xfrm>
            <a:prstGeom prst="rect">
              <a:avLst/>
            </a:prstGeom>
            <a:noFill/>
          </p:spPr>
        </p:pic>
        <p:pic>
          <p:nvPicPr>
            <p:cNvPr id="177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2380" y="4060646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8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59292" y="4060644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79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52071" y="4064315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0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59538" y="4060643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6450" y="406064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22518" y="4060640"/>
              <a:ext cx="193509" cy="154961"/>
            </a:xfrm>
            <a:prstGeom prst="rect">
              <a:avLst/>
            </a:prstGeom>
            <a:noFill/>
          </p:spPr>
        </p:pic>
        <p:pic>
          <p:nvPicPr>
            <p:cNvPr id="18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3520" y="449215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86759" y="449582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5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3211" y="4492151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6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3335" y="4492148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7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3921" y="4492147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8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7329" y="4495819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89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6315" y="4923199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0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5887" y="4923197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2337" y="4923196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69804" y="4926867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69373" y="4919523"/>
              <a:ext cx="193510" cy="154961"/>
            </a:xfrm>
            <a:prstGeom prst="rect">
              <a:avLst/>
            </a:prstGeom>
            <a:noFill/>
          </p:spPr>
        </p:pic>
        <p:pic>
          <p:nvPicPr>
            <p:cNvPr id="19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2783" y="4923193"/>
              <a:ext cx="193510" cy="154961"/>
            </a:xfrm>
            <a:prstGeom prst="rect">
              <a:avLst/>
            </a:prstGeom>
            <a:noFill/>
          </p:spPr>
        </p:pic>
      </p:grpSp>
      <p:cxnSp>
        <p:nvCxnSpPr>
          <p:cNvPr id="24" name="Straight Arrow Connector 23"/>
          <p:cNvCxnSpPr/>
          <p:nvPr/>
        </p:nvCxnSpPr>
        <p:spPr>
          <a:xfrm rot="16200000" flipH="1">
            <a:off x="3581400" y="2514600"/>
            <a:ext cx="1371600" cy="152400"/>
          </a:xfrm>
          <a:prstGeom prst="straightConnector1">
            <a:avLst/>
          </a:prstGeom>
          <a:ln w="57150"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"/>
          <p:cNvSpPr txBox="1"/>
          <p:nvPr/>
        </p:nvSpPr>
        <p:spPr>
          <a:xfrm rot="5040000">
            <a:off x="3911842" y="2491723"/>
            <a:ext cx="7649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2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" name="Picture 19" descr="D:\Documents and Settings\Hang Yu\Desktop\pics\iph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3205" y="5224061"/>
            <a:ext cx="456684" cy="314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gos">
      <a:majorFont>
        <a:latin typeface="Abel"/>
        <a:ea typeface=""/>
        <a:cs typeface=""/>
      </a:majorFont>
      <a:minorFont>
        <a:latin typeface="A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16474</TotalTime>
  <Words>1157</Words>
  <Application>Microsoft Office PowerPoint</Application>
  <PresentationFormat>On-screen Show (4:3)</PresentationFormat>
  <Paragraphs>667</Paragraphs>
  <Slides>53</Slides>
  <Notes>44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Office Theme</vt:lpstr>
      <vt:lpstr>Equation</vt:lpstr>
      <vt:lpstr>Argos</vt:lpstr>
      <vt:lpstr>Motivation</vt:lpstr>
      <vt:lpstr>MU-MIMO Theory</vt:lpstr>
      <vt:lpstr>Slide 4</vt:lpstr>
      <vt:lpstr>Why not?</vt:lpstr>
      <vt:lpstr>Background: Beamforming</vt:lpstr>
      <vt:lpstr>Background: Channel Estimation</vt:lpstr>
      <vt:lpstr>Background: Multi-User Beamforming</vt:lpstr>
      <vt:lpstr>Background: Multi-User Beamforming</vt:lpstr>
      <vt:lpstr>Background: Null Steering</vt:lpstr>
      <vt:lpstr>Background: Null Steering</vt:lpstr>
      <vt:lpstr>Background: Multi-User Beamforming</vt:lpstr>
      <vt:lpstr>Background: Scaling Up</vt:lpstr>
      <vt:lpstr>Background: Scaling Up</vt:lpstr>
      <vt:lpstr>Background: Scaling Up</vt:lpstr>
      <vt:lpstr>Background: Scaling Up</vt:lpstr>
      <vt:lpstr>Background: Linear Precoding</vt:lpstr>
      <vt:lpstr>Recap</vt:lpstr>
      <vt:lpstr>Scalability Challenges</vt:lpstr>
      <vt:lpstr>Argos’ Solutions</vt:lpstr>
      <vt:lpstr>Solutions</vt:lpstr>
      <vt:lpstr>Channel Reciprocity</vt:lpstr>
      <vt:lpstr>Channel Reciprocity</vt:lpstr>
      <vt:lpstr>Key Idea</vt:lpstr>
      <vt:lpstr>Channel Reciprocity</vt:lpstr>
      <vt:lpstr>Internal Reciprocal Calibration</vt:lpstr>
      <vt:lpstr>Solutions</vt:lpstr>
      <vt:lpstr>Problems with Existing Methods</vt:lpstr>
      <vt:lpstr>Conjugate Beamforming</vt:lpstr>
      <vt:lpstr>Conjugate Beamforming Power</vt:lpstr>
      <vt:lpstr>Conjugate Beamforming Power</vt:lpstr>
      <vt:lpstr>Distributed Conjugate Beamforming</vt:lpstr>
      <vt:lpstr>Distributed Conjugate Beamforming</vt:lpstr>
      <vt:lpstr>Solutions</vt:lpstr>
      <vt:lpstr>Slide 35</vt:lpstr>
      <vt:lpstr>Linear Precoding</vt:lpstr>
      <vt:lpstr>Scalable Linear Precoding</vt:lpstr>
      <vt:lpstr>Scalable Linear Precoding</vt:lpstr>
      <vt:lpstr>MUBF Linear Precoding: Uplink</vt:lpstr>
      <vt:lpstr>Scalable Linear Precoding</vt:lpstr>
      <vt:lpstr>Partition Ramifications</vt:lpstr>
      <vt:lpstr>How do we design it?</vt:lpstr>
      <vt:lpstr>Solution: Argos Architecture</vt:lpstr>
      <vt:lpstr>Argos Implementation</vt:lpstr>
      <vt:lpstr>Slide 45</vt:lpstr>
      <vt:lpstr>Slide 46</vt:lpstr>
      <vt:lpstr>System Performance</vt:lpstr>
      <vt:lpstr>Linear Gains as # BS Ant. Increases</vt:lpstr>
      <vt:lpstr>Linear Gains as # of Users Increases</vt:lpstr>
      <vt:lpstr>Scaling # of Users with 16 BS Ant.</vt:lpstr>
      <vt:lpstr>Zero-forcing is not always better!</vt:lpstr>
      <vt:lpstr>Calibration is stable for hours!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Large Scale Beamforming</dc:title>
  <dc:creator>Clay Shepard</dc:creator>
  <cp:lastModifiedBy>Clay Shepard</cp:lastModifiedBy>
  <cp:revision>725</cp:revision>
  <dcterms:created xsi:type="dcterms:W3CDTF">2012-02-21T05:54:45Z</dcterms:created>
  <dcterms:modified xsi:type="dcterms:W3CDTF">2012-08-24T08:37:32Z</dcterms:modified>
</cp:coreProperties>
</file>