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35" r:id="rId3"/>
    <p:sldId id="331" r:id="rId4"/>
    <p:sldId id="337" r:id="rId5"/>
    <p:sldId id="336" r:id="rId6"/>
    <p:sldId id="340" r:id="rId7"/>
    <p:sldId id="302" r:id="rId8"/>
    <p:sldId id="362" r:id="rId9"/>
    <p:sldId id="344" r:id="rId10"/>
    <p:sldId id="345" r:id="rId11"/>
    <p:sldId id="347" r:id="rId12"/>
    <p:sldId id="262" r:id="rId13"/>
    <p:sldId id="275" r:id="rId14"/>
    <p:sldId id="314" r:id="rId15"/>
    <p:sldId id="280" r:id="rId16"/>
    <p:sldId id="283" r:id="rId17"/>
    <p:sldId id="358" r:id="rId18"/>
    <p:sldId id="368" r:id="rId19"/>
    <p:sldId id="285" r:id="rId20"/>
    <p:sldId id="351" r:id="rId21"/>
    <p:sldId id="359" r:id="rId22"/>
    <p:sldId id="284"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D24B1F"/>
    <a:srgbClr val="FD9759"/>
    <a:srgbClr val="BCD276"/>
    <a:srgbClr val="85B6CC"/>
    <a:srgbClr val="EBF2D6"/>
    <a:srgbClr val="9BC2D5"/>
    <a:srgbClr val="DBE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84695" autoAdjust="0"/>
  </p:normalViewPr>
  <p:slideViewPr>
    <p:cSldViewPr snapToGrid="0">
      <p:cViewPr varScale="1">
        <p:scale>
          <a:sx n="98" d="100"/>
          <a:sy n="98" d="100"/>
        </p:scale>
        <p:origin x="918" y="96"/>
      </p:cViewPr>
      <p:guideLst/>
    </p:cSldViewPr>
  </p:slideViewPr>
  <p:outlineViewPr>
    <p:cViewPr>
      <p:scale>
        <a:sx n="33" d="100"/>
        <a:sy n="33" d="100"/>
      </p:scale>
      <p:origin x="0" y="-7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143442-5562-4A51-857A-88F251A060F0}" type="doc">
      <dgm:prSet loTypeId="urn:microsoft.com/office/officeart/2005/8/layout/chevron1" loCatId="process" qsTypeId="urn:microsoft.com/office/officeart/2005/8/quickstyle/simple1" qsCatId="simple" csTypeId="urn:microsoft.com/office/officeart/2005/8/colors/colorful5" csCatId="colorful" phldr="1"/>
      <dgm:spPr/>
    </dgm:pt>
    <dgm:pt modelId="{DCAABF54-B2EB-4084-AD28-EF2F1EB55A52}">
      <dgm:prSet phldrT="[Text]" custT="1"/>
      <dgm:spPr>
        <a:solidFill>
          <a:srgbClr val="85B6CC"/>
        </a:solidFill>
      </dgm:spPr>
      <dgm:t>
        <a:bodyPr/>
        <a:lstStyle/>
        <a:p>
          <a:r>
            <a:rPr lang="en-US" sz="2000" b="0" dirty="0"/>
            <a:t>System Design</a:t>
          </a:r>
        </a:p>
      </dgm:t>
    </dgm:pt>
    <dgm:pt modelId="{3DAFB918-DDB0-47A1-808C-B7EA2A298831}" type="parTrans" cxnId="{29B4CE41-BFE3-4C27-95DC-851F232A53B4}">
      <dgm:prSet/>
      <dgm:spPr/>
      <dgm:t>
        <a:bodyPr/>
        <a:lstStyle/>
        <a:p>
          <a:endParaRPr lang="en-US" sz="2000" b="0"/>
        </a:p>
      </dgm:t>
    </dgm:pt>
    <dgm:pt modelId="{32DB7449-5174-4F96-B82B-B5FD05E61ED7}" type="sibTrans" cxnId="{29B4CE41-BFE3-4C27-95DC-851F232A53B4}">
      <dgm:prSet/>
      <dgm:spPr/>
      <dgm:t>
        <a:bodyPr/>
        <a:lstStyle/>
        <a:p>
          <a:endParaRPr lang="en-US" sz="2000" b="0"/>
        </a:p>
      </dgm:t>
    </dgm:pt>
    <dgm:pt modelId="{F44445FC-FA24-48F3-B04B-0BFA988ADF65}">
      <dgm:prSet phldrT="[Text]" custT="1"/>
      <dgm:spPr>
        <a:solidFill>
          <a:srgbClr val="BCD276"/>
        </a:solidFill>
      </dgm:spPr>
      <dgm:t>
        <a:bodyPr/>
        <a:lstStyle/>
        <a:p>
          <a:r>
            <a:rPr lang="en-US" sz="2000" b="0" dirty="0"/>
            <a:t>Measurement Campaign</a:t>
          </a:r>
        </a:p>
      </dgm:t>
    </dgm:pt>
    <dgm:pt modelId="{F2E94C42-F4CB-4772-B27B-45C3D39E0CE8}" type="parTrans" cxnId="{FB3C2361-4EF4-43C7-99B6-E91783E9A8F7}">
      <dgm:prSet/>
      <dgm:spPr/>
      <dgm:t>
        <a:bodyPr/>
        <a:lstStyle/>
        <a:p>
          <a:endParaRPr lang="en-US" sz="2000" b="0"/>
        </a:p>
      </dgm:t>
    </dgm:pt>
    <dgm:pt modelId="{78231A45-CBF2-40FD-B2C1-5D8569137C50}" type="sibTrans" cxnId="{FB3C2361-4EF4-43C7-99B6-E91783E9A8F7}">
      <dgm:prSet/>
      <dgm:spPr/>
      <dgm:t>
        <a:bodyPr/>
        <a:lstStyle/>
        <a:p>
          <a:endParaRPr lang="en-US" sz="2000" b="0"/>
        </a:p>
      </dgm:t>
    </dgm:pt>
    <dgm:pt modelId="{35B9F2AB-78D1-433A-B87D-C6D5863D1D5C}">
      <dgm:prSet phldrT="[Text]" custT="1"/>
      <dgm:spPr>
        <a:solidFill>
          <a:srgbClr val="D24B1F"/>
        </a:solidFill>
      </dgm:spPr>
      <dgm:t>
        <a:bodyPr/>
        <a:lstStyle/>
        <a:p>
          <a:r>
            <a:rPr lang="en-US" sz="2000" b="0" dirty="0"/>
            <a:t>Protocol Emulation</a:t>
          </a:r>
        </a:p>
      </dgm:t>
    </dgm:pt>
    <dgm:pt modelId="{545C8CA7-F53B-460C-B629-6A47495752F2}" type="parTrans" cxnId="{E65EEBEF-322B-4124-8073-5D7FBE2991A8}">
      <dgm:prSet/>
      <dgm:spPr/>
      <dgm:t>
        <a:bodyPr/>
        <a:lstStyle/>
        <a:p>
          <a:endParaRPr lang="en-US" sz="2000" b="0"/>
        </a:p>
      </dgm:t>
    </dgm:pt>
    <dgm:pt modelId="{F6624739-6B37-4C6B-B67C-F2AE99294A93}" type="sibTrans" cxnId="{E65EEBEF-322B-4124-8073-5D7FBE2991A8}">
      <dgm:prSet/>
      <dgm:spPr/>
      <dgm:t>
        <a:bodyPr/>
        <a:lstStyle/>
        <a:p>
          <a:endParaRPr lang="en-US" sz="2000" b="0"/>
        </a:p>
      </dgm:t>
    </dgm:pt>
    <dgm:pt modelId="{9107DFD5-E735-482F-9A45-4E868CFD0EE7}">
      <dgm:prSet phldrT="[Text]" custT="1"/>
      <dgm:spPr>
        <a:solidFill>
          <a:srgbClr val="FD9759"/>
        </a:solidFill>
      </dgm:spPr>
      <dgm:t>
        <a:bodyPr/>
        <a:lstStyle/>
        <a:p>
          <a:r>
            <a:rPr lang="en-US" sz="2000" b="0" dirty="0"/>
            <a:t>Hardware Platform</a:t>
          </a:r>
        </a:p>
      </dgm:t>
    </dgm:pt>
    <dgm:pt modelId="{9873C455-86E3-4D5D-A681-7E36057DF748}" type="parTrans" cxnId="{4CB25805-E1D8-47C4-ABDD-6DD25F474101}">
      <dgm:prSet/>
      <dgm:spPr/>
      <dgm:t>
        <a:bodyPr/>
        <a:lstStyle/>
        <a:p>
          <a:endParaRPr lang="en-US" sz="2000" b="0"/>
        </a:p>
      </dgm:t>
    </dgm:pt>
    <dgm:pt modelId="{EFFC551D-608B-4215-BA6B-AF254B9CC114}" type="sibTrans" cxnId="{4CB25805-E1D8-47C4-ABDD-6DD25F474101}">
      <dgm:prSet/>
      <dgm:spPr/>
      <dgm:t>
        <a:bodyPr/>
        <a:lstStyle/>
        <a:p>
          <a:endParaRPr lang="en-US" sz="2000" b="0"/>
        </a:p>
      </dgm:t>
    </dgm:pt>
    <dgm:pt modelId="{4C377FD3-B3F4-4490-8148-2F10F97D20C5}" type="pres">
      <dgm:prSet presAssocID="{2C143442-5562-4A51-857A-88F251A060F0}" presName="Name0" presStyleCnt="0">
        <dgm:presLayoutVars>
          <dgm:dir/>
          <dgm:animLvl val="lvl"/>
          <dgm:resizeHandles val="exact"/>
        </dgm:presLayoutVars>
      </dgm:prSet>
      <dgm:spPr/>
    </dgm:pt>
    <dgm:pt modelId="{AA769050-F276-48D2-B0E6-DD19159063BC}" type="pres">
      <dgm:prSet presAssocID="{DCAABF54-B2EB-4084-AD28-EF2F1EB55A52}" presName="parTxOnly" presStyleLbl="node1" presStyleIdx="0" presStyleCnt="4">
        <dgm:presLayoutVars>
          <dgm:chMax val="0"/>
          <dgm:chPref val="0"/>
          <dgm:bulletEnabled val="1"/>
        </dgm:presLayoutVars>
      </dgm:prSet>
      <dgm:spPr/>
      <dgm:t>
        <a:bodyPr/>
        <a:lstStyle/>
        <a:p>
          <a:endParaRPr lang="en-US"/>
        </a:p>
      </dgm:t>
    </dgm:pt>
    <dgm:pt modelId="{64700F3F-6EFD-43FF-8C56-6AC41CB821FB}" type="pres">
      <dgm:prSet presAssocID="{32DB7449-5174-4F96-B82B-B5FD05E61ED7}" presName="parTxOnlySpace" presStyleCnt="0"/>
      <dgm:spPr/>
    </dgm:pt>
    <dgm:pt modelId="{09F61999-6AA7-4A2D-BB37-4A652F2850DD}" type="pres">
      <dgm:prSet presAssocID="{9107DFD5-E735-482F-9A45-4E868CFD0EE7}" presName="parTxOnly" presStyleLbl="node1" presStyleIdx="1" presStyleCnt="4">
        <dgm:presLayoutVars>
          <dgm:chMax val="0"/>
          <dgm:chPref val="0"/>
          <dgm:bulletEnabled val="1"/>
        </dgm:presLayoutVars>
      </dgm:prSet>
      <dgm:spPr/>
      <dgm:t>
        <a:bodyPr/>
        <a:lstStyle/>
        <a:p>
          <a:endParaRPr lang="en-US"/>
        </a:p>
      </dgm:t>
    </dgm:pt>
    <dgm:pt modelId="{8E68E52E-53A8-4CA4-B3C9-927ADFBB3837}" type="pres">
      <dgm:prSet presAssocID="{EFFC551D-608B-4215-BA6B-AF254B9CC114}" presName="parTxOnlySpace" presStyleCnt="0"/>
      <dgm:spPr/>
    </dgm:pt>
    <dgm:pt modelId="{78FFBF1C-9AC9-4E9C-93DC-F137558B057A}" type="pres">
      <dgm:prSet presAssocID="{F44445FC-FA24-48F3-B04B-0BFA988ADF65}" presName="parTxOnly" presStyleLbl="node1" presStyleIdx="2" presStyleCnt="4">
        <dgm:presLayoutVars>
          <dgm:chMax val="0"/>
          <dgm:chPref val="0"/>
          <dgm:bulletEnabled val="1"/>
        </dgm:presLayoutVars>
      </dgm:prSet>
      <dgm:spPr/>
      <dgm:t>
        <a:bodyPr/>
        <a:lstStyle/>
        <a:p>
          <a:endParaRPr lang="en-US"/>
        </a:p>
      </dgm:t>
    </dgm:pt>
    <dgm:pt modelId="{81238A90-3715-453E-A45C-04496325EDB0}" type="pres">
      <dgm:prSet presAssocID="{78231A45-CBF2-40FD-B2C1-5D8569137C50}" presName="parTxOnlySpace" presStyleCnt="0"/>
      <dgm:spPr/>
    </dgm:pt>
    <dgm:pt modelId="{8E0C8771-AC86-4F22-99F3-2CE80AC21F65}" type="pres">
      <dgm:prSet presAssocID="{35B9F2AB-78D1-433A-B87D-C6D5863D1D5C}" presName="parTxOnly" presStyleLbl="node1" presStyleIdx="3" presStyleCnt="4">
        <dgm:presLayoutVars>
          <dgm:chMax val="0"/>
          <dgm:chPref val="0"/>
          <dgm:bulletEnabled val="1"/>
        </dgm:presLayoutVars>
      </dgm:prSet>
      <dgm:spPr/>
      <dgm:t>
        <a:bodyPr/>
        <a:lstStyle/>
        <a:p>
          <a:endParaRPr lang="en-US"/>
        </a:p>
      </dgm:t>
    </dgm:pt>
  </dgm:ptLst>
  <dgm:cxnLst>
    <dgm:cxn modelId="{29B4CE41-BFE3-4C27-95DC-851F232A53B4}" srcId="{2C143442-5562-4A51-857A-88F251A060F0}" destId="{DCAABF54-B2EB-4084-AD28-EF2F1EB55A52}" srcOrd="0" destOrd="0" parTransId="{3DAFB918-DDB0-47A1-808C-B7EA2A298831}" sibTransId="{32DB7449-5174-4F96-B82B-B5FD05E61ED7}"/>
    <dgm:cxn modelId="{4CB25805-E1D8-47C4-ABDD-6DD25F474101}" srcId="{2C143442-5562-4A51-857A-88F251A060F0}" destId="{9107DFD5-E735-482F-9A45-4E868CFD0EE7}" srcOrd="1" destOrd="0" parTransId="{9873C455-86E3-4D5D-A681-7E36057DF748}" sibTransId="{EFFC551D-608B-4215-BA6B-AF254B9CC114}"/>
    <dgm:cxn modelId="{FB3C2361-4EF4-43C7-99B6-E91783E9A8F7}" srcId="{2C143442-5562-4A51-857A-88F251A060F0}" destId="{F44445FC-FA24-48F3-B04B-0BFA988ADF65}" srcOrd="2" destOrd="0" parTransId="{F2E94C42-F4CB-4772-B27B-45C3D39E0CE8}" sibTransId="{78231A45-CBF2-40FD-B2C1-5D8569137C50}"/>
    <dgm:cxn modelId="{E65EEBEF-322B-4124-8073-5D7FBE2991A8}" srcId="{2C143442-5562-4A51-857A-88F251A060F0}" destId="{35B9F2AB-78D1-433A-B87D-C6D5863D1D5C}" srcOrd="3" destOrd="0" parTransId="{545C8CA7-F53B-460C-B629-6A47495752F2}" sibTransId="{F6624739-6B37-4C6B-B67C-F2AE99294A93}"/>
    <dgm:cxn modelId="{FC84AE96-002D-4F70-9E94-8951E5FC75D2}" type="presOf" srcId="{DCAABF54-B2EB-4084-AD28-EF2F1EB55A52}" destId="{AA769050-F276-48D2-B0E6-DD19159063BC}" srcOrd="0" destOrd="0" presId="urn:microsoft.com/office/officeart/2005/8/layout/chevron1"/>
    <dgm:cxn modelId="{8A8A401C-8C3D-4204-9C60-BF85B8D471C3}" type="presOf" srcId="{F44445FC-FA24-48F3-B04B-0BFA988ADF65}" destId="{78FFBF1C-9AC9-4E9C-93DC-F137558B057A}" srcOrd="0" destOrd="0" presId="urn:microsoft.com/office/officeart/2005/8/layout/chevron1"/>
    <dgm:cxn modelId="{C57254A4-F7F3-44A9-AD28-945E619BA9FF}" type="presOf" srcId="{2C143442-5562-4A51-857A-88F251A060F0}" destId="{4C377FD3-B3F4-4490-8148-2F10F97D20C5}" srcOrd="0" destOrd="0" presId="urn:microsoft.com/office/officeart/2005/8/layout/chevron1"/>
    <dgm:cxn modelId="{C48E9254-AEF5-43BB-89C6-1148FFEA0B33}" type="presOf" srcId="{9107DFD5-E735-482F-9A45-4E868CFD0EE7}" destId="{09F61999-6AA7-4A2D-BB37-4A652F2850DD}" srcOrd="0" destOrd="0" presId="urn:microsoft.com/office/officeart/2005/8/layout/chevron1"/>
    <dgm:cxn modelId="{91D88077-C26A-4A88-A95C-2DF0C2FA7227}" type="presOf" srcId="{35B9F2AB-78D1-433A-B87D-C6D5863D1D5C}" destId="{8E0C8771-AC86-4F22-99F3-2CE80AC21F65}" srcOrd="0" destOrd="0" presId="urn:microsoft.com/office/officeart/2005/8/layout/chevron1"/>
    <dgm:cxn modelId="{4D883CC1-97FA-46B0-9475-E751DC75D457}" type="presParOf" srcId="{4C377FD3-B3F4-4490-8148-2F10F97D20C5}" destId="{AA769050-F276-48D2-B0E6-DD19159063BC}" srcOrd="0" destOrd="0" presId="urn:microsoft.com/office/officeart/2005/8/layout/chevron1"/>
    <dgm:cxn modelId="{85D646CD-6EB2-481F-91E1-0AAF278A8D78}" type="presParOf" srcId="{4C377FD3-B3F4-4490-8148-2F10F97D20C5}" destId="{64700F3F-6EFD-43FF-8C56-6AC41CB821FB}" srcOrd="1" destOrd="0" presId="urn:microsoft.com/office/officeart/2005/8/layout/chevron1"/>
    <dgm:cxn modelId="{5277E611-B548-4B2C-A4EC-0162DF4115C6}" type="presParOf" srcId="{4C377FD3-B3F4-4490-8148-2F10F97D20C5}" destId="{09F61999-6AA7-4A2D-BB37-4A652F2850DD}" srcOrd="2" destOrd="0" presId="urn:microsoft.com/office/officeart/2005/8/layout/chevron1"/>
    <dgm:cxn modelId="{8E878D7D-1678-4759-9FE7-0E5C83E0E3BB}" type="presParOf" srcId="{4C377FD3-B3F4-4490-8148-2F10F97D20C5}" destId="{8E68E52E-53A8-4CA4-B3C9-927ADFBB3837}" srcOrd="3" destOrd="0" presId="urn:microsoft.com/office/officeart/2005/8/layout/chevron1"/>
    <dgm:cxn modelId="{ACF6D361-9A09-48E5-BFE4-1614657CADB8}" type="presParOf" srcId="{4C377FD3-B3F4-4490-8148-2F10F97D20C5}" destId="{78FFBF1C-9AC9-4E9C-93DC-F137558B057A}" srcOrd="4" destOrd="0" presId="urn:microsoft.com/office/officeart/2005/8/layout/chevron1"/>
    <dgm:cxn modelId="{8230A420-C13E-4A50-ACB5-FEAEC513E5B7}" type="presParOf" srcId="{4C377FD3-B3F4-4490-8148-2F10F97D20C5}" destId="{81238A90-3715-453E-A45C-04496325EDB0}" srcOrd="5" destOrd="0" presId="urn:microsoft.com/office/officeart/2005/8/layout/chevron1"/>
    <dgm:cxn modelId="{F2F4DE38-A3CE-41B6-89C3-208ABAD83FBE}" type="presParOf" srcId="{4C377FD3-B3F4-4490-8148-2F10F97D20C5}" destId="{8E0C8771-AC86-4F22-99F3-2CE80AC21F6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2B4FA-4824-4070-B09F-D87E42DFC0DE}" type="datetimeFigureOut">
              <a:rPr lang="en-US" smtClean="0"/>
              <a:t>9/30/2016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AD893-C969-41C7-BB79-D8A1EE2A9EB2}" type="slidenum">
              <a:rPr lang="en-US" smtClean="0"/>
              <a:t>‹#›</a:t>
            </a:fld>
            <a:endParaRPr lang="en-US"/>
          </a:p>
        </p:txBody>
      </p:sp>
    </p:spTree>
    <p:extLst>
      <p:ext uri="{BB962C8B-B14F-4D97-AF65-F5344CB8AC3E}">
        <p14:creationId xmlns:p14="http://schemas.microsoft.com/office/powerpoint/2010/main" val="93819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this is the kind of environment that keeps us wireless engineers up at night.</a:t>
            </a:r>
          </a:p>
          <a:p>
            <a:endParaRPr lang="en-US" baseline="0" dirty="0"/>
          </a:p>
          <a:p>
            <a:r>
              <a:rPr lang="en-US" baseline="0" dirty="0"/>
              <a:t>It’s a very challenging problem: how do you support thousands of clients with high-speed wireless links? Next-generation wireless systems are targeting orders-of-magnitude improvements in network capacity and number of simultaneous clients, but there are quite a few roadblocks in the way.</a:t>
            </a:r>
          </a:p>
          <a:p>
            <a:endParaRPr lang="en-US" baseline="0" dirty="0"/>
          </a:p>
          <a:p>
            <a:r>
              <a:rPr lang="en-US" baseline="0" dirty="0"/>
              <a:t>Today, we’re going to explore a WLAN solution that—while perhaps not completely solving this stadium problem—helps solve the capacity and user scaling problem for WLANs.</a:t>
            </a:r>
            <a:endParaRPr lang="en-US" dirty="0"/>
          </a:p>
        </p:txBody>
      </p:sp>
      <p:sp>
        <p:nvSpPr>
          <p:cNvPr id="4" name="Slide Number Placeholder 3"/>
          <p:cNvSpPr>
            <a:spLocks noGrp="1"/>
          </p:cNvSpPr>
          <p:nvPr>
            <p:ph type="sldNum" sz="quarter" idx="10"/>
          </p:nvPr>
        </p:nvSpPr>
        <p:spPr/>
        <p:txBody>
          <a:bodyPr/>
          <a:lstStyle/>
          <a:p>
            <a:fld id="{952AD893-C969-41C7-BB79-D8A1EE2A9EB2}" type="slidenum">
              <a:rPr lang="en-US" smtClean="0"/>
              <a:t>2</a:t>
            </a:fld>
            <a:endParaRPr lang="en-US"/>
          </a:p>
        </p:txBody>
      </p:sp>
    </p:spTree>
    <p:extLst>
      <p:ext uri="{BB962C8B-B14F-4D97-AF65-F5344CB8AC3E}">
        <p14:creationId xmlns:p14="http://schemas.microsoft.com/office/powerpoint/2010/main" val="3138366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systems relies on</a:t>
            </a:r>
            <a:r>
              <a:rPr lang="en-US" baseline="0" dirty="0"/>
              <a:t> a few assumptions. The first is that in order to opportunistically estimate the downlink channel, the physical radio channel MUST be reciprocal. This means that knowing either the downlink channel or the uplink channel is equivalent.</a:t>
            </a:r>
          </a:p>
          <a:p>
            <a:endParaRPr lang="en-US" baseline="0" dirty="0"/>
          </a:p>
          <a:p>
            <a:r>
              <a:rPr lang="en-US" baseline="0" dirty="0"/>
              <a:t>In our previous work, and confirmed by others working with the same transceiver hardware, we showed that calibration of MIMO systems for channel reciprocity is both possible and stable.</a:t>
            </a:r>
          </a:p>
          <a:p>
            <a:endParaRPr lang="en-US" baseline="0" dirty="0"/>
          </a:p>
          <a:p>
            <a:r>
              <a:rPr lang="en-US" baseline="0" dirty="0"/>
              <a:t>Finally, we need to know that the channel coherence time is greater than the interval of time between opportunistic sounding and data transmission. To go back to that previous timeline, at some point the uplink channel is implicitly estimated. So long as the wireless channel has not changed much since then, it is possible to use that CSI for an accurate </a:t>
            </a:r>
            <a:r>
              <a:rPr lang="en-US" baseline="0" dirty="0" err="1"/>
              <a:t>beamformed</a:t>
            </a:r>
            <a:r>
              <a:rPr lang="en-US" baseline="0" dirty="0"/>
              <a:t> transmission. For the rest of the talk we’ll refer to this interval as the S-T interval.</a:t>
            </a:r>
          </a:p>
          <a:p>
            <a:endParaRPr lang="en-US" baseline="0" dirty="0"/>
          </a:p>
          <a:p>
            <a:r>
              <a:rPr lang="en-US" baseline="0" dirty="0"/>
              <a:t>We now have the pieces to enable our opportunistic implicit protocol, but one of our greatest concerns was with testing this third assumption, particularly when the stations are mobile. [click]</a:t>
            </a:r>
          </a:p>
        </p:txBody>
      </p:sp>
      <p:sp>
        <p:nvSpPr>
          <p:cNvPr id="4" name="Slide Number Placeholder 3"/>
          <p:cNvSpPr>
            <a:spLocks noGrp="1"/>
          </p:cNvSpPr>
          <p:nvPr>
            <p:ph type="sldNum" sz="quarter" idx="10"/>
          </p:nvPr>
        </p:nvSpPr>
        <p:spPr/>
        <p:txBody>
          <a:bodyPr/>
          <a:lstStyle/>
          <a:p>
            <a:fld id="{952AD893-C969-41C7-BB79-D8A1EE2A9EB2}" type="slidenum">
              <a:rPr lang="en-US" smtClean="0"/>
              <a:t>11</a:t>
            </a:fld>
            <a:endParaRPr lang="en-US"/>
          </a:p>
        </p:txBody>
      </p:sp>
    </p:spTree>
    <p:extLst>
      <p:ext uri="{BB962C8B-B14F-4D97-AF65-F5344CB8AC3E}">
        <p14:creationId xmlns:p14="http://schemas.microsoft.com/office/powerpoint/2010/main" val="605235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time,</a:t>
            </a:r>
            <a:r>
              <a:rPr lang="en-US" baseline="0" dirty="0"/>
              <a:t> there were no platforms that existed to perform mobile multi-user experiments in the UHF bands utilized by the 802.11af standard. So we designed, manufactured and implemented a custom software-defined radio platform that allowed truly mobile stations with over-the-air synchronization and a wireless overlay control network. We also obtained an experimental license to operate this system on UHF channels. I don’t have time to go into more detail, please see our paper.</a:t>
            </a:r>
            <a:endParaRPr lang="en-US" dirty="0"/>
          </a:p>
        </p:txBody>
      </p:sp>
      <p:sp>
        <p:nvSpPr>
          <p:cNvPr id="4" name="Slide Number Placeholder 3"/>
          <p:cNvSpPr>
            <a:spLocks noGrp="1"/>
          </p:cNvSpPr>
          <p:nvPr>
            <p:ph type="sldNum" sz="quarter" idx="10"/>
          </p:nvPr>
        </p:nvSpPr>
        <p:spPr/>
        <p:txBody>
          <a:bodyPr/>
          <a:lstStyle/>
          <a:p>
            <a:fld id="{952AD893-C969-41C7-BB79-D8A1EE2A9EB2}" type="slidenum">
              <a:rPr lang="en-US" smtClean="0"/>
              <a:t>12</a:t>
            </a:fld>
            <a:endParaRPr lang="en-US"/>
          </a:p>
        </p:txBody>
      </p:sp>
    </p:spTree>
    <p:extLst>
      <p:ext uri="{BB962C8B-B14F-4D97-AF65-F5344CB8AC3E}">
        <p14:creationId xmlns:p14="http://schemas.microsoft.com/office/powerpoint/2010/main" val="109088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investigated two target environments: the first was a challenging</a:t>
            </a:r>
            <a:r>
              <a:rPr lang="en-US" baseline="0" dirty="0"/>
              <a:t> </a:t>
            </a:r>
            <a:r>
              <a:rPr lang="en-US" baseline="0" dirty="0" err="1"/>
              <a:t>NLoS</a:t>
            </a:r>
            <a:r>
              <a:rPr lang="en-US" baseline="0" dirty="0"/>
              <a:t> dense forest with mobiles up to 450m away through dense trees—here you can see us mounting the access point on a high tree with a linear antenna array.</a:t>
            </a:r>
          </a:p>
          <a:p>
            <a:endParaRPr lang="en-US" baseline="0" dirty="0"/>
          </a:p>
          <a:p>
            <a:r>
              <a:rPr lang="en-US" baseline="0" dirty="0"/>
              <a:t>The second environment was </a:t>
            </a:r>
            <a:r>
              <a:rPr lang="en-US" baseline="0" dirty="0" err="1"/>
              <a:t>NLoS</a:t>
            </a:r>
            <a:r>
              <a:rPr lang="en-US" baseline="0" dirty="0"/>
              <a:t> indoor with stations scattered throughout hallways and stairs.</a:t>
            </a:r>
          </a:p>
          <a:p>
            <a:endParaRPr lang="en-US" baseline="0" dirty="0"/>
          </a:p>
          <a:p>
            <a:r>
              <a:rPr lang="en-US" baseline="0" dirty="0"/>
              <a:t>Here’s a picture of the 8-radio access point and the various mobile nodes we used in these measurements, including omnidirectional antennas.</a:t>
            </a:r>
          </a:p>
          <a:p>
            <a:endParaRPr lang="en-US" baseline="0" dirty="0"/>
          </a:p>
          <a:p>
            <a:r>
              <a:rPr lang="en-US" baseline="0" dirty="0"/>
              <a:t>Within these two environments, we tested three different types of mobility… [click]</a:t>
            </a:r>
            <a:endParaRPr lang="en-US" dirty="0"/>
          </a:p>
        </p:txBody>
      </p:sp>
      <p:sp>
        <p:nvSpPr>
          <p:cNvPr id="4" name="Slide Number Placeholder 3"/>
          <p:cNvSpPr>
            <a:spLocks noGrp="1"/>
          </p:cNvSpPr>
          <p:nvPr>
            <p:ph type="sldNum" sz="quarter" idx="10"/>
          </p:nvPr>
        </p:nvSpPr>
        <p:spPr/>
        <p:txBody>
          <a:bodyPr/>
          <a:lstStyle/>
          <a:p>
            <a:fld id="{952AD893-C969-41C7-BB79-D8A1EE2A9EB2}" type="slidenum">
              <a:rPr lang="en-US" smtClean="0"/>
              <a:t>13</a:t>
            </a:fld>
            <a:endParaRPr lang="en-US"/>
          </a:p>
        </p:txBody>
      </p:sp>
    </p:spTree>
    <p:extLst>
      <p:ext uri="{BB962C8B-B14F-4D97-AF65-F5344CB8AC3E}">
        <p14:creationId xmlns:p14="http://schemas.microsoft.com/office/powerpoint/2010/main" val="2234767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case, we investigated</a:t>
            </a:r>
            <a:r>
              <a:rPr lang="en-US" baseline="0" dirty="0"/>
              <a:t> a static environment, where nothing was </a:t>
            </a:r>
            <a:r>
              <a:rPr lang="en-US" baseline="0" dirty="0" err="1"/>
              <a:t>intentially</a:t>
            </a:r>
            <a:r>
              <a:rPr lang="en-US" baseline="0" dirty="0"/>
              <a:t> moving. This represents a multipath environment between the AP and the stationary STAs.</a:t>
            </a:r>
          </a:p>
          <a:p>
            <a:endParaRPr lang="en-US" baseline="0" dirty="0"/>
          </a:p>
          <a:p>
            <a:r>
              <a:rPr lang="en-US" baseline="0" dirty="0"/>
              <a:t>In the second case, motion in the environment changes the number and weight of paths to the stations, however the stations themselves don’t move. We call this “Environmental Motion.”</a:t>
            </a:r>
          </a:p>
          <a:p>
            <a:endParaRPr lang="en-US" baseline="0" dirty="0"/>
          </a:p>
          <a:p>
            <a:r>
              <a:rPr lang="en-US" baseline="0" dirty="0"/>
              <a:t>Finally, nodal mobility is when the stations themselves are physically moved.</a:t>
            </a:r>
          </a:p>
          <a:p>
            <a:endParaRPr lang="en-US" dirty="0"/>
          </a:p>
        </p:txBody>
      </p:sp>
      <p:sp>
        <p:nvSpPr>
          <p:cNvPr id="4" name="Slide Number Placeholder 3"/>
          <p:cNvSpPr>
            <a:spLocks noGrp="1"/>
          </p:cNvSpPr>
          <p:nvPr>
            <p:ph type="sldNum" sz="quarter" idx="10"/>
          </p:nvPr>
        </p:nvSpPr>
        <p:spPr/>
        <p:txBody>
          <a:bodyPr/>
          <a:lstStyle/>
          <a:p>
            <a:fld id="{952AD893-C969-41C7-BB79-D8A1EE2A9EB2}" type="slidenum">
              <a:rPr lang="en-US" smtClean="0"/>
              <a:t>14</a:t>
            </a:fld>
            <a:endParaRPr lang="en-US"/>
          </a:p>
        </p:txBody>
      </p:sp>
    </p:spTree>
    <p:extLst>
      <p:ext uri="{BB962C8B-B14F-4D97-AF65-F5344CB8AC3E}">
        <p14:creationId xmlns:p14="http://schemas.microsoft.com/office/powerpoint/2010/main" val="4252062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considering these three types of mobility, we measured the outdoor</a:t>
            </a:r>
            <a:r>
              <a:rPr lang="en-US" baseline="0" dirty="0"/>
              <a:t> multi-user channels and calculated the supported </a:t>
            </a:r>
            <a:r>
              <a:rPr lang="en-US" baseline="0" dirty="0" err="1"/>
              <a:t>achieveable</a:t>
            </a:r>
            <a:r>
              <a:rPr lang="en-US" baseline="0" dirty="0"/>
              <a:t> rate as a function of the sounding-transmission interval we discussed before. Here’s we show a plot of the rate for 4 stations as it degrades from 100%, with no sounding-transmission interval on the left, to an interval up to 5 seconds in length. In this static environment, you can see that none of the stations experience any significant drop in multi-user capacity, even if we use CSI measured seconds ago.</a:t>
            </a:r>
          </a:p>
          <a:p>
            <a:endParaRPr lang="en-US" baseline="0" dirty="0"/>
          </a:p>
          <a:p>
            <a:r>
              <a:rPr lang="en-US" baseline="0" dirty="0"/>
              <a:t>Now, when there are pedestrians moving around the environment, waving their arms and trying to block the stations, there is a larger decay in capacity as the S-T interval increases, but performance remains above 90% of ideal.</a:t>
            </a:r>
          </a:p>
          <a:p>
            <a:endParaRPr lang="en-US" baseline="0" dirty="0"/>
          </a:p>
          <a:p>
            <a:r>
              <a:rPr lang="en-US" baseline="0" dirty="0"/>
              <a:t>Finally, we physically moved two of the stations while keeping two of them stationary. In this case, you see a rapid </a:t>
            </a:r>
            <a:r>
              <a:rPr lang="en-US" baseline="0" dirty="0" err="1"/>
              <a:t>dropoff</a:t>
            </a:r>
            <a:r>
              <a:rPr lang="en-US" baseline="0" dirty="0"/>
              <a:t> in capacity to those stations, while the other stations only experience environmental motion.</a:t>
            </a:r>
          </a:p>
          <a:p>
            <a:endParaRPr lang="en-US" baseline="0" dirty="0"/>
          </a:p>
          <a:p>
            <a:r>
              <a:rPr lang="en-US" baseline="0" dirty="0"/>
              <a:t>This means that when the nodes remain stationary, we are able to use stale CSI from up to seconds ago and maintain high performance. When they’re mobile, the timescales are obviously much shorter.</a:t>
            </a:r>
            <a:endParaRPr lang="en-US" dirty="0"/>
          </a:p>
        </p:txBody>
      </p:sp>
      <p:sp>
        <p:nvSpPr>
          <p:cNvPr id="4" name="Slide Number Placeholder 3"/>
          <p:cNvSpPr>
            <a:spLocks noGrp="1"/>
          </p:cNvSpPr>
          <p:nvPr>
            <p:ph type="sldNum" sz="quarter" idx="10"/>
          </p:nvPr>
        </p:nvSpPr>
        <p:spPr/>
        <p:txBody>
          <a:bodyPr/>
          <a:lstStyle/>
          <a:p>
            <a:fld id="{952AD893-C969-41C7-BB79-D8A1EE2A9EB2}" type="slidenum">
              <a:rPr lang="en-US" smtClean="0"/>
              <a:t>15</a:t>
            </a:fld>
            <a:endParaRPr lang="en-US"/>
          </a:p>
        </p:txBody>
      </p:sp>
    </p:spTree>
    <p:extLst>
      <p:ext uri="{BB962C8B-B14F-4D97-AF65-F5344CB8AC3E}">
        <p14:creationId xmlns:p14="http://schemas.microsoft.com/office/powerpoint/2010/main" val="1604279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a:t>
            </a:r>
            <a:r>
              <a:rPr lang="en-US" baseline="0" dirty="0"/>
              <a:t> summarize the results of our measurement campaign by plotting them sum-achievable rate for our system with three different types of mobility. Again, we show the rate as a function of the sounding-transmission interval.</a:t>
            </a:r>
          </a:p>
          <a:p>
            <a:endParaRPr lang="en-US" baseline="0" dirty="0"/>
          </a:p>
          <a:p>
            <a:r>
              <a:rPr lang="en-US" baseline="0" dirty="0"/>
              <a:t>In the indoor case, there is relatively little difference between the static and environmental mobility case. [click]</a:t>
            </a:r>
          </a:p>
          <a:p>
            <a:endParaRPr lang="en-US" baseline="0" dirty="0"/>
          </a:p>
          <a:p>
            <a:r>
              <a:rPr lang="en-US" baseline="0" dirty="0"/>
              <a:t>These are remarkably similar to our observations in the outdoor case.</a:t>
            </a:r>
          </a:p>
          <a:p>
            <a:endParaRPr lang="en-US" baseline="0" dirty="0"/>
          </a:p>
          <a:p>
            <a:r>
              <a:rPr lang="en-US" baseline="0" dirty="0"/>
              <a:t>What these measurements allow us to do is to select a protocol threshold for simulation. For the rest of our investigation, we’ll assume that in the worst case, the use of stale opportunistic CSI will result in no more than a 10% decrease in achievable rate, provided the nodes are stationary.</a:t>
            </a:r>
          </a:p>
        </p:txBody>
      </p:sp>
      <p:sp>
        <p:nvSpPr>
          <p:cNvPr id="4" name="Slide Number Placeholder 3"/>
          <p:cNvSpPr>
            <a:spLocks noGrp="1"/>
          </p:cNvSpPr>
          <p:nvPr>
            <p:ph type="sldNum" sz="quarter" idx="10"/>
          </p:nvPr>
        </p:nvSpPr>
        <p:spPr/>
        <p:txBody>
          <a:bodyPr/>
          <a:lstStyle/>
          <a:p>
            <a:fld id="{952AD893-C969-41C7-BB79-D8A1EE2A9EB2}" type="slidenum">
              <a:rPr lang="en-US" smtClean="0"/>
              <a:t>16</a:t>
            </a:fld>
            <a:endParaRPr lang="en-US"/>
          </a:p>
        </p:txBody>
      </p:sp>
    </p:spTree>
    <p:extLst>
      <p:ext uri="{BB962C8B-B14F-4D97-AF65-F5344CB8AC3E}">
        <p14:creationId xmlns:p14="http://schemas.microsoft.com/office/powerpoint/2010/main" val="3197270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move to the last</a:t>
            </a:r>
            <a:r>
              <a:rPr lang="en-US" baseline="0" dirty="0"/>
              <a:t> part of our presentation, emulation of various approaches to channel sounding. We’ll first focus on a 4x4  MU-MIMO system, using the 802.11as standard physical layer over a single 6 MHz UHF channel. We’ll assume that downlink queues are backlogged the system implements perfect rate adaptation. We’ll also assume that the worst case, as observed, only results in 10% rate penalty for using stale CSI.</a:t>
            </a:r>
            <a:endParaRPr lang="en-US" dirty="0"/>
          </a:p>
        </p:txBody>
      </p:sp>
      <p:sp>
        <p:nvSpPr>
          <p:cNvPr id="4" name="Slide Number Placeholder 3"/>
          <p:cNvSpPr>
            <a:spLocks noGrp="1"/>
          </p:cNvSpPr>
          <p:nvPr>
            <p:ph type="sldNum" sz="quarter" idx="10"/>
          </p:nvPr>
        </p:nvSpPr>
        <p:spPr/>
        <p:txBody>
          <a:bodyPr/>
          <a:lstStyle/>
          <a:p>
            <a:fld id="{952AD893-C969-41C7-BB79-D8A1EE2A9EB2}" type="slidenum">
              <a:rPr lang="en-US" smtClean="0"/>
              <a:t>17</a:t>
            </a:fld>
            <a:endParaRPr lang="en-US"/>
          </a:p>
        </p:txBody>
      </p:sp>
    </p:spTree>
    <p:extLst>
      <p:ext uri="{BB962C8B-B14F-4D97-AF65-F5344CB8AC3E}">
        <p14:creationId xmlns:p14="http://schemas.microsoft.com/office/powerpoint/2010/main" val="1067503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compare</a:t>
            </a:r>
            <a:r>
              <a:rPr lang="en-US" baseline="0" dirty="0"/>
              <a:t> four different protocols: the current standard explicit 802.11af beamforming, an implicit beamforming modification with smaller overhead packets, and our proposed opportunistic implicit protocol, both in the ideal case and with worse-case observed beamforming error.</a:t>
            </a:r>
          </a:p>
          <a:p>
            <a:endParaRPr lang="en-US" baseline="0" dirty="0"/>
          </a:p>
          <a:p>
            <a:r>
              <a:rPr lang="en-US" baseline="0" dirty="0"/>
              <a:t>It should be clear that the size of the data payload is critical when trading off sounding overhead with </a:t>
            </a:r>
            <a:r>
              <a:rPr lang="en-US" baseline="0" dirty="0" err="1"/>
              <a:t>goodput</a:t>
            </a:r>
            <a:r>
              <a:rPr lang="en-US" baseline="0" dirty="0"/>
              <a:t>. For instance, a smaller payload [click] would result in sounding overhead being more dominant since there is less chance to amortize overhead.</a:t>
            </a:r>
          </a:p>
          <a:p>
            <a:endParaRPr lang="en-US" baseline="0" dirty="0"/>
          </a:p>
          <a:p>
            <a:r>
              <a:rPr lang="en-US" baseline="0" dirty="0"/>
              <a:t>For that reason, we will present results as a function of payload size… [click]</a:t>
            </a:r>
            <a:endParaRPr lang="en-US" dirty="0"/>
          </a:p>
        </p:txBody>
      </p:sp>
      <p:sp>
        <p:nvSpPr>
          <p:cNvPr id="4" name="Slide Number Placeholder 3"/>
          <p:cNvSpPr>
            <a:spLocks noGrp="1"/>
          </p:cNvSpPr>
          <p:nvPr>
            <p:ph type="sldNum" sz="quarter" idx="10"/>
          </p:nvPr>
        </p:nvSpPr>
        <p:spPr/>
        <p:txBody>
          <a:bodyPr/>
          <a:lstStyle/>
          <a:p>
            <a:fld id="{952AD893-C969-41C7-BB79-D8A1EE2A9EB2}" type="slidenum">
              <a:rPr lang="en-US" smtClean="0"/>
              <a:t>18</a:t>
            </a:fld>
            <a:endParaRPr lang="en-US"/>
          </a:p>
        </p:txBody>
      </p:sp>
    </p:spTree>
    <p:extLst>
      <p:ext uri="{BB962C8B-B14F-4D97-AF65-F5344CB8AC3E}">
        <p14:creationId xmlns:p14="http://schemas.microsoft.com/office/powerpoint/2010/main" val="579145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at base rate, it may only be</a:t>
            </a:r>
            <a:r>
              <a:rPr lang="en-US" baseline="0" dirty="0"/>
              <a:t> a good idea to use opportunistic sounding when the packets to be sent are short, on the order of 3 </a:t>
            </a:r>
            <a:r>
              <a:rPr lang="en-US" baseline="0" dirty="0" err="1"/>
              <a:t>kBytes</a:t>
            </a:r>
            <a:r>
              <a:rPr lang="en-US" baseline="0" dirty="0"/>
              <a:t>.</a:t>
            </a:r>
            <a:endParaRPr lang="en-US" dirty="0"/>
          </a:p>
        </p:txBody>
      </p:sp>
      <p:sp>
        <p:nvSpPr>
          <p:cNvPr id="4" name="Slide Number Placeholder 3"/>
          <p:cNvSpPr>
            <a:spLocks noGrp="1"/>
          </p:cNvSpPr>
          <p:nvPr>
            <p:ph type="sldNum" sz="quarter" idx="10"/>
          </p:nvPr>
        </p:nvSpPr>
        <p:spPr/>
        <p:txBody>
          <a:bodyPr/>
          <a:lstStyle/>
          <a:p>
            <a:fld id="{952AD893-C969-41C7-BB79-D8A1EE2A9EB2}" type="slidenum">
              <a:rPr lang="en-US" smtClean="0"/>
              <a:t>19</a:t>
            </a:fld>
            <a:endParaRPr lang="en-US"/>
          </a:p>
        </p:txBody>
      </p:sp>
    </p:spTree>
    <p:extLst>
      <p:ext uri="{BB962C8B-B14F-4D97-AF65-F5344CB8AC3E}">
        <p14:creationId xmlns:p14="http://schemas.microsoft.com/office/powerpoint/2010/main" val="2737379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Opportunistic</a:t>
            </a:r>
            <a:r>
              <a:rPr lang="en-US" baseline="0" dirty="0"/>
              <a:t> provides 186% improvement, implicit provides 94% improvement over explicit.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52AD893-C969-41C7-BB79-D8A1EE2A9EB2}" type="slidenum">
              <a:rPr lang="en-US" smtClean="0"/>
              <a:t>20</a:t>
            </a:fld>
            <a:endParaRPr lang="en-US"/>
          </a:p>
        </p:txBody>
      </p:sp>
    </p:spTree>
    <p:extLst>
      <p:ext uri="{BB962C8B-B14F-4D97-AF65-F5344CB8AC3E}">
        <p14:creationId xmlns:p14="http://schemas.microsoft.com/office/powerpoint/2010/main" val="3893408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common WLAN standard, also known as Wi-Fi or 802.11, have</a:t>
            </a:r>
            <a:r>
              <a:rPr lang="en-US" baseline="0" dirty="0"/>
              <a:t> relied on MIMO spatial multiplexing to reach higher and higher box speeds.</a:t>
            </a:r>
            <a:endParaRPr lang="en-US" dirty="0"/>
          </a:p>
          <a:p>
            <a:endParaRPr lang="en-US" dirty="0"/>
          </a:p>
          <a:p>
            <a:r>
              <a:rPr lang="en-US" dirty="0"/>
              <a:t>The</a:t>
            </a:r>
            <a:r>
              <a:rPr lang="en-US" baseline="0" dirty="0"/>
              <a:t> 802.11n standard enables spatial multiplexing, improving data rates and link robustness, however when the clients have a small number of antennas (such in a mobile device), you’re forced to transmit to each of them sequentially—underutilizing the spatial resources available at the access point.</a:t>
            </a:r>
            <a:endParaRPr lang="en-US" dirty="0"/>
          </a:p>
        </p:txBody>
      </p:sp>
      <p:sp>
        <p:nvSpPr>
          <p:cNvPr id="4" name="Slide Number Placeholder 3"/>
          <p:cNvSpPr>
            <a:spLocks noGrp="1"/>
          </p:cNvSpPr>
          <p:nvPr>
            <p:ph type="sldNum" sz="quarter" idx="10"/>
          </p:nvPr>
        </p:nvSpPr>
        <p:spPr/>
        <p:txBody>
          <a:bodyPr/>
          <a:lstStyle/>
          <a:p>
            <a:fld id="{952AD893-C969-41C7-BB79-D8A1EE2A9EB2}" type="slidenum">
              <a:rPr lang="en-US" smtClean="0"/>
              <a:t>3</a:t>
            </a:fld>
            <a:endParaRPr lang="en-US"/>
          </a:p>
        </p:txBody>
      </p:sp>
    </p:spTree>
    <p:extLst>
      <p:ext uri="{BB962C8B-B14F-4D97-AF65-F5344CB8AC3E}">
        <p14:creationId xmlns:p14="http://schemas.microsoft.com/office/powerpoint/2010/main" val="28921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for today’s 4x4 or 8x4 systems, while implicit and opportunistic sounding offer real efficiency gains, they’re relatively marginal except at high data rates.</a:t>
            </a:r>
          </a:p>
          <a:p>
            <a:endParaRPr lang="en-US" baseline="0" dirty="0"/>
          </a:p>
          <a:p>
            <a:r>
              <a:rPr lang="en-US" baseline="0" dirty="0"/>
              <a:t>But what we’re really interested in are next-generation MIMO systems, where the amount of radio resources is scaled to support orders-of-magnitude increases in clients. For that reason, we extended our emulation to the case with a 32x16 MIMO system. Keeping all other parameters, we extrapolate the overhead that would be required under the 802.11af standard if it were to support so many radios.</a:t>
            </a:r>
            <a:endParaRPr lang="en-US" dirty="0"/>
          </a:p>
        </p:txBody>
      </p:sp>
      <p:sp>
        <p:nvSpPr>
          <p:cNvPr id="4" name="Slide Number Placeholder 3"/>
          <p:cNvSpPr>
            <a:spLocks noGrp="1"/>
          </p:cNvSpPr>
          <p:nvPr>
            <p:ph type="sldNum" sz="quarter" idx="10"/>
          </p:nvPr>
        </p:nvSpPr>
        <p:spPr/>
        <p:txBody>
          <a:bodyPr/>
          <a:lstStyle/>
          <a:p>
            <a:fld id="{952AD893-C969-41C7-BB79-D8A1EE2A9EB2}" type="slidenum">
              <a:rPr lang="en-US" smtClean="0"/>
              <a:t>21</a:t>
            </a:fld>
            <a:endParaRPr lang="en-US"/>
          </a:p>
        </p:txBody>
      </p:sp>
    </p:spTree>
    <p:extLst>
      <p:ext uri="{BB962C8B-B14F-4D97-AF65-F5344CB8AC3E}">
        <p14:creationId xmlns:p14="http://schemas.microsoft.com/office/powerpoint/2010/main" val="674472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AD893-C969-41C7-BB79-D8A1EE2A9EB2}" type="slidenum">
              <a:rPr lang="en-US" smtClean="0"/>
              <a:t>22</a:t>
            </a:fld>
            <a:endParaRPr lang="en-US"/>
          </a:p>
        </p:txBody>
      </p:sp>
    </p:spTree>
    <p:extLst>
      <p:ext uri="{BB962C8B-B14F-4D97-AF65-F5344CB8AC3E}">
        <p14:creationId xmlns:p14="http://schemas.microsoft.com/office/powerpoint/2010/main" val="2625027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order of 30% increase in throughput using our opportunistic design.</a:t>
            </a:r>
          </a:p>
        </p:txBody>
      </p:sp>
      <p:sp>
        <p:nvSpPr>
          <p:cNvPr id="4" name="Slide Number Placeholder 3"/>
          <p:cNvSpPr>
            <a:spLocks noGrp="1"/>
          </p:cNvSpPr>
          <p:nvPr>
            <p:ph type="sldNum" sz="quarter" idx="10"/>
          </p:nvPr>
        </p:nvSpPr>
        <p:spPr/>
        <p:txBody>
          <a:bodyPr/>
          <a:lstStyle/>
          <a:p>
            <a:fld id="{952AD893-C969-41C7-BB79-D8A1EE2A9EB2}" type="slidenum">
              <a:rPr lang="en-US" smtClean="0"/>
              <a:t>23</a:t>
            </a:fld>
            <a:endParaRPr lang="en-US"/>
          </a:p>
        </p:txBody>
      </p:sp>
    </p:spTree>
    <p:extLst>
      <p:ext uri="{BB962C8B-B14F-4D97-AF65-F5344CB8AC3E}">
        <p14:creationId xmlns:p14="http://schemas.microsoft.com/office/powerpoint/2010/main" val="3248892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increase</a:t>
            </a:r>
            <a:r>
              <a:rPr lang="en-US" baseline="0" dirty="0"/>
              <a:t> the link SNR </a:t>
            </a:r>
            <a:r>
              <a:rPr lang="en-US" dirty="0"/>
              <a:t>by</a:t>
            </a:r>
            <a:r>
              <a:rPr lang="en-US" baseline="0" dirty="0"/>
              <a:t> coherently beamforming with the antennas at the base station, but we’re still limited to communications with one station at a time on a small number of spatial streams, again generally resulting in an underutilization of spatial resources.</a:t>
            </a:r>
            <a:endParaRPr lang="en-US" dirty="0"/>
          </a:p>
        </p:txBody>
      </p:sp>
      <p:sp>
        <p:nvSpPr>
          <p:cNvPr id="4" name="Slide Number Placeholder 3"/>
          <p:cNvSpPr>
            <a:spLocks noGrp="1"/>
          </p:cNvSpPr>
          <p:nvPr>
            <p:ph type="sldNum" sz="quarter" idx="10"/>
          </p:nvPr>
        </p:nvSpPr>
        <p:spPr/>
        <p:txBody>
          <a:bodyPr/>
          <a:lstStyle/>
          <a:p>
            <a:fld id="{952AD893-C969-41C7-BB79-D8A1EE2A9EB2}" type="slidenum">
              <a:rPr lang="en-US" smtClean="0"/>
              <a:t>4</a:t>
            </a:fld>
            <a:endParaRPr lang="en-US"/>
          </a:p>
        </p:txBody>
      </p:sp>
    </p:spTree>
    <p:extLst>
      <p:ext uri="{BB962C8B-B14F-4D97-AF65-F5344CB8AC3E}">
        <p14:creationId xmlns:p14="http://schemas.microsoft.com/office/powerpoint/2010/main" val="206816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Multi-user beamforming was introduced these</a:t>
            </a:r>
            <a:r>
              <a:rPr lang="en-US" baseline="0" dirty="0"/>
              <a:t> past few years, finally allowing full utilization of available spatial resources by allowing simultaneous transmissions to multiple stations on the same channel.</a:t>
            </a:r>
          </a:p>
          <a:p>
            <a:endParaRPr lang="en-US" baseline="0" dirty="0"/>
          </a:p>
          <a:p>
            <a:r>
              <a:rPr lang="en-US" baseline="0" dirty="0"/>
              <a:t>And while fantastic, </a:t>
            </a:r>
            <a:r>
              <a:rPr lang="en-US" dirty="0"/>
              <a:t>the</a:t>
            </a:r>
            <a:r>
              <a:rPr lang="en-US" baseline="0" dirty="0"/>
              <a:t> increased spectral efficiency doesn’t come for free….</a:t>
            </a:r>
            <a:endParaRPr lang="en-US" dirty="0"/>
          </a:p>
        </p:txBody>
      </p:sp>
      <p:sp>
        <p:nvSpPr>
          <p:cNvPr id="4" name="Slide Number Placeholder 3"/>
          <p:cNvSpPr>
            <a:spLocks noGrp="1"/>
          </p:cNvSpPr>
          <p:nvPr>
            <p:ph type="sldNum" sz="quarter" idx="10"/>
          </p:nvPr>
        </p:nvSpPr>
        <p:spPr/>
        <p:txBody>
          <a:bodyPr/>
          <a:lstStyle/>
          <a:p>
            <a:fld id="{952AD893-C969-41C7-BB79-D8A1EE2A9EB2}" type="slidenum">
              <a:rPr lang="en-US" smtClean="0"/>
              <a:t>5</a:t>
            </a:fld>
            <a:endParaRPr lang="en-US"/>
          </a:p>
        </p:txBody>
      </p:sp>
    </p:spTree>
    <p:extLst>
      <p:ext uri="{BB962C8B-B14F-4D97-AF65-F5344CB8AC3E}">
        <p14:creationId xmlns:p14="http://schemas.microsoft.com/office/powerpoint/2010/main" val="2064355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is that in order to </a:t>
            </a:r>
            <a:r>
              <a:rPr lang="en-US" dirty="0" err="1"/>
              <a:t>beamform</a:t>
            </a:r>
            <a:r>
              <a:rPr lang="en-US" dirty="0"/>
              <a:t>, the</a:t>
            </a:r>
            <a:r>
              <a:rPr lang="en-US" baseline="0" dirty="0"/>
              <a:t> access point need to know the CSI in order to </a:t>
            </a:r>
            <a:r>
              <a:rPr lang="en-US" baseline="0" dirty="0" err="1"/>
              <a:t>beamform</a:t>
            </a:r>
            <a:r>
              <a:rPr lang="en-US" baseline="0" dirty="0"/>
              <a:t> correctly.</a:t>
            </a:r>
          </a:p>
          <a:p>
            <a:endParaRPr lang="en-US" baseline="0" dirty="0"/>
          </a:p>
          <a:p>
            <a:r>
              <a:rPr lang="en-US" baseline="0" dirty="0"/>
              <a:t>The way this currently works is that the access point will sound the channel with a known signal, allowing the stations to estimate the downlink channel.</a:t>
            </a:r>
          </a:p>
          <a:p>
            <a:endParaRPr lang="en-US" baseline="0" dirty="0"/>
          </a:p>
          <a:p>
            <a:r>
              <a:rPr lang="en-US" baseline="0" dirty="0"/>
              <a:t>Although I’m simplifying a little bit for brevity, the stations will then sequentially feedback their observations to the access point by transmitting short data packets.</a:t>
            </a:r>
          </a:p>
          <a:p>
            <a:endParaRPr lang="en-US" baseline="0" dirty="0"/>
          </a:p>
          <a:p>
            <a:r>
              <a:rPr lang="en-US" baseline="0" dirty="0"/>
              <a:t>At that point, the access point has full CSI and can then transmit a </a:t>
            </a:r>
            <a:r>
              <a:rPr lang="en-US" baseline="0" dirty="0" err="1"/>
              <a:t>beamformed</a:t>
            </a:r>
            <a:r>
              <a:rPr lang="en-US" baseline="0" dirty="0"/>
              <a:t> multi-user downlink packet.</a:t>
            </a:r>
          </a:p>
          <a:p>
            <a:endParaRPr lang="en-US" baseline="0" dirty="0"/>
          </a:p>
          <a:p>
            <a:r>
              <a:rPr lang="en-US" baseline="0" dirty="0"/>
              <a:t>As you can tell, the entire handshake before the downlink transmission is consumed by protocol overhead. In fact, previous work has show that this overhead can consume over 90% of the available airtime, eliminating any gains you could get from spatial multiplexing.</a:t>
            </a:r>
          </a:p>
          <a:p>
            <a:endParaRPr lang="en-US" baseline="0" dirty="0"/>
          </a:p>
          <a:p>
            <a:r>
              <a:rPr lang="en-US" baseline="0" dirty="0"/>
              <a:t>This standard approach is called “Explicit” beamforming, because the AP is explicitly sounding the downlink channel.</a:t>
            </a:r>
          </a:p>
        </p:txBody>
      </p:sp>
      <p:sp>
        <p:nvSpPr>
          <p:cNvPr id="4" name="Slide Number Placeholder 3"/>
          <p:cNvSpPr>
            <a:spLocks noGrp="1"/>
          </p:cNvSpPr>
          <p:nvPr>
            <p:ph type="sldNum" sz="quarter" idx="10"/>
          </p:nvPr>
        </p:nvSpPr>
        <p:spPr/>
        <p:txBody>
          <a:bodyPr/>
          <a:lstStyle/>
          <a:p>
            <a:fld id="{952AD893-C969-41C7-BB79-D8A1EE2A9EB2}" type="slidenum">
              <a:rPr lang="en-US" smtClean="0"/>
              <a:t>6</a:t>
            </a:fld>
            <a:endParaRPr lang="en-US"/>
          </a:p>
        </p:txBody>
      </p:sp>
    </p:spTree>
    <p:extLst>
      <p:ext uri="{BB962C8B-B14F-4D97-AF65-F5344CB8AC3E}">
        <p14:creationId xmlns:p14="http://schemas.microsoft.com/office/powerpoint/2010/main" val="2177669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alternative</a:t>
            </a:r>
            <a:r>
              <a:rPr lang="en-US" baseline="0" dirty="0"/>
              <a:t> to the explicit sounding is called </a:t>
            </a:r>
            <a:r>
              <a:rPr lang="en-US" baseline="0" dirty="0" err="1"/>
              <a:t>IMplicit</a:t>
            </a:r>
            <a:r>
              <a:rPr lang="en-US" baseline="0" dirty="0"/>
              <a:t> sounding.</a:t>
            </a:r>
          </a:p>
          <a:p>
            <a:endParaRPr lang="en-US" baseline="0" dirty="0"/>
          </a:p>
          <a:p>
            <a:r>
              <a:rPr lang="en-US" baseline="0" dirty="0"/>
              <a:t>Whereas in the standard an AP first sounds the channel in the downlink direction and the stations report their observations, an implicit system will trigger sounding that occurs in the </a:t>
            </a:r>
            <a:r>
              <a:rPr lang="en-US" baseline="0" dirty="0" err="1"/>
              <a:t>UPlink</a:t>
            </a:r>
            <a:r>
              <a:rPr lang="en-US" baseline="0" dirty="0"/>
              <a:t> direction, measuring the uplink channel and </a:t>
            </a:r>
            <a:r>
              <a:rPr lang="en-US" baseline="0" dirty="0" err="1"/>
              <a:t>IMplicitly</a:t>
            </a:r>
            <a:r>
              <a:rPr lang="en-US" baseline="0" dirty="0"/>
              <a:t> estimating the downlink.</a:t>
            </a:r>
          </a:p>
          <a:p>
            <a:endParaRPr lang="en-US" baseline="0" dirty="0"/>
          </a:p>
          <a:p>
            <a:r>
              <a:rPr lang="en-US" baseline="0" dirty="0"/>
              <a:t>Although it’s not to-scale in our picture here, this has the potential to significantly decrease the time spent on CSI overhead.</a:t>
            </a:r>
          </a:p>
          <a:p>
            <a:endParaRPr lang="en-US" baseline="0" dirty="0"/>
          </a:p>
          <a:p>
            <a:r>
              <a:rPr lang="en-US" baseline="0" dirty="0"/>
              <a:t>In this work, we go one step further to design a system that aims to </a:t>
            </a:r>
            <a:r>
              <a:rPr lang="en-US" b="1" baseline="0" dirty="0"/>
              <a:t>completely eliminate </a:t>
            </a:r>
            <a:r>
              <a:rPr lang="en-US" baseline="0" dirty="0"/>
              <a:t>CSI sounding overhead and achieve even greater protocol optimization.</a:t>
            </a:r>
          </a:p>
        </p:txBody>
      </p:sp>
      <p:sp>
        <p:nvSpPr>
          <p:cNvPr id="4" name="Slide Number Placeholder 3"/>
          <p:cNvSpPr>
            <a:spLocks noGrp="1"/>
          </p:cNvSpPr>
          <p:nvPr>
            <p:ph type="sldNum" sz="quarter" idx="10"/>
          </p:nvPr>
        </p:nvSpPr>
        <p:spPr/>
        <p:txBody>
          <a:bodyPr/>
          <a:lstStyle/>
          <a:p>
            <a:fld id="{952AD893-C969-41C7-BB79-D8A1EE2A9EB2}" type="slidenum">
              <a:rPr lang="en-US" smtClean="0"/>
              <a:t>7</a:t>
            </a:fld>
            <a:endParaRPr lang="en-US"/>
          </a:p>
        </p:txBody>
      </p:sp>
    </p:spTree>
    <p:extLst>
      <p:ext uri="{BB962C8B-B14F-4D97-AF65-F5344CB8AC3E}">
        <p14:creationId xmlns:p14="http://schemas.microsoft.com/office/powerpoint/2010/main" val="308050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rest of the talk, we’ll first present the design of what we’re calling “Opportunistic Implicit Channel Estimation.”</a:t>
            </a:r>
          </a:p>
          <a:p>
            <a:endParaRPr lang="en-US" baseline="0" dirty="0"/>
          </a:p>
          <a:p>
            <a:r>
              <a:rPr lang="en-US" baseline="0" dirty="0"/>
              <a:t>In order to test our design, we constructed a unique experimental hardware platform.</a:t>
            </a:r>
          </a:p>
          <a:p>
            <a:endParaRPr lang="en-US" baseline="0" dirty="0"/>
          </a:p>
          <a:p>
            <a:r>
              <a:rPr lang="en-US" baseline="0" dirty="0"/>
              <a:t>We’ll present the results from our measurement campaign with our custom hardware system, and then use those results to inform detailed protocol emulations, comparing our proposed design to several alternative approaches.</a:t>
            </a:r>
            <a:endParaRPr lang="en-US" dirty="0"/>
          </a:p>
        </p:txBody>
      </p:sp>
      <p:sp>
        <p:nvSpPr>
          <p:cNvPr id="4" name="Slide Number Placeholder 3"/>
          <p:cNvSpPr>
            <a:spLocks noGrp="1"/>
          </p:cNvSpPr>
          <p:nvPr>
            <p:ph type="sldNum" sz="quarter" idx="10"/>
          </p:nvPr>
        </p:nvSpPr>
        <p:spPr/>
        <p:txBody>
          <a:bodyPr/>
          <a:lstStyle/>
          <a:p>
            <a:fld id="{952AD893-C969-41C7-BB79-D8A1EE2A9EB2}" type="slidenum">
              <a:rPr lang="en-US" smtClean="0"/>
              <a:t>8</a:t>
            </a:fld>
            <a:endParaRPr lang="en-US"/>
          </a:p>
        </p:txBody>
      </p:sp>
    </p:spTree>
    <p:extLst>
      <p:ext uri="{BB962C8B-B14F-4D97-AF65-F5344CB8AC3E}">
        <p14:creationId xmlns:p14="http://schemas.microsoft.com/office/powerpoint/2010/main" val="883618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key insight is that every standard 802.11 packet already contains a physical-layer header used</a:t>
            </a:r>
            <a:r>
              <a:rPr lang="en-US" baseline="0" dirty="0"/>
              <a:t> for synchronization and channel equalization.</a:t>
            </a:r>
          </a:p>
          <a:p>
            <a:endParaRPr lang="en-US" baseline="0" dirty="0"/>
          </a:p>
          <a:p>
            <a:r>
              <a:rPr lang="en-US" baseline="0" dirty="0"/>
              <a:t>These known symbols, highlighted here [click] enable essentially every packet, whether it’s a DATA, ACK, or Control packet to serve as a sounding packet.</a:t>
            </a:r>
          </a:p>
          <a:p>
            <a:endParaRPr lang="en-US" baseline="0" dirty="0"/>
          </a:p>
          <a:p>
            <a:r>
              <a:rPr lang="en-US" baseline="0" dirty="0"/>
              <a:t>Our idea is to leverage this existing information in order to avoid adding additional sounding packets required by the standard.</a:t>
            </a:r>
            <a:endParaRPr lang="en-US" dirty="0"/>
          </a:p>
        </p:txBody>
      </p:sp>
      <p:sp>
        <p:nvSpPr>
          <p:cNvPr id="4" name="Slide Number Placeholder 3"/>
          <p:cNvSpPr>
            <a:spLocks noGrp="1"/>
          </p:cNvSpPr>
          <p:nvPr>
            <p:ph type="sldNum" sz="quarter" idx="10"/>
          </p:nvPr>
        </p:nvSpPr>
        <p:spPr/>
        <p:txBody>
          <a:bodyPr/>
          <a:lstStyle/>
          <a:p>
            <a:fld id="{952AD893-C969-41C7-BB79-D8A1EE2A9EB2}" type="slidenum">
              <a:rPr lang="en-US" smtClean="0"/>
              <a:t>9</a:t>
            </a:fld>
            <a:endParaRPr lang="en-US"/>
          </a:p>
        </p:txBody>
      </p:sp>
    </p:spTree>
    <p:extLst>
      <p:ext uri="{BB962C8B-B14F-4D97-AF65-F5344CB8AC3E}">
        <p14:creationId xmlns:p14="http://schemas.microsoft.com/office/powerpoint/2010/main" val="685168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a:t>
            </a:r>
            <a:r>
              <a:rPr lang="en-US" baseline="0" dirty="0"/>
              <a:t> how it works: Let’s consider a timeline with one AP and four stations.</a:t>
            </a:r>
          </a:p>
          <a:p>
            <a:endParaRPr lang="en-US" baseline="0" dirty="0"/>
          </a:p>
          <a:p>
            <a:r>
              <a:rPr lang="en-US" baseline="0" dirty="0"/>
              <a:t>In order to form a multi-user downlink packet, the AP needs to know the channel state from each of its antennas to each of the stations. We’ve represented this information as this blank matrix here.</a:t>
            </a:r>
          </a:p>
          <a:p>
            <a:endParaRPr lang="en-US" baseline="0" dirty="0"/>
          </a:p>
          <a:p>
            <a:r>
              <a:rPr lang="en-US" baseline="0" dirty="0"/>
              <a:t>At some time [click], the first station will transmit an uplink packet. This could happen when it first associates or when a new data flow is started. This uplink transmission allows the AP to fill in one row of the CSI matrix, utilizing the physical layer header we mentioned earlier.</a:t>
            </a:r>
          </a:p>
          <a:p>
            <a:endParaRPr lang="en-US" baseline="0" dirty="0"/>
          </a:p>
          <a:p>
            <a:r>
              <a:rPr lang="en-US" baseline="0" dirty="0"/>
              <a:t>Some later time [click] another station will associate, filling in another row, and [click], [click] eventually the AP will have full CSI information and be able to [click] transmit a multi-user downlink packet.</a:t>
            </a:r>
          </a:p>
          <a:p>
            <a:endParaRPr lang="en-US" baseline="0" dirty="0"/>
          </a:p>
          <a:p>
            <a:r>
              <a:rPr lang="en-US" baseline="0" dirty="0"/>
              <a:t>What’s nice about this system is that once you bootstrap with associations or unicast uplink, the staggered ACK already specified in the 802.11 standard will refresh your known CSI, continually enabling this process so long as there is downlink data to send.</a:t>
            </a:r>
            <a:endParaRPr lang="en-US" dirty="0"/>
          </a:p>
        </p:txBody>
      </p:sp>
      <p:sp>
        <p:nvSpPr>
          <p:cNvPr id="4" name="Slide Number Placeholder 3"/>
          <p:cNvSpPr>
            <a:spLocks noGrp="1"/>
          </p:cNvSpPr>
          <p:nvPr>
            <p:ph type="sldNum" sz="quarter" idx="10"/>
          </p:nvPr>
        </p:nvSpPr>
        <p:spPr/>
        <p:txBody>
          <a:bodyPr/>
          <a:lstStyle/>
          <a:p>
            <a:fld id="{952AD893-C969-41C7-BB79-D8A1EE2A9EB2}" type="slidenum">
              <a:rPr lang="en-US" smtClean="0"/>
              <a:t>10</a:t>
            </a:fld>
            <a:endParaRPr lang="en-US"/>
          </a:p>
        </p:txBody>
      </p:sp>
    </p:spTree>
    <p:extLst>
      <p:ext uri="{BB962C8B-B14F-4D97-AF65-F5344CB8AC3E}">
        <p14:creationId xmlns:p14="http://schemas.microsoft.com/office/powerpoint/2010/main" val="132664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CA1AAB-80FA-407B-99B5-32E988EB6E28}" type="datetime1">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109B3-5388-4897-B84D-DA45BB8A6872}" type="slidenum">
              <a:rPr lang="en-US" smtClean="0"/>
              <a:t>‹#›</a:t>
            </a:fld>
            <a:endParaRPr lang="en-US"/>
          </a:p>
        </p:txBody>
      </p:sp>
    </p:spTree>
    <p:extLst>
      <p:ext uri="{BB962C8B-B14F-4D97-AF65-F5344CB8AC3E}">
        <p14:creationId xmlns:p14="http://schemas.microsoft.com/office/powerpoint/2010/main" val="2645834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0F172C-7DB7-4439-8117-4CE1A7E480D5}" type="datetime1">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109B3-5388-4897-B84D-DA45BB8A6872}" type="slidenum">
              <a:rPr lang="en-US" smtClean="0"/>
              <a:t>‹#›</a:t>
            </a:fld>
            <a:endParaRPr lang="en-US"/>
          </a:p>
        </p:txBody>
      </p:sp>
    </p:spTree>
    <p:extLst>
      <p:ext uri="{BB962C8B-B14F-4D97-AF65-F5344CB8AC3E}">
        <p14:creationId xmlns:p14="http://schemas.microsoft.com/office/powerpoint/2010/main" val="7799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3D0AC-86B8-47A2-BF82-B2AD918DEEB8}" type="datetime1">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109B3-5388-4897-B84D-DA45BB8A6872}" type="slidenum">
              <a:rPr lang="en-US" smtClean="0"/>
              <a:t>‹#›</a:t>
            </a:fld>
            <a:endParaRPr lang="en-US"/>
          </a:p>
        </p:txBody>
      </p:sp>
    </p:spTree>
    <p:extLst>
      <p:ext uri="{BB962C8B-B14F-4D97-AF65-F5344CB8AC3E}">
        <p14:creationId xmlns:p14="http://schemas.microsoft.com/office/powerpoint/2010/main" val="311474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2566EE-3ED4-4491-BF49-EDE53E11D965}" type="datetime1">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109B3-5388-4897-B84D-DA45BB8A6872}" type="slidenum">
              <a:rPr lang="en-US" smtClean="0"/>
              <a:t>‹#›</a:t>
            </a:fld>
            <a:endParaRPr lang="en-US"/>
          </a:p>
        </p:txBody>
      </p:sp>
    </p:spTree>
    <p:extLst>
      <p:ext uri="{BB962C8B-B14F-4D97-AF65-F5344CB8AC3E}">
        <p14:creationId xmlns:p14="http://schemas.microsoft.com/office/powerpoint/2010/main" val="284271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8F8EC-E1B7-4097-A343-F9FFC16EB516}" type="datetime1">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109B3-5388-4897-B84D-DA45BB8A6872}" type="slidenum">
              <a:rPr lang="en-US" smtClean="0"/>
              <a:t>‹#›</a:t>
            </a:fld>
            <a:endParaRPr lang="en-US"/>
          </a:p>
        </p:txBody>
      </p:sp>
    </p:spTree>
    <p:extLst>
      <p:ext uri="{BB962C8B-B14F-4D97-AF65-F5344CB8AC3E}">
        <p14:creationId xmlns:p14="http://schemas.microsoft.com/office/powerpoint/2010/main" val="157203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A812E3-9A31-4910-ADFA-21ABD7FA4E79}" type="datetime1">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109B3-5388-4897-B84D-DA45BB8A6872}" type="slidenum">
              <a:rPr lang="en-US" smtClean="0"/>
              <a:t>‹#›</a:t>
            </a:fld>
            <a:endParaRPr lang="en-US"/>
          </a:p>
        </p:txBody>
      </p:sp>
    </p:spTree>
    <p:extLst>
      <p:ext uri="{BB962C8B-B14F-4D97-AF65-F5344CB8AC3E}">
        <p14:creationId xmlns:p14="http://schemas.microsoft.com/office/powerpoint/2010/main" val="132115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733221-CCB5-4FA9-AFD1-AA771214BF8B}" type="datetime1">
              <a:rPr lang="en-US" smtClean="0"/>
              <a:t>9/30/2016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D109B3-5388-4897-B84D-DA45BB8A6872}" type="slidenum">
              <a:rPr lang="en-US" smtClean="0"/>
              <a:t>‹#›</a:t>
            </a:fld>
            <a:endParaRPr lang="en-US"/>
          </a:p>
        </p:txBody>
      </p:sp>
    </p:spTree>
    <p:extLst>
      <p:ext uri="{BB962C8B-B14F-4D97-AF65-F5344CB8AC3E}">
        <p14:creationId xmlns:p14="http://schemas.microsoft.com/office/powerpoint/2010/main" val="310486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DEBD1F-0EC9-41FA-BB0E-36600BB92848}" type="datetime1">
              <a:rPr lang="en-US" smtClean="0"/>
              <a:t>9/30/2016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D109B3-5388-4897-B84D-DA45BB8A6872}" type="slidenum">
              <a:rPr lang="en-US" smtClean="0"/>
              <a:t>‹#›</a:t>
            </a:fld>
            <a:endParaRPr lang="en-US"/>
          </a:p>
        </p:txBody>
      </p:sp>
    </p:spTree>
    <p:extLst>
      <p:ext uri="{BB962C8B-B14F-4D97-AF65-F5344CB8AC3E}">
        <p14:creationId xmlns:p14="http://schemas.microsoft.com/office/powerpoint/2010/main" val="3669465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3D756-29EE-460F-B542-6CF0F166A34D}" type="datetime1">
              <a:rPr lang="en-US" smtClean="0"/>
              <a:t>9/30/2016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D109B3-5388-4897-B84D-DA45BB8A6872}" type="slidenum">
              <a:rPr lang="en-US" smtClean="0"/>
              <a:t>‹#›</a:t>
            </a:fld>
            <a:endParaRPr lang="en-US"/>
          </a:p>
        </p:txBody>
      </p:sp>
    </p:spTree>
    <p:extLst>
      <p:ext uri="{BB962C8B-B14F-4D97-AF65-F5344CB8AC3E}">
        <p14:creationId xmlns:p14="http://schemas.microsoft.com/office/powerpoint/2010/main" val="339996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BD3EF9-8948-4157-BD89-4340E5DB9E98}" type="datetime1">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109B3-5388-4897-B84D-DA45BB8A6872}" type="slidenum">
              <a:rPr lang="en-US" smtClean="0"/>
              <a:t>‹#›</a:t>
            </a:fld>
            <a:endParaRPr lang="en-US"/>
          </a:p>
        </p:txBody>
      </p:sp>
    </p:spTree>
    <p:extLst>
      <p:ext uri="{BB962C8B-B14F-4D97-AF65-F5344CB8AC3E}">
        <p14:creationId xmlns:p14="http://schemas.microsoft.com/office/powerpoint/2010/main" val="64765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8AFF75-9666-4B65-9A16-DEDBC9899520}" type="datetime1">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109B3-5388-4897-B84D-DA45BB8A6872}" type="slidenum">
              <a:rPr lang="en-US" smtClean="0"/>
              <a:t>‹#›</a:t>
            </a:fld>
            <a:endParaRPr lang="en-US"/>
          </a:p>
        </p:txBody>
      </p:sp>
    </p:spTree>
    <p:extLst>
      <p:ext uri="{BB962C8B-B14F-4D97-AF65-F5344CB8AC3E}">
        <p14:creationId xmlns:p14="http://schemas.microsoft.com/office/powerpoint/2010/main" val="234518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E5BA2-02E2-43E5-A8D3-33E70DD4614C}" type="datetime1">
              <a:rPr lang="en-US" smtClean="0"/>
              <a:t>9/30/2016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109B3-5388-4897-B84D-DA45BB8A6872}" type="slidenum">
              <a:rPr lang="en-US" smtClean="0"/>
              <a:t>‹#›</a:t>
            </a:fld>
            <a:endParaRPr lang="en-US"/>
          </a:p>
        </p:txBody>
      </p:sp>
    </p:spTree>
    <p:extLst>
      <p:ext uri="{BB962C8B-B14F-4D97-AF65-F5344CB8AC3E}">
        <p14:creationId xmlns:p14="http://schemas.microsoft.com/office/powerpoint/2010/main" val="72155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4.emf"/><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6.png"/><Relationship Id="rId5" Type="http://schemas.openxmlformats.org/officeDocument/2006/relationships/image" Target="../media/image12.png"/><Relationship Id="rId10" Type="http://schemas.openxmlformats.org/officeDocument/2006/relationships/image" Target="../media/image25.png"/><Relationship Id="rId4" Type="http://schemas.openxmlformats.org/officeDocument/2006/relationships/image" Target="../media/image11.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emf"/><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5.emf"/><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emf"/><Relationship Id="rId5" Type="http://schemas.openxmlformats.org/officeDocument/2006/relationships/image" Target="../media/image4.emf"/><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emf"/><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emf"/><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2.png"/><Relationship Id="rId3" Type="http://schemas.openxmlformats.org/officeDocument/2006/relationships/image" Target="../media/image8.emf"/><Relationship Id="rId7" Type="http://schemas.openxmlformats.org/officeDocument/2006/relationships/image" Target="../media/image5.emf"/><Relationship Id="rId12"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emf"/><Relationship Id="rId11" Type="http://schemas.openxmlformats.org/officeDocument/2006/relationships/image" Target="../media/image11.png"/><Relationship Id="rId5" Type="http://schemas.openxmlformats.org/officeDocument/2006/relationships/image" Target="../media/image7.emf"/><Relationship Id="rId10" Type="http://schemas.openxmlformats.org/officeDocument/2006/relationships/image" Target="../media/image10.emf"/><Relationship Id="rId4" Type="http://schemas.openxmlformats.org/officeDocument/2006/relationships/image" Target="../media/image6.emf"/><Relationship Id="rId9" Type="http://schemas.openxmlformats.org/officeDocument/2006/relationships/image" Target="../media/image3.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2.png"/><Relationship Id="rId5" Type="http://schemas.openxmlformats.org/officeDocument/2006/relationships/diagramQuickStyle" Target="../diagrams/quickStyle1.xml"/><Relationship Id="rId10" Type="http://schemas.openxmlformats.org/officeDocument/2006/relationships/image" Target="../media/image21.png"/><Relationship Id="rId4" Type="http://schemas.openxmlformats.org/officeDocument/2006/relationships/diagramLayout" Target="../diagrams/layout1.xm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a:bodyPr>
          <a:lstStyle/>
          <a:p>
            <a:r>
              <a:rPr lang="en-US" sz="4800" dirty="0"/>
              <a:t>Opportunistic Channel Estimation for Implicit 802.11af MU-MIMO</a:t>
            </a:r>
          </a:p>
        </p:txBody>
      </p:sp>
      <p:sp>
        <p:nvSpPr>
          <p:cNvPr id="5" name="Slide Number Placeholder 4"/>
          <p:cNvSpPr>
            <a:spLocks noGrp="1"/>
          </p:cNvSpPr>
          <p:nvPr>
            <p:ph type="sldNum" sz="quarter" idx="12"/>
          </p:nvPr>
        </p:nvSpPr>
        <p:spPr/>
        <p:txBody>
          <a:bodyPr/>
          <a:lstStyle/>
          <a:p>
            <a:fld id="{8BD109B3-5388-4897-B84D-DA45BB8A6872}" type="slidenum">
              <a:rPr lang="en-US" smtClean="0"/>
              <a:t>1</a:t>
            </a:fld>
            <a:endParaRPr lang="en-US" dirty="0"/>
          </a:p>
        </p:txBody>
      </p:sp>
      <p:sp>
        <p:nvSpPr>
          <p:cNvPr id="4" name="Rectangle 3"/>
          <p:cNvSpPr/>
          <p:nvPr/>
        </p:nvSpPr>
        <p:spPr>
          <a:xfrm>
            <a:off x="4638261" y="3516417"/>
            <a:ext cx="2915477" cy="646331"/>
          </a:xfrm>
          <a:prstGeom prst="rect">
            <a:avLst/>
          </a:prstGeom>
        </p:spPr>
        <p:txBody>
          <a:bodyPr wrap="none">
            <a:spAutoFit/>
          </a:bodyPr>
          <a:lstStyle/>
          <a:p>
            <a:pPr algn="ctr"/>
            <a:r>
              <a:rPr lang="en-US" i="1" dirty="0"/>
              <a:t>ITC’28 Wurzburg, Germany</a:t>
            </a:r>
          </a:p>
          <a:p>
            <a:pPr algn="ctr"/>
            <a:r>
              <a:rPr lang="en-US" i="1" dirty="0"/>
              <a:t>Tuesday, September 13, 2016</a:t>
            </a:r>
          </a:p>
        </p:txBody>
      </p:sp>
      <p:sp>
        <p:nvSpPr>
          <p:cNvPr id="7" name="Subtitle 2"/>
          <p:cNvSpPr txBox="1">
            <a:spLocks/>
          </p:cNvSpPr>
          <p:nvPr/>
        </p:nvSpPr>
        <p:spPr>
          <a:xfrm>
            <a:off x="3495632" y="4815535"/>
            <a:ext cx="2386641" cy="10807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1800" dirty="0"/>
              <a:t>Dr. Narendra </a:t>
            </a:r>
            <a:r>
              <a:rPr lang="en-US" sz="1800" dirty="0" err="1"/>
              <a:t>Anand</a:t>
            </a:r>
            <a:r>
              <a:rPr lang="en-US" sz="1800" dirty="0"/>
              <a:t> </a:t>
            </a:r>
          </a:p>
          <a:p>
            <a:pPr>
              <a:spcBef>
                <a:spcPts val="0"/>
              </a:spcBef>
            </a:pPr>
            <a:r>
              <a:rPr lang="en-US" sz="1800" dirty="0"/>
              <a:t>Cisco Systems, Inc.</a:t>
            </a:r>
          </a:p>
          <a:p>
            <a:pPr>
              <a:spcBef>
                <a:spcPts val="0"/>
              </a:spcBef>
            </a:pPr>
            <a:r>
              <a:rPr lang="en-US" sz="1800" i="1" dirty="0"/>
              <a:t>nareanan@cisco.com</a:t>
            </a:r>
          </a:p>
          <a:p>
            <a:pPr>
              <a:spcBef>
                <a:spcPts val="0"/>
              </a:spcBef>
            </a:pPr>
            <a:endParaRPr lang="en-US" sz="1800" i="1" dirty="0"/>
          </a:p>
        </p:txBody>
      </p:sp>
      <p:sp>
        <p:nvSpPr>
          <p:cNvPr id="8" name="Subtitle 2"/>
          <p:cNvSpPr txBox="1">
            <a:spLocks/>
          </p:cNvSpPr>
          <p:nvPr/>
        </p:nvSpPr>
        <p:spPr>
          <a:xfrm>
            <a:off x="8840826" y="4815535"/>
            <a:ext cx="2386641" cy="10807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1800" dirty="0"/>
              <a:t>Dr. Edward Knightly</a:t>
            </a:r>
          </a:p>
          <a:p>
            <a:pPr>
              <a:spcBef>
                <a:spcPts val="0"/>
              </a:spcBef>
            </a:pPr>
            <a:r>
              <a:rPr lang="en-US" sz="1800" dirty="0"/>
              <a:t>Rice University</a:t>
            </a:r>
          </a:p>
          <a:p>
            <a:pPr>
              <a:spcBef>
                <a:spcPts val="0"/>
              </a:spcBef>
            </a:pPr>
            <a:r>
              <a:rPr lang="en-US" sz="1800" i="1" dirty="0"/>
              <a:t>knightly@rice.edu</a:t>
            </a:r>
          </a:p>
          <a:p>
            <a:pPr>
              <a:spcBef>
                <a:spcPts val="0"/>
              </a:spcBef>
            </a:pPr>
            <a:endParaRPr lang="en-US" sz="1800" i="1" dirty="0"/>
          </a:p>
        </p:txBody>
      </p:sp>
      <p:sp>
        <p:nvSpPr>
          <p:cNvPr id="9" name="Subtitle 2"/>
          <p:cNvSpPr txBox="1">
            <a:spLocks/>
          </p:cNvSpPr>
          <p:nvPr/>
        </p:nvSpPr>
        <p:spPr>
          <a:xfrm>
            <a:off x="6168229" y="4815535"/>
            <a:ext cx="2386641" cy="10807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1800" dirty="0"/>
              <a:t>Clayton Shepard</a:t>
            </a:r>
          </a:p>
          <a:p>
            <a:pPr>
              <a:spcBef>
                <a:spcPts val="0"/>
              </a:spcBef>
            </a:pPr>
            <a:r>
              <a:rPr lang="en-US" sz="1800" dirty="0"/>
              <a:t>Rice University</a:t>
            </a:r>
          </a:p>
          <a:p>
            <a:pPr>
              <a:spcBef>
                <a:spcPts val="0"/>
              </a:spcBef>
            </a:pPr>
            <a:r>
              <a:rPr lang="en-US" sz="1800" i="1" dirty="0"/>
              <a:t>cws@rice.edu</a:t>
            </a:r>
          </a:p>
          <a:p>
            <a:pPr>
              <a:spcBef>
                <a:spcPts val="0"/>
              </a:spcBef>
            </a:pPr>
            <a:endParaRPr lang="en-US" sz="1800" i="1" dirty="0"/>
          </a:p>
        </p:txBody>
      </p:sp>
      <p:sp>
        <p:nvSpPr>
          <p:cNvPr id="11" name="Subtitle 2"/>
          <p:cNvSpPr txBox="1">
            <a:spLocks/>
          </p:cNvSpPr>
          <p:nvPr/>
        </p:nvSpPr>
        <p:spPr>
          <a:xfrm>
            <a:off x="823035" y="4815535"/>
            <a:ext cx="2386641" cy="10807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1800" dirty="0"/>
              <a:t>Ryan E. Guerra</a:t>
            </a:r>
          </a:p>
          <a:p>
            <a:pPr>
              <a:spcBef>
                <a:spcPts val="0"/>
              </a:spcBef>
            </a:pPr>
            <a:r>
              <a:rPr lang="en-US" sz="1800" dirty="0"/>
              <a:t>Rice University</a:t>
            </a:r>
          </a:p>
          <a:p>
            <a:pPr>
              <a:spcBef>
                <a:spcPts val="0"/>
              </a:spcBef>
            </a:pPr>
            <a:r>
              <a:rPr lang="en-US" sz="1800" i="1" dirty="0" err="1"/>
              <a:t>ryan@guerra.rocks</a:t>
            </a:r>
            <a:endParaRPr lang="en-US" sz="1800" i="1" dirty="0"/>
          </a:p>
          <a:p>
            <a:pPr>
              <a:spcBef>
                <a:spcPts val="0"/>
              </a:spcBef>
            </a:pPr>
            <a:endParaRPr lang="en-US" sz="1800" i="1" dirty="0"/>
          </a:p>
        </p:txBody>
      </p:sp>
    </p:spTree>
    <p:extLst>
      <p:ext uri="{BB962C8B-B14F-4D97-AF65-F5344CB8AC3E}">
        <p14:creationId xmlns:p14="http://schemas.microsoft.com/office/powerpoint/2010/main" val="2015788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6418"/>
          <a:stretch/>
        </p:blipFill>
        <p:spPr>
          <a:xfrm>
            <a:off x="1074325" y="2889903"/>
            <a:ext cx="10962639" cy="2971800"/>
          </a:xfrm>
          <a:prstGeom prst="rect">
            <a:avLst/>
          </a:prstGeom>
        </p:spPr>
      </p:pic>
      <p:sp>
        <p:nvSpPr>
          <p:cNvPr id="72" name="Rectangle 71"/>
          <p:cNvSpPr/>
          <p:nvPr/>
        </p:nvSpPr>
        <p:spPr>
          <a:xfrm>
            <a:off x="5422515" y="3049014"/>
            <a:ext cx="2295022" cy="2852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9280957" y="2853507"/>
            <a:ext cx="2149043" cy="2852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5920906" y="1898337"/>
            <a:ext cx="1047672" cy="1042828"/>
            <a:chOff x="5649003" y="1912350"/>
            <a:chExt cx="1047672" cy="1042828"/>
          </a:xfrm>
        </p:grpSpPr>
        <p:sp>
          <p:nvSpPr>
            <p:cNvPr id="43" name="Rectangle 42"/>
            <p:cNvSpPr/>
            <p:nvPr/>
          </p:nvSpPr>
          <p:spPr>
            <a:xfrm>
              <a:off x="5649003" y="1912350"/>
              <a:ext cx="261918" cy="261918"/>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910921" y="1912350"/>
              <a:ext cx="261918" cy="261918"/>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172839" y="1912350"/>
              <a:ext cx="261918" cy="261918"/>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434757" y="1912350"/>
              <a:ext cx="261918" cy="261918"/>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649003" y="2174268"/>
              <a:ext cx="261918" cy="261918"/>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910921" y="2174268"/>
              <a:ext cx="261918" cy="261918"/>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172839" y="2174268"/>
              <a:ext cx="261918" cy="261918"/>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434757" y="2174268"/>
              <a:ext cx="261918" cy="261918"/>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649003" y="2434808"/>
              <a:ext cx="261918" cy="261918"/>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910921" y="2434808"/>
              <a:ext cx="261918" cy="261918"/>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172839" y="2434808"/>
              <a:ext cx="261918" cy="261918"/>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434757" y="2434808"/>
              <a:ext cx="261918" cy="261918"/>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649003" y="2693260"/>
              <a:ext cx="261918" cy="261918"/>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910921" y="2693260"/>
              <a:ext cx="261918" cy="261918"/>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72839" y="2693260"/>
              <a:ext cx="261918" cy="261918"/>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434757" y="2693260"/>
              <a:ext cx="261918" cy="261918"/>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5145F1BD-9BB6-4A5F-8A46-323D0EB5E4C5}" type="slidenum">
              <a:rPr lang="en-US" smtClean="0"/>
              <a:t>10</a:t>
            </a:fld>
            <a:endParaRPr lang="en-US" dirty="0"/>
          </a:p>
        </p:txBody>
      </p:sp>
      <p:pic>
        <p:nvPicPr>
          <p:cNvPr id="7" name="Picture 41" descr="https://upload.wikimedia.org/wikipedia/commons/a/a7/IPhone_6S_Rose_Gold.png"/>
          <p:cNvPicPr>
            <a:picLocks noChangeAspect="1" noChangeArrowheads="1"/>
          </p:cNvPicPr>
          <p:nvPr/>
        </p:nvPicPr>
        <p:blipFill>
          <a:blip r:embed="rId4" cstate="print">
            <a:duotone>
              <a:prstClr val="black"/>
              <a:srgbClr val="FD9759">
                <a:tint val="45000"/>
                <a:satMod val="400000"/>
              </a:srgbClr>
            </a:duotone>
            <a:extLst>
              <a:ext uri="{28A0092B-C50C-407E-A947-70E740481C1C}">
                <a14:useLocalDpi xmlns:a14="http://schemas.microsoft.com/office/drawing/2010/main" val="0"/>
              </a:ext>
            </a:extLst>
          </a:blip>
          <a:srcRect/>
          <a:stretch>
            <a:fillRect/>
          </a:stretch>
        </p:blipFill>
        <p:spPr bwMode="auto">
          <a:xfrm rot="2442978" flipH="1">
            <a:off x="473925" y="3711871"/>
            <a:ext cx="260004" cy="5140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1" descr="https://upload.wikimedia.org/wikipedia/commons/a/a7/IPhone_6S_Rose_Gold.png"/>
          <p:cNvPicPr>
            <a:picLocks noChangeAspect="1" noChangeArrowheads="1"/>
          </p:cNvPicPr>
          <p:nvPr/>
        </p:nvPicPr>
        <p:blipFill>
          <a:blip r:embed="rId4" cstate="print">
            <a:duotone>
              <a:prstClr val="black"/>
              <a:srgbClr val="85B6CC">
                <a:tint val="45000"/>
                <a:satMod val="400000"/>
              </a:srgbClr>
            </a:duotone>
            <a:extLst>
              <a:ext uri="{28A0092B-C50C-407E-A947-70E740481C1C}">
                <a14:useLocalDpi xmlns:a14="http://schemas.microsoft.com/office/drawing/2010/main" val="0"/>
              </a:ext>
            </a:extLst>
          </a:blip>
          <a:srcRect/>
          <a:stretch>
            <a:fillRect/>
          </a:stretch>
        </p:blipFill>
        <p:spPr bwMode="auto">
          <a:xfrm rot="2442978" flipH="1">
            <a:off x="473925" y="4178056"/>
            <a:ext cx="260004" cy="5140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1" descr="https://upload.wikimedia.org/wikipedia/commons/a/a7/IPhone_6S_Rose_Gold.png"/>
          <p:cNvPicPr>
            <a:picLocks noChangeAspect="1" noChangeArrowheads="1"/>
          </p:cNvPicPr>
          <p:nvPr/>
        </p:nvPicPr>
        <p:blipFill>
          <a:blip r:embed="rId4" cstate="print">
            <a:duotone>
              <a:prstClr val="black"/>
              <a:srgbClr val="BCD276">
                <a:tint val="45000"/>
                <a:satMod val="400000"/>
              </a:srgbClr>
            </a:duotone>
            <a:extLst>
              <a:ext uri="{28A0092B-C50C-407E-A947-70E740481C1C}">
                <a14:useLocalDpi xmlns:a14="http://schemas.microsoft.com/office/drawing/2010/main" val="0"/>
              </a:ext>
            </a:extLst>
          </a:blip>
          <a:srcRect/>
          <a:stretch>
            <a:fillRect/>
          </a:stretch>
        </p:blipFill>
        <p:spPr bwMode="auto">
          <a:xfrm rot="2442978" flipH="1">
            <a:off x="473925" y="4644241"/>
            <a:ext cx="260004" cy="5140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1" descr="https://upload.wikimedia.org/wikipedia/commons/a/a7/IPhone_6S_Rose_Gold.png"/>
          <p:cNvPicPr>
            <a:picLocks noChangeAspect="1" noChangeArrowheads="1"/>
          </p:cNvPicPr>
          <p:nvPr/>
        </p:nvPicPr>
        <p:blipFill>
          <a:blip r:embed="rId4" cstate="print">
            <a:duotone>
              <a:prstClr val="black"/>
              <a:srgbClr val="D24B1F">
                <a:tint val="45000"/>
                <a:satMod val="400000"/>
              </a:srgbClr>
            </a:duotone>
            <a:extLst>
              <a:ext uri="{28A0092B-C50C-407E-A947-70E740481C1C}">
                <a14:useLocalDpi xmlns:a14="http://schemas.microsoft.com/office/drawing/2010/main" val="0"/>
              </a:ext>
            </a:extLst>
          </a:blip>
          <a:srcRect/>
          <a:stretch>
            <a:fillRect/>
          </a:stretch>
        </p:blipFill>
        <p:spPr bwMode="auto">
          <a:xfrm rot="2442978" flipH="1">
            <a:off x="473925" y="5110425"/>
            <a:ext cx="260004" cy="51406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953966" y="1305135"/>
            <a:ext cx="981551" cy="369332"/>
          </a:xfrm>
          <a:prstGeom prst="rect">
            <a:avLst/>
          </a:prstGeom>
          <a:noFill/>
        </p:spPr>
        <p:txBody>
          <a:bodyPr wrap="none" rtlCol="0">
            <a:spAutoFit/>
          </a:bodyPr>
          <a:lstStyle/>
          <a:p>
            <a:r>
              <a:rPr lang="en-US" dirty="0"/>
              <a:t>Antenna</a:t>
            </a:r>
          </a:p>
        </p:txBody>
      </p:sp>
      <p:grpSp>
        <p:nvGrpSpPr>
          <p:cNvPr id="40" name="Group 39"/>
          <p:cNvGrpSpPr/>
          <p:nvPr/>
        </p:nvGrpSpPr>
        <p:grpSpPr>
          <a:xfrm>
            <a:off x="5920906" y="1898337"/>
            <a:ext cx="1047672" cy="261918"/>
            <a:chOff x="4521243" y="1904407"/>
            <a:chExt cx="1047672" cy="261918"/>
          </a:xfrm>
        </p:grpSpPr>
        <p:sp>
          <p:nvSpPr>
            <p:cNvPr id="13" name="Rectangle 12"/>
            <p:cNvSpPr/>
            <p:nvPr/>
          </p:nvSpPr>
          <p:spPr>
            <a:xfrm>
              <a:off x="4521243" y="1904407"/>
              <a:ext cx="261918" cy="261918"/>
            </a:xfrm>
            <a:prstGeom prst="rect">
              <a:avLst/>
            </a:prstGeom>
            <a:solidFill>
              <a:srgbClr val="FD975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83161" y="1904407"/>
              <a:ext cx="261918" cy="261918"/>
            </a:xfrm>
            <a:prstGeom prst="rect">
              <a:avLst/>
            </a:prstGeom>
            <a:solidFill>
              <a:srgbClr val="FD975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45079" y="1904407"/>
              <a:ext cx="261918" cy="261918"/>
            </a:xfrm>
            <a:prstGeom prst="rect">
              <a:avLst/>
            </a:prstGeom>
            <a:solidFill>
              <a:srgbClr val="FD975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06997" y="1904407"/>
              <a:ext cx="261918" cy="261918"/>
            </a:xfrm>
            <a:prstGeom prst="rect">
              <a:avLst/>
            </a:prstGeom>
            <a:solidFill>
              <a:srgbClr val="FD975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06088" y="2790030"/>
            <a:ext cx="866139" cy="866139"/>
            <a:chOff x="3769831" y="3123148"/>
            <a:chExt cx="1673108" cy="1673108"/>
          </a:xfrm>
        </p:grpSpPr>
        <p:pic>
          <p:nvPicPr>
            <p:cNvPr id="18" name="Picture 39" descr="https://pbs.twimg.com/profile_images/81060618/WRT54.avatar.00_400x4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061" r="35688" b="58947"/>
            <a:stretch/>
          </p:blipFill>
          <p:spPr bwMode="auto">
            <a:xfrm>
              <a:off x="4121944" y="3180299"/>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9" descr="https://pbs.twimg.com/profile_images/81060618/WRT54.avatar.00_400x4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061" r="35688" b="58947"/>
            <a:stretch/>
          </p:blipFill>
          <p:spPr bwMode="auto">
            <a:xfrm>
              <a:off x="4400550" y="3146961"/>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9" descr="https://pbs.twimg.com/profile_images/81060618/WRT54.avatar.00_400x4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9831" y="3123148"/>
              <a:ext cx="1673108" cy="1673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5920906" y="2160255"/>
            <a:ext cx="1047672" cy="261918"/>
            <a:chOff x="4521243" y="2166325"/>
            <a:chExt cx="1047672" cy="261918"/>
          </a:xfrm>
        </p:grpSpPr>
        <p:sp>
          <p:nvSpPr>
            <p:cNvPr id="22" name="Rectangle 21"/>
            <p:cNvSpPr/>
            <p:nvPr/>
          </p:nvSpPr>
          <p:spPr>
            <a:xfrm>
              <a:off x="4521243" y="2166325"/>
              <a:ext cx="261918" cy="261918"/>
            </a:xfrm>
            <a:prstGeom prst="rect">
              <a:avLst/>
            </a:prstGeom>
            <a:solidFill>
              <a:srgbClr val="85B6C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783161" y="2166325"/>
              <a:ext cx="261918" cy="261918"/>
            </a:xfrm>
            <a:prstGeom prst="rect">
              <a:avLst/>
            </a:prstGeom>
            <a:solidFill>
              <a:srgbClr val="85B6C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045079" y="2166325"/>
              <a:ext cx="261918" cy="261918"/>
            </a:xfrm>
            <a:prstGeom prst="rect">
              <a:avLst/>
            </a:prstGeom>
            <a:solidFill>
              <a:srgbClr val="85B6C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06997" y="2166325"/>
              <a:ext cx="261918" cy="261918"/>
            </a:xfrm>
            <a:prstGeom prst="rect">
              <a:avLst/>
            </a:prstGeom>
            <a:solidFill>
              <a:srgbClr val="85B6C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5920906" y="2420795"/>
            <a:ext cx="1047672" cy="261918"/>
            <a:chOff x="4521243" y="2426865"/>
            <a:chExt cx="1047672" cy="261918"/>
          </a:xfrm>
        </p:grpSpPr>
        <p:sp>
          <p:nvSpPr>
            <p:cNvPr id="26" name="Rectangle 25"/>
            <p:cNvSpPr/>
            <p:nvPr/>
          </p:nvSpPr>
          <p:spPr>
            <a:xfrm>
              <a:off x="4521243" y="2426865"/>
              <a:ext cx="261918" cy="261918"/>
            </a:xfrm>
            <a:prstGeom prst="rect">
              <a:avLst/>
            </a:prstGeom>
            <a:solidFill>
              <a:srgbClr val="BCD276"/>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83161" y="2426865"/>
              <a:ext cx="261918" cy="261918"/>
            </a:xfrm>
            <a:prstGeom prst="rect">
              <a:avLst/>
            </a:prstGeom>
            <a:solidFill>
              <a:srgbClr val="BCD276"/>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045079" y="2426865"/>
              <a:ext cx="261918" cy="261918"/>
            </a:xfrm>
            <a:prstGeom prst="rect">
              <a:avLst/>
            </a:prstGeom>
            <a:solidFill>
              <a:srgbClr val="BCD276"/>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306997" y="2426865"/>
              <a:ext cx="261918" cy="261918"/>
            </a:xfrm>
            <a:prstGeom prst="rect">
              <a:avLst/>
            </a:prstGeom>
            <a:solidFill>
              <a:srgbClr val="BCD276"/>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5920906" y="2679247"/>
            <a:ext cx="1047672" cy="261918"/>
            <a:chOff x="4521243" y="2682936"/>
            <a:chExt cx="1047672" cy="261918"/>
          </a:xfrm>
        </p:grpSpPr>
        <p:sp>
          <p:nvSpPr>
            <p:cNvPr id="30" name="Rectangle 29"/>
            <p:cNvSpPr/>
            <p:nvPr/>
          </p:nvSpPr>
          <p:spPr>
            <a:xfrm>
              <a:off x="4521243" y="2682936"/>
              <a:ext cx="261918" cy="261918"/>
            </a:xfrm>
            <a:prstGeom prst="rect">
              <a:avLst/>
            </a:prstGeom>
            <a:solidFill>
              <a:srgbClr val="D24B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83161" y="2682936"/>
              <a:ext cx="261918" cy="261918"/>
            </a:xfrm>
            <a:prstGeom prst="rect">
              <a:avLst/>
            </a:prstGeom>
            <a:solidFill>
              <a:srgbClr val="D24B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045079" y="2682936"/>
              <a:ext cx="261918" cy="261918"/>
            </a:xfrm>
            <a:prstGeom prst="rect">
              <a:avLst/>
            </a:prstGeom>
            <a:solidFill>
              <a:srgbClr val="D24B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306997" y="2682936"/>
              <a:ext cx="261918" cy="261918"/>
            </a:xfrm>
            <a:prstGeom prst="rect">
              <a:avLst/>
            </a:prstGeom>
            <a:solidFill>
              <a:srgbClr val="D24B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5901022" y="1535467"/>
            <a:ext cx="301686" cy="369332"/>
          </a:xfrm>
          <a:prstGeom prst="rect">
            <a:avLst/>
          </a:prstGeom>
          <a:noFill/>
        </p:spPr>
        <p:txBody>
          <a:bodyPr wrap="none" rtlCol="0">
            <a:spAutoFit/>
          </a:bodyPr>
          <a:lstStyle/>
          <a:p>
            <a:r>
              <a:rPr lang="en-US" dirty="0"/>
              <a:t>1</a:t>
            </a:r>
          </a:p>
        </p:txBody>
      </p:sp>
      <p:sp>
        <p:nvSpPr>
          <p:cNvPr id="35" name="TextBox 34"/>
          <p:cNvSpPr txBox="1"/>
          <p:nvPr/>
        </p:nvSpPr>
        <p:spPr>
          <a:xfrm>
            <a:off x="6162940" y="1535467"/>
            <a:ext cx="301686" cy="369332"/>
          </a:xfrm>
          <a:prstGeom prst="rect">
            <a:avLst/>
          </a:prstGeom>
          <a:noFill/>
        </p:spPr>
        <p:txBody>
          <a:bodyPr wrap="none" rtlCol="0">
            <a:spAutoFit/>
          </a:bodyPr>
          <a:lstStyle/>
          <a:p>
            <a:r>
              <a:rPr lang="en-US" dirty="0"/>
              <a:t>2</a:t>
            </a:r>
          </a:p>
        </p:txBody>
      </p:sp>
      <p:sp>
        <p:nvSpPr>
          <p:cNvPr id="36" name="TextBox 35"/>
          <p:cNvSpPr txBox="1"/>
          <p:nvPr/>
        </p:nvSpPr>
        <p:spPr>
          <a:xfrm>
            <a:off x="6434800" y="1535467"/>
            <a:ext cx="301686" cy="369332"/>
          </a:xfrm>
          <a:prstGeom prst="rect">
            <a:avLst/>
          </a:prstGeom>
          <a:noFill/>
        </p:spPr>
        <p:txBody>
          <a:bodyPr wrap="none" rtlCol="0">
            <a:spAutoFit/>
          </a:bodyPr>
          <a:lstStyle/>
          <a:p>
            <a:r>
              <a:rPr lang="en-US" dirty="0"/>
              <a:t>3</a:t>
            </a:r>
          </a:p>
        </p:txBody>
      </p:sp>
      <p:sp>
        <p:nvSpPr>
          <p:cNvPr id="37" name="TextBox 36"/>
          <p:cNvSpPr txBox="1"/>
          <p:nvPr/>
        </p:nvSpPr>
        <p:spPr>
          <a:xfrm>
            <a:off x="6686776" y="1535467"/>
            <a:ext cx="301686" cy="369332"/>
          </a:xfrm>
          <a:prstGeom prst="rect">
            <a:avLst/>
          </a:prstGeom>
          <a:noFill/>
        </p:spPr>
        <p:txBody>
          <a:bodyPr wrap="none" rtlCol="0">
            <a:spAutoFit/>
          </a:bodyPr>
          <a:lstStyle/>
          <a:p>
            <a:r>
              <a:rPr lang="en-US" dirty="0"/>
              <a:t>4</a:t>
            </a:r>
          </a:p>
        </p:txBody>
      </p:sp>
      <p:sp>
        <p:nvSpPr>
          <p:cNvPr id="63" name="TextBox 62"/>
          <p:cNvSpPr txBox="1"/>
          <p:nvPr/>
        </p:nvSpPr>
        <p:spPr>
          <a:xfrm rot="16200000">
            <a:off x="5025334" y="2232550"/>
            <a:ext cx="846578" cy="369332"/>
          </a:xfrm>
          <a:prstGeom prst="rect">
            <a:avLst/>
          </a:prstGeom>
          <a:noFill/>
        </p:spPr>
        <p:txBody>
          <a:bodyPr wrap="none" rtlCol="0">
            <a:spAutoFit/>
          </a:bodyPr>
          <a:lstStyle/>
          <a:p>
            <a:r>
              <a:rPr lang="en-US" dirty="0"/>
              <a:t>Station</a:t>
            </a:r>
          </a:p>
        </p:txBody>
      </p:sp>
      <p:sp>
        <p:nvSpPr>
          <p:cNvPr id="68" name="Title 1"/>
          <p:cNvSpPr>
            <a:spLocks noGrp="1"/>
          </p:cNvSpPr>
          <p:nvPr>
            <p:ph type="title"/>
          </p:nvPr>
        </p:nvSpPr>
        <p:spPr>
          <a:xfrm>
            <a:off x="838200" y="365125"/>
            <a:ext cx="10795612" cy="1325563"/>
          </a:xfrm>
        </p:spPr>
        <p:txBody>
          <a:bodyPr/>
          <a:lstStyle/>
          <a:p>
            <a:r>
              <a:rPr lang="en-US" i="1" dirty="0"/>
              <a:t>Opportunistic</a:t>
            </a:r>
            <a:r>
              <a:rPr lang="en-US" dirty="0"/>
              <a:t> Implicit Channel Sounding</a:t>
            </a:r>
          </a:p>
        </p:txBody>
      </p:sp>
      <p:sp>
        <p:nvSpPr>
          <p:cNvPr id="69" name="Content Placeholder 2"/>
          <p:cNvSpPr txBox="1">
            <a:spLocks/>
          </p:cNvSpPr>
          <p:nvPr/>
        </p:nvSpPr>
        <p:spPr>
          <a:xfrm>
            <a:off x="793770" y="5858190"/>
            <a:ext cx="10515600" cy="65179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CSI can be estimated opportunistically</a:t>
            </a:r>
            <a:r>
              <a:rPr lang="en-US" i="1" dirty="0"/>
              <a:t>, without</a:t>
            </a:r>
            <a:r>
              <a:rPr lang="en-US" dirty="0"/>
              <a:t> injecting protocol overhead.</a:t>
            </a:r>
          </a:p>
        </p:txBody>
      </p:sp>
      <p:sp>
        <p:nvSpPr>
          <p:cNvPr id="11" name="Rectangle 10"/>
          <p:cNvSpPr/>
          <p:nvPr/>
        </p:nvSpPr>
        <p:spPr>
          <a:xfrm>
            <a:off x="1981430" y="2889902"/>
            <a:ext cx="871498" cy="2852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02586" y="2880757"/>
            <a:ext cx="1640518" cy="2852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393937" y="2880756"/>
            <a:ext cx="1028578" cy="2852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7717537" y="2858877"/>
            <a:ext cx="1585393" cy="2852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109706" y="2889901"/>
            <a:ext cx="871498" cy="2852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1074325" y="4128037"/>
            <a:ext cx="1055948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1074325" y="3475765"/>
            <a:ext cx="1055948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074325" y="4536469"/>
            <a:ext cx="1055948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1074325" y="4937662"/>
            <a:ext cx="1055948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074325" y="5337712"/>
            <a:ext cx="1055948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561901" y="1833881"/>
            <a:ext cx="301686" cy="369332"/>
          </a:xfrm>
          <a:prstGeom prst="rect">
            <a:avLst/>
          </a:prstGeom>
          <a:noFill/>
        </p:spPr>
        <p:txBody>
          <a:bodyPr wrap="none" rtlCol="0">
            <a:spAutoFit/>
          </a:bodyPr>
          <a:lstStyle/>
          <a:p>
            <a:r>
              <a:rPr lang="en-US" dirty="0"/>
              <a:t>1</a:t>
            </a:r>
          </a:p>
        </p:txBody>
      </p:sp>
      <p:sp>
        <p:nvSpPr>
          <p:cNvPr id="77" name="TextBox 76"/>
          <p:cNvSpPr txBox="1"/>
          <p:nvPr/>
        </p:nvSpPr>
        <p:spPr>
          <a:xfrm>
            <a:off x="5581383" y="2105775"/>
            <a:ext cx="301686" cy="369332"/>
          </a:xfrm>
          <a:prstGeom prst="rect">
            <a:avLst/>
          </a:prstGeom>
          <a:noFill/>
        </p:spPr>
        <p:txBody>
          <a:bodyPr wrap="none" rtlCol="0">
            <a:spAutoFit/>
          </a:bodyPr>
          <a:lstStyle/>
          <a:p>
            <a:r>
              <a:rPr lang="en-US" dirty="0"/>
              <a:t>2</a:t>
            </a:r>
          </a:p>
        </p:txBody>
      </p:sp>
      <p:sp>
        <p:nvSpPr>
          <p:cNvPr id="78" name="TextBox 77"/>
          <p:cNvSpPr txBox="1"/>
          <p:nvPr/>
        </p:nvSpPr>
        <p:spPr>
          <a:xfrm>
            <a:off x="5580482" y="2368417"/>
            <a:ext cx="301686" cy="369332"/>
          </a:xfrm>
          <a:prstGeom prst="rect">
            <a:avLst/>
          </a:prstGeom>
          <a:noFill/>
        </p:spPr>
        <p:txBody>
          <a:bodyPr wrap="none" rtlCol="0">
            <a:spAutoFit/>
          </a:bodyPr>
          <a:lstStyle/>
          <a:p>
            <a:r>
              <a:rPr lang="en-US" dirty="0"/>
              <a:t>3</a:t>
            </a:r>
          </a:p>
        </p:txBody>
      </p:sp>
      <p:sp>
        <p:nvSpPr>
          <p:cNvPr id="79" name="TextBox 78"/>
          <p:cNvSpPr txBox="1"/>
          <p:nvPr/>
        </p:nvSpPr>
        <p:spPr>
          <a:xfrm>
            <a:off x="5579581" y="2621049"/>
            <a:ext cx="301686" cy="369332"/>
          </a:xfrm>
          <a:prstGeom prst="rect">
            <a:avLst/>
          </a:prstGeom>
          <a:noFill/>
        </p:spPr>
        <p:txBody>
          <a:bodyPr wrap="none" rtlCol="0">
            <a:spAutoFit/>
          </a:bodyPr>
          <a:lstStyle/>
          <a:p>
            <a:r>
              <a:rPr lang="en-US" dirty="0"/>
              <a:t>4</a:t>
            </a:r>
          </a:p>
        </p:txBody>
      </p:sp>
      <p:sp>
        <p:nvSpPr>
          <p:cNvPr id="2" name="Rectangle 1"/>
          <p:cNvSpPr/>
          <p:nvPr/>
        </p:nvSpPr>
        <p:spPr>
          <a:xfrm>
            <a:off x="6883401" y="5403850"/>
            <a:ext cx="406400" cy="457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0604539" y="5382875"/>
            <a:ext cx="406400" cy="457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ontent Placeholder 2"/>
          <p:cNvSpPr txBox="1">
            <a:spLocks/>
          </p:cNvSpPr>
          <p:nvPr/>
        </p:nvSpPr>
        <p:spPr>
          <a:xfrm>
            <a:off x="3386001" y="2174924"/>
            <a:ext cx="2309782" cy="6517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CSI = </a:t>
            </a:r>
          </a:p>
        </p:txBody>
      </p:sp>
      <p:sp>
        <p:nvSpPr>
          <p:cNvPr id="6" name="TextBox 5"/>
          <p:cNvSpPr txBox="1"/>
          <p:nvPr/>
        </p:nvSpPr>
        <p:spPr>
          <a:xfrm>
            <a:off x="7972702" y="2534694"/>
            <a:ext cx="647421" cy="369332"/>
          </a:xfrm>
          <a:prstGeom prst="rect">
            <a:avLst/>
          </a:prstGeom>
          <a:noFill/>
        </p:spPr>
        <p:txBody>
          <a:bodyPr wrap="none" rtlCol="0">
            <a:spAutoFit/>
          </a:bodyPr>
          <a:lstStyle/>
          <a:p>
            <a:r>
              <a:rPr lang="en-US" dirty="0">
                <a:solidFill>
                  <a:srgbClr val="FF0000"/>
                </a:solidFill>
              </a:rPr>
              <a:t>ACKs</a:t>
            </a:r>
          </a:p>
        </p:txBody>
      </p:sp>
      <p:sp>
        <p:nvSpPr>
          <p:cNvPr id="82" name="TextBox 81"/>
          <p:cNvSpPr txBox="1"/>
          <p:nvPr/>
        </p:nvSpPr>
        <p:spPr>
          <a:xfrm>
            <a:off x="9180935" y="3150013"/>
            <a:ext cx="343364"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36561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73"/>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74"/>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animBg="1"/>
      <p:bldP spid="69" grpId="0"/>
      <p:bldP spid="11" grpId="0" animBg="1"/>
      <p:bldP spid="70" grpId="0" animBg="1"/>
      <p:bldP spid="71" grpId="0" animBg="1"/>
      <p:bldP spid="73" grpId="0" animBg="1"/>
      <p:bldP spid="75" grpId="0" animBg="1"/>
      <p:bldP spid="6" grpId="0"/>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6787662" y="5011864"/>
            <a:ext cx="1822938" cy="1027045"/>
            <a:chOff x="6787662" y="5011864"/>
            <a:chExt cx="1822938" cy="1027045"/>
          </a:xfrm>
        </p:grpSpPr>
        <p:cxnSp>
          <p:nvCxnSpPr>
            <p:cNvPr id="55" name="Straight Arrow Connector 54"/>
            <p:cNvCxnSpPr>
              <a:endCxn id="38" idx="2"/>
            </p:cNvCxnSpPr>
            <p:nvPr/>
          </p:nvCxnSpPr>
          <p:spPr>
            <a:xfrm flipV="1">
              <a:off x="7694369" y="5476173"/>
              <a:ext cx="4762" cy="562736"/>
            </a:xfrm>
            <a:prstGeom prst="straightConnector1">
              <a:avLst/>
            </a:prstGeom>
            <a:ln w="38100" cap="flat" cmpd="sng" algn="ctr">
              <a:solidFill>
                <a:schemeClr val="bg2">
                  <a:lumMod val="75000"/>
                </a:schemeClr>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pic>
          <p:nvPicPr>
            <p:cNvPr id="38" name="Picture 37"/>
            <p:cNvPicPr>
              <a:picLocks noChangeAspect="1"/>
            </p:cNvPicPr>
            <p:nvPr/>
          </p:nvPicPr>
          <p:blipFill rotWithShape="1">
            <a:blip r:embed="rId3"/>
            <a:srcRect l="56220" r="4768" b="83007"/>
            <a:stretch/>
          </p:blipFill>
          <p:spPr>
            <a:xfrm>
              <a:off x="6787662" y="5011864"/>
              <a:ext cx="1822938" cy="464309"/>
            </a:xfrm>
            <a:prstGeom prst="rect">
              <a:avLst/>
            </a:prstGeom>
          </p:spPr>
        </p:pic>
      </p:grpSp>
      <p:grpSp>
        <p:nvGrpSpPr>
          <p:cNvPr id="57" name="Group 56"/>
          <p:cNvGrpSpPr/>
          <p:nvPr/>
        </p:nvGrpSpPr>
        <p:grpSpPr>
          <a:xfrm>
            <a:off x="4783402" y="5098631"/>
            <a:ext cx="351306" cy="1220355"/>
            <a:chOff x="4783402" y="5098631"/>
            <a:chExt cx="351306" cy="1220355"/>
          </a:xfrm>
        </p:grpSpPr>
        <p:cxnSp>
          <p:nvCxnSpPr>
            <p:cNvPr id="51" name="Straight Arrow Connector 50"/>
            <p:cNvCxnSpPr/>
            <p:nvPr/>
          </p:nvCxnSpPr>
          <p:spPr>
            <a:xfrm flipV="1">
              <a:off x="4963527" y="5098631"/>
              <a:ext cx="0" cy="940278"/>
            </a:xfrm>
            <a:prstGeom prst="straightConnector1">
              <a:avLst/>
            </a:prstGeom>
            <a:ln w="38100" cap="flat" cmpd="sng" algn="ctr">
              <a:solidFill>
                <a:schemeClr val="bg2">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7" name="Picture 36"/>
            <p:cNvPicPr>
              <a:picLocks noChangeAspect="1"/>
            </p:cNvPicPr>
            <p:nvPr/>
          </p:nvPicPr>
          <p:blipFill rotWithShape="1">
            <a:blip r:embed="rId3"/>
            <a:srcRect l="27006" t="31285" r="65476" b="51789"/>
            <a:stretch/>
          </p:blipFill>
          <p:spPr>
            <a:xfrm>
              <a:off x="4783402" y="5856514"/>
              <a:ext cx="351306" cy="462472"/>
            </a:xfrm>
            <a:prstGeom prst="rect">
              <a:avLst/>
            </a:prstGeom>
          </p:spPr>
        </p:pic>
      </p:grpSp>
      <p:sp>
        <p:nvSpPr>
          <p:cNvPr id="2" name="Title 1"/>
          <p:cNvSpPr>
            <a:spLocks noGrp="1"/>
          </p:cNvSpPr>
          <p:nvPr>
            <p:ph type="title"/>
          </p:nvPr>
        </p:nvSpPr>
        <p:spPr/>
        <p:txBody>
          <a:bodyPr/>
          <a:lstStyle/>
          <a:p>
            <a:r>
              <a:rPr lang="en-US" dirty="0"/>
              <a:t>Implicit CSI Assumptions</a:t>
            </a:r>
          </a:p>
        </p:txBody>
      </p:sp>
      <p:sp>
        <p:nvSpPr>
          <p:cNvPr id="3" name="Content Placeholder 2"/>
          <p:cNvSpPr>
            <a:spLocks noGrp="1"/>
          </p:cNvSpPr>
          <p:nvPr>
            <p:ph idx="1"/>
          </p:nvPr>
        </p:nvSpPr>
        <p:spPr>
          <a:xfrm>
            <a:off x="838199" y="1825625"/>
            <a:ext cx="10802815" cy="3174519"/>
          </a:xfrm>
        </p:spPr>
        <p:txBody>
          <a:bodyPr/>
          <a:lstStyle/>
          <a:p>
            <a:pPr marL="514350" indent="-514350">
              <a:buFont typeface="+mj-lt"/>
              <a:buAutoNum type="arabicPeriod"/>
            </a:pPr>
            <a:r>
              <a:rPr lang="en-US" dirty="0"/>
              <a:t>Physical radio channels are reciprocal. </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Hardware reciprocity calibration is possible. </a:t>
            </a:r>
            <a:r>
              <a:rPr lang="en-US" sz="2000" dirty="0"/>
              <a:t>[Shepard2012, Guillaud2013]</a:t>
            </a:r>
            <a:r>
              <a:rPr lang="en-US" dirty="0"/>
              <a:t> </a:t>
            </a:r>
          </a:p>
          <a:p>
            <a:pPr marL="514350" indent="-514350">
              <a:buFont typeface="+mj-lt"/>
              <a:buAutoNum type="arabicPeriod"/>
            </a:pPr>
            <a:r>
              <a:rPr lang="en-US" dirty="0"/>
              <a:t>Channel coherence time &gt; sounding-transmit (S-T) interval. </a:t>
            </a:r>
            <a:r>
              <a:rPr lang="en-US" sz="2000" dirty="0"/>
              <a:t>[Anand2014]</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8BD109B3-5388-4897-B84D-DA45BB8A6872}" type="slidenum">
              <a:rPr lang="en-US" smtClean="0"/>
              <a:t>11</a:t>
            </a:fld>
            <a:endParaRPr lang="en-US" dirty="0"/>
          </a:p>
        </p:txBody>
      </p:sp>
      <p:grpSp>
        <p:nvGrpSpPr>
          <p:cNvPr id="28" name="Group 27"/>
          <p:cNvGrpSpPr/>
          <p:nvPr/>
        </p:nvGrpSpPr>
        <p:grpSpPr>
          <a:xfrm>
            <a:off x="1549821" y="2751866"/>
            <a:ext cx="2734329" cy="691459"/>
            <a:chOff x="1549821" y="2541554"/>
            <a:chExt cx="2734329" cy="691459"/>
          </a:xfrm>
        </p:grpSpPr>
        <p:pic>
          <p:nvPicPr>
            <p:cNvPr id="6" name="Picture 41" descr="https://upload.wikimedia.org/wikipedia/commons/a/a7/IPhone_6S_Rose_Gold.png"/>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442978" flipH="1">
              <a:off x="4024146" y="2696358"/>
              <a:ext cx="260004" cy="51406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549821" y="2557484"/>
              <a:ext cx="675529" cy="675529"/>
              <a:chOff x="3769831" y="3123148"/>
              <a:chExt cx="1673108" cy="1673108"/>
            </a:xfrm>
          </p:grpSpPr>
          <p:pic>
            <p:nvPicPr>
              <p:cNvPr id="8" name="Picture 39" descr="https://pbs.twimg.com/profile_images/81060618/WRT54.avatar.00_400x4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061" r="35688" b="58947"/>
              <a:stretch/>
            </p:blipFill>
            <p:spPr bwMode="auto">
              <a:xfrm>
                <a:off x="4121944" y="3180299"/>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9" descr="https://pbs.twimg.com/profile_images/81060618/WRT54.avatar.00_400x4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061" r="35688" b="58947"/>
              <a:stretch/>
            </p:blipFill>
            <p:spPr bwMode="auto">
              <a:xfrm>
                <a:off x="4400550" y="3146961"/>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9" descr="https://pbs.twimg.com/profile_images/81060618/WRT54.avatar.00_400x4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9831" y="3123148"/>
                <a:ext cx="1673108" cy="167310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 name="Straight Arrow Connector 11"/>
            <p:cNvCxnSpPr/>
            <p:nvPr/>
          </p:nvCxnSpPr>
          <p:spPr>
            <a:xfrm>
              <a:off x="2606040" y="3044952"/>
              <a:ext cx="92354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4943" y="2541554"/>
              <a:ext cx="542925" cy="257175"/>
            </a:xfrm>
            <a:prstGeom prst="rect">
              <a:avLst/>
            </a:prstGeom>
          </p:spPr>
        </p:pic>
      </p:grpSp>
      <p:grpSp>
        <p:nvGrpSpPr>
          <p:cNvPr id="29" name="Group 28"/>
          <p:cNvGrpSpPr/>
          <p:nvPr/>
        </p:nvGrpSpPr>
        <p:grpSpPr>
          <a:xfrm>
            <a:off x="5835309" y="2751865"/>
            <a:ext cx="2734329" cy="691460"/>
            <a:chOff x="5835309" y="2541553"/>
            <a:chExt cx="2734329" cy="691460"/>
          </a:xfrm>
        </p:grpSpPr>
        <p:pic>
          <p:nvPicPr>
            <p:cNvPr id="17" name="Picture 41" descr="https://upload.wikimedia.org/wikipedia/commons/a/a7/IPhone_6S_Rose_Gold.png"/>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442978" flipH="1">
              <a:off x="8309634" y="2696358"/>
              <a:ext cx="260004" cy="51406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5835309" y="2557484"/>
              <a:ext cx="675529" cy="675529"/>
              <a:chOff x="3769831" y="3123148"/>
              <a:chExt cx="1673108" cy="1673108"/>
            </a:xfrm>
          </p:grpSpPr>
          <p:pic>
            <p:nvPicPr>
              <p:cNvPr id="19" name="Picture 39" descr="https://pbs.twimg.com/profile_images/81060618/WRT54.avatar.00_400x4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061" r="35688" b="58947"/>
              <a:stretch/>
            </p:blipFill>
            <p:spPr bwMode="auto">
              <a:xfrm>
                <a:off x="4121944" y="3180299"/>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9" descr="https://pbs.twimg.com/profile_images/81060618/WRT54.avatar.00_400x4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061" r="35688" b="58947"/>
              <a:stretch/>
            </p:blipFill>
            <p:spPr bwMode="auto">
              <a:xfrm>
                <a:off x="4400550" y="3146961"/>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9" descr="https://pbs.twimg.com/profile_images/81060618/WRT54.avatar.00_400x4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9831" y="3123148"/>
                <a:ext cx="1673108" cy="167310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2" name="Straight Arrow Connector 21"/>
            <p:cNvCxnSpPr/>
            <p:nvPr/>
          </p:nvCxnSpPr>
          <p:spPr>
            <a:xfrm>
              <a:off x="6891528" y="3044952"/>
              <a:ext cx="923544"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97252" y="2541553"/>
              <a:ext cx="533400" cy="257175"/>
            </a:xfrm>
            <a:prstGeom prst="rect">
              <a:avLst/>
            </a:prstGeom>
          </p:spPr>
        </p:pic>
      </p:grpSp>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31491" y="2936261"/>
            <a:ext cx="1476375" cy="323850"/>
          </a:xfrm>
          <a:prstGeom prst="rect">
            <a:avLst/>
          </a:prstGeom>
        </p:spPr>
      </p:pic>
      <p:grpSp>
        <p:nvGrpSpPr>
          <p:cNvPr id="50" name="Group 49"/>
          <p:cNvGrpSpPr/>
          <p:nvPr/>
        </p:nvGrpSpPr>
        <p:grpSpPr>
          <a:xfrm>
            <a:off x="2994416" y="4813883"/>
            <a:ext cx="6512561" cy="1494684"/>
            <a:chOff x="2994416" y="4813883"/>
            <a:chExt cx="6512561" cy="1494684"/>
          </a:xfrm>
        </p:grpSpPr>
        <p:pic>
          <p:nvPicPr>
            <p:cNvPr id="23" name="Picture 41" descr="https://upload.wikimedia.org/wikipedia/commons/a/a7/IPhone_6S_Rose_Gold.png"/>
            <p:cNvPicPr>
              <a:picLocks noChangeAspect="1" noChangeArrowheads="1"/>
            </p:cNvPicPr>
            <p:nvPr/>
          </p:nvPicPr>
          <p:blipFill>
            <a:blip r:embed="rId4" cstate="print">
              <a:duotone>
                <a:prstClr val="black"/>
                <a:srgbClr val="FD9759">
                  <a:tint val="45000"/>
                  <a:satMod val="400000"/>
                </a:srgbClr>
              </a:duotone>
              <a:extLst>
                <a:ext uri="{28A0092B-C50C-407E-A947-70E740481C1C}">
                  <a14:useLocalDpi xmlns:a14="http://schemas.microsoft.com/office/drawing/2010/main" val="0"/>
                </a:ext>
              </a:extLst>
            </a:blip>
            <a:srcRect/>
            <a:stretch>
              <a:fillRect/>
            </a:stretch>
          </p:blipFill>
          <p:spPr bwMode="auto">
            <a:xfrm rot="2442978" flipH="1">
              <a:off x="3352962" y="5794499"/>
              <a:ext cx="260004" cy="514068"/>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2994416" y="4813883"/>
              <a:ext cx="866139" cy="866139"/>
              <a:chOff x="3769831" y="3123148"/>
              <a:chExt cx="1673108" cy="1673108"/>
            </a:xfrm>
          </p:grpSpPr>
          <p:pic>
            <p:nvPicPr>
              <p:cNvPr id="30" name="Picture 39" descr="https://pbs.twimg.com/profile_images/81060618/WRT54.avatar.00_400x400.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5061" r="35688" b="58947"/>
              <a:stretch/>
            </p:blipFill>
            <p:spPr bwMode="auto">
              <a:xfrm>
                <a:off x="4121944" y="3180299"/>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9" descr="https://pbs.twimg.com/profile_images/81060618/WRT54.avatar.00_400x400.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5061" r="35688" b="58947"/>
              <a:stretch/>
            </p:blipFill>
            <p:spPr bwMode="auto">
              <a:xfrm>
                <a:off x="4400550" y="3146961"/>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9" descr="https://pbs.twimg.com/profile_images/81060618/WRT54.avatar.00_400x40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69831" y="3123148"/>
                <a:ext cx="1673108" cy="167310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3" name="Straight Arrow Connector 32"/>
            <p:cNvCxnSpPr/>
            <p:nvPr/>
          </p:nvCxnSpPr>
          <p:spPr>
            <a:xfrm>
              <a:off x="4188798" y="6063257"/>
              <a:ext cx="466864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188798" y="5476173"/>
              <a:ext cx="466864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857440" y="5878692"/>
              <a:ext cx="649537" cy="369332"/>
            </a:xfrm>
            <a:prstGeom prst="rect">
              <a:avLst/>
            </a:prstGeom>
            <a:noFill/>
          </p:spPr>
          <p:txBody>
            <a:bodyPr wrap="none" rtlCol="0">
              <a:spAutoFit/>
            </a:bodyPr>
            <a:lstStyle/>
            <a:p>
              <a:r>
                <a:rPr lang="en-US" dirty="0"/>
                <a:t>Time</a:t>
              </a:r>
            </a:p>
          </p:txBody>
        </p:sp>
      </p:grpSp>
      <p:grpSp>
        <p:nvGrpSpPr>
          <p:cNvPr id="49" name="Group 48"/>
          <p:cNvGrpSpPr/>
          <p:nvPr/>
        </p:nvGrpSpPr>
        <p:grpSpPr>
          <a:xfrm>
            <a:off x="4959055" y="6184446"/>
            <a:ext cx="2740076" cy="491286"/>
            <a:chOff x="4959055" y="6184446"/>
            <a:chExt cx="2740076" cy="491286"/>
          </a:xfrm>
        </p:grpSpPr>
        <p:grpSp>
          <p:nvGrpSpPr>
            <p:cNvPr id="47" name="Group 46"/>
            <p:cNvGrpSpPr/>
            <p:nvPr/>
          </p:nvGrpSpPr>
          <p:grpSpPr>
            <a:xfrm>
              <a:off x="4959055" y="6184446"/>
              <a:ext cx="2740076" cy="246945"/>
              <a:chOff x="4959055" y="6366152"/>
              <a:chExt cx="2740076" cy="246945"/>
            </a:xfrm>
          </p:grpSpPr>
          <p:cxnSp>
            <p:nvCxnSpPr>
              <p:cNvPr id="15" name="Straight Arrow Connector 14"/>
              <p:cNvCxnSpPr/>
              <p:nvPr/>
            </p:nvCxnSpPr>
            <p:spPr>
              <a:xfrm>
                <a:off x="4959055" y="6494830"/>
                <a:ext cx="2740076" cy="0"/>
              </a:xfrm>
              <a:prstGeom prst="straightConnector1">
                <a:avLst/>
              </a:prstGeom>
              <a:ln w="38100" cap="flat" cmpd="sng" algn="ctr">
                <a:solidFill>
                  <a:schemeClr val="bg2">
                    <a:lumMod val="7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Straight Arrow Connector 40"/>
              <p:cNvCxnSpPr/>
              <p:nvPr/>
            </p:nvCxnSpPr>
            <p:spPr>
              <a:xfrm flipV="1">
                <a:off x="4959055" y="6366152"/>
                <a:ext cx="1002" cy="236534"/>
              </a:xfrm>
              <a:prstGeom prst="straightConnector1">
                <a:avLst/>
              </a:prstGeom>
              <a:ln w="38100" cap="flat" cmpd="sng" algn="ctr">
                <a:solidFill>
                  <a:schemeClr val="bg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Arrow Connector 45"/>
              <p:cNvCxnSpPr/>
              <p:nvPr/>
            </p:nvCxnSpPr>
            <p:spPr>
              <a:xfrm flipV="1">
                <a:off x="7694369" y="6376563"/>
                <a:ext cx="1002" cy="236534"/>
              </a:xfrm>
              <a:prstGeom prst="straightConnector1">
                <a:avLst/>
              </a:prstGeom>
              <a:ln w="38100" cap="flat" cmpd="sng" algn="ctr">
                <a:solidFill>
                  <a:schemeClr val="bg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48" name="TextBox 47"/>
            <p:cNvSpPr txBox="1"/>
            <p:nvPr/>
          </p:nvSpPr>
          <p:spPr>
            <a:xfrm>
              <a:off x="6098640" y="6275622"/>
              <a:ext cx="506870" cy="400110"/>
            </a:xfrm>
            <a:prstGeom prst="rect">
              <a:avLst/>
            </a:prstGeom>
            <a:noFill/>
          </p:spPr>
          <p:txBody>
            <a:bodyPr wrap="none" rtlCol="0">
              <a:spAutoFit/>
            </a:bodyPr>
            <a:lstStyle/>
            <a:p>
              <a:r>
                <a:rPr lang="en-US" sz="2000" dirty="0"/>
                <a:t>S-T</a:t>
              </a:r>
            </a:p>
          </p:txBody>
        </p:sp>
      </p:grpSp>
    </p:spTree>
    <p:extLst>
      <p:ext uri="{BB962C8B-B14F-4D97-AF65-F5344CB8AC3E}">
        <p14:creationId xmlns:p14="http://schemas.microsoft.com/office/powerpoint/2010/main" val="214408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 8x8 MU-MIMO UHF (400-700 MHz)</a:t>
            </a:r>
          </a:p>
        </p:txBody>
      </p:sp>
      <p:grpSp>
        <p:nvGrpSpPr>
          <p:cNvPr id="5" name="Group 4"/>
          <p:cNvGrpSpPr/>
          <p:nvPr/>
        </p:nvGrpSpPr>
        <p:grpSpPr>
          <a:xfrm>
            <a:off x="836238" y="1470322"/>
            <a:ext cx="8130062" cy="4838021"/>
            <a:chOff x="916974" y="771593"/>
            <a:chExt cx="8130062" cy="4838021"/>
          </a:xfrm>
        </p:grpSpPr>
        <p:grpSp>
          <p:nvGrpSpPr>
            <p:cNvPr id="6" name="Group 5"/>
            <p:cNvGrpSpPr/>
            <p:nvPr/>
          </p:nvGrpSpPr>
          <p:grpSpPr>
            <a:xfrm>
              <a:off x="1177591" y="2230706"/>
              <a:ext cx="7834803" cy="3221280"/>
              <a:chOff x="897924" y="2017986"/>
              <a:chExt cx="7834803" cy="3221280"/>
            </a:xfrm>
          </p:grpSpPr>
          <p:sp>
            <p:nvSpPr>
              <p:cNvPr id="52" name="Rectangle 51"/>
              <p:cNvSpPr/>
              <p:nvPr/>
            </p:nvSpPr>
            <p:spPr>
              <a:xfrm>
                <a:off x="897924" y="2017986"/>
                <a:ext cx="4831493" cy="32181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Rectangle 52"/>
              <p:cNvSpPr/>
              <p:nvPr/>
            </p:nvSpPr>
            <p:spPr>
              <a:xfrm>
                <a:off x="5845363" y="2017987"/>
                <a:ext cx="1392196" cy="322127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endParaRPr lang="en-US" dirty="0"/>
              </a:p>
              <a:p>
                <a:r>
                  <a:rPr lang="en-US" dirty="0"/>
                  <a:t>Adaptor</a:t>
                </a:r>
              </a:p>
            </p:txBody>
          </p:sp>
          <p:sp>
            <p:nvSpPr>
              <p:cNvPr id="54" name="Rectangle 53"/>
              <p:cNvSpPr/>
              <p:nvPr/>
            </p:nvSpPr>
            <p:spPr>
              <a:xfrm>
                <a:off x="7056326" y="2215976"/>
                <a:ext cx="1025610" cy="7249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WURC</a:t>
                </a:r>
              </a:p>
            </p:txBody>
          </p:sp>
          <p:sp>
            <p:nvSpPr>
              <p:cNvPr id="55" name="Rectangle 54"/>
              <p:cNvSpPr/>
              <p:nvPr/>
            </p:nvSpPr>
            <p:spPr>
              <a:xfrm>
                <a:off x="7056326" y="2982096"/>
                <a:ext cx="1025610" cy="7249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WURC</a:t>
                </a:r>
              </a:p>
            </p:txBody>
          </p:sp>
          <p:sp>
            <p:nvSpPr>
              <p:cNvPr id="56" name="Rectangle 55"/>
              <p:cNvSpPr/>
              <p:nvPr/>
            </p:nvSpPr>
            <p:spPr>
              <a:xfrm>
                <a:off x="7056326" y="3748216"/>
                <a:ext cx="1025610" cy="7249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WURC</a:t>
                </a:r>
              </a:p>
            </p:txBody>
          </p:sp>
          <p:sp>
            <p:nvSpPr>
              <p:cNvPr id="57" name="Rectangle 56"/>
              <p:cNvSpPr/>
              <p:nvPr/>
            </p:nvSpPr>
            <p:spPr>
              <a:xfrm>
                <a:off x="7052209" y="4514336"/>
                <a:ext cx="1025610" cy="7249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WURC</a:t>
                </a:r>
              </a:p>
            </p:txBody>
          </p:sp>
          <p:sp>
            <p:nvSpPr>
              <p:cNvPr id="58" name="Isosceles Triangle 57"/>
              <p:cNvSpPr/>
              <p:nvPr/>
            </p:nvSpPr>
            <p:spPr>
              <a:xfrm rot="10800000">
                <a:off x="8444403" y="2244808"/>
                <a:ext cx="288324" cy="25537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9" name="Elbow Connector 58"/>
              <p:cNvCxnSpPr>
                <a:stCxn id="54" idx="3"/>
                <a:endCxn id="58" idx="5"/>
              </p:cNvCxnSpPr>
              <p:nvPr/>
            </p:nvCxnSpPr>
            <p:spPr>
              <a:xfrm flipV="1">
                <a:off x="8081936" y="2372494"/>
                <a:ext cx="434548" cy="205947"/>
              </a:xfrm>
              <a:prstGeom prst="bentConnector3">
                <a:avLst>
                  <a:gd name="adj1" fmla="val 1182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Isosceles Triangle 59"/>
              <p:cNvSpPr/>
              <p:nvPr/>
            </p:nvSpPr>
            <p:spPr>
              <a:xfrm rot="10800000">
                <a:off x="8444403" y="3025344"/>
                <a:ext cx="288324" cy="25537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1" name="Elbow Connector 60"/>
              <p:cNvCxnSpPr>
                <a:endCxn id="60" idx="5"/>
              </p:cNvCxnSpPr>
              <p:nvPr/>
            </p:nvCxnSpPr>
            <p:spPr>
              <a:xfrm flipV="1">
                <a:off x="8081936" y="3153030"/>
                <a:ext cx="434548" cy="205947"/>
              </a:xfrm>
              <a:prstGeom prst="bentConnector3">
                <a:avLst>
                  <a:gd name="adj1" fmla="val 1182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Isosceles Triangle 61"/>
              <p:cNvSpPr/>
              <p:nvPr/>
            </p:nvSpPr>
            <p:spPr>
              <a:xfrm rot="10800000">
                <a:off x="8436169" y="3787345"/>
                <a:ext cx="288324" cy="25537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3" name="Elbow Connector 62"/>
              <p:cNvCxnSpPr>
                <a:endCxn id="62" idx="5"/>
              </p:cNvCxnSpPr>
              <p:nvPr/>
            </p:nvCxnSpPr>
            <p:spPr>
              <a:xfrm flipV="1">
                <a:off x="8073702" y="3915031"/>
                <a:ext cx="434548" cy="205947"/>
              </a:xfrm>
              <a:prstGeom prst="bentConnector3">
                <a:avLst>
                  <a:gd name="adj1" fmla="val 1182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Isosceles Triangle 63"/>
              <p:cNvSpPr/>
              <p:nvPr/>
            </p:nvSpPr>
            <p:spPr>
              <a:xfrm rot="10800000">
                <a:off x="8436169" y="4567881"/>
                <a:ext cx="288324" cy="25537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5" name="Elbow Connector 64"/>
              <p:cNvCxnSpPr>
                <a:endCxn id="64" idx="5"/>
              </p:cNvCxnSpPr>
              <p:nvPr/>
            </p:nvCxnSpPr>
            <p:spPr>
              <a:xfrm flipV="1">
                <a:off x="8073702" y="4695567"/>
                <a:ext cx="434548" cy="205947"/>
              </a:xfrm>
              <a:prstGeom prst="bentConnector3">
                <a:avLst>
                  <a:gd name="adj1" fmla="val 1182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rot="16200000">
                <a:off x="5601322" y="4346487"/>
                <a:ext cx="1138880" cy="2759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FMC</a:t>
                </a:r>
              </a:p>
            </p:txBody>
          </p:sp>
          <p:sp>
            <p:nvSpPr>
              <p:cNvPr id="67" name="Rectangle 66"/>
              <p:cNvSpPr/>
              <p:nvPr/>
            </p:nvSpPr>
            <p:spPr>
              <a:xfrm>
                <a:off x="1070918" y="2438400"/>
                <a:ext cx="1828801" cy="261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err="1"/>
                  <a:t>MicroBlaze</a:t>
                </a:r>
                <a:endParaRPr lang="en-US" dirty="0"/>
              </a:p>
              <a:p>
                <a:r>
                  <a:rPr lang="en-US" dirty="0"/>
                  <a:t>Processor</a:t>
                </a:r>
              </a:p>
            </p:txBody>
          </p:sp>
          <p:sp>
            <p:nvSpPr>
              <p:cNvPr id="68" name="Rectangle 67"/>
              <p:cNvSpPr/>
              <p:nvPr/>
            </p:nvSpPr>
            <p:spPr>
              <a:xfrm>
                <a:off x="2893545" y="2438400"/>
                <a:ext cx="1828801" cy="2615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dirty="0"/>
                  <a:t>FPGA</a:t>
                </a:r>
              </a:p>
              <a:p>
                <a:endParaRPr lang="en-US" dirty="0"/>
              </a:p>
            </p:txBody>
          </p:sp>
          <p:sp>
            <p:nvSpPr>
              <p:cNvPr id="69" name="Rectangle 68"/>
              <p:cNvSpPr/>
              <p:nvPr/>
            </p:nvSpPr>
            <p:spPr>
              <a:xfrm rot="16200000">
                <a:off x="3806913" y="4268223"/>
                <a:ext cx="1040025" cy="4324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WURC</a:t>
                </a:r>
              </a:p>
              <a:p>
                <a:pPr algn="ctr"/>
                <a:r>
                  <a:rPr lang="en-US" sz="1400" dirty="0"/>
                  <a:t>Bridge</a:t>
                </a:r>
              </a:p>
            </p:txBody>
          </p:sp>
          <p:sp>
            <p:nvSpPr>
              <p:cNvPr id="70" name="Rectangle 69"/>
              <p:cNvSpPr/>
              <p:nvPr/>
            </p:nvSpPr>
            <p:spPr>
              <a:xfrm rot="16200000">
                <a:off x="3806913" y="2809099"/>
                <a:ext cx="1040025" cy="432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Radio Bridge</a:t>
                </a:r>
              </a:p>
            </p:txBody>
          </p:sp>
          <p:sp>
            <p:nvSpPr>
              <p:cNvPr id="71" name="Trapezoid 70"/>
              <p:cNvSpPr/>
              <p:nvPr/>
            </p:nvSpPr>
            <p:spPr>
              <a:xfrm rot="16200000">
                <a:off x="3257718" y="3653851"/>
                <a:ext cx="974959" cy="144448"/>
              </a:xfrm>
              <a:prstGeom prst="trapezoid">
                <a:avLst>
                  <a:gd name="adj" fmla="val 6488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Rectangle 71"/>
              <p:cNvSpPr/>
              <p:nvPr/>
            </p:nvSpPr>
            <p:spPr>
              <a:xfrm rot="16200000">
                <a:off x="2474956" y="3523433"/>
                <a:ext cx="1380869" cy="408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Argos/Faros</a:t>
                </a:r>
              </a:p>
              <a:p>
                <a:pPr algn="ctr"/>
                <a:r>
                  <a:rPr lang="en-US" sz="1400" dirty="0"/>
                  <a:t>Sounder</a:t>
                </a:r>
              </a:p>
            </p:txBody>
          </p:sp>
          <p:cxnSp>
            <p:nvCxnSpPr>
              <p:cNvPr id="73" name="Straight Arrow Connector 72"/>
              <p:cNvCxnSpPr>
                <a:stCxn id="69" idx="2"/>
              </p:cNvCxnSpPr>
              <p:nvPr/>
            </p:nvCxnSpPr>
            <p:spPr>
              <a:xfrm>
                <a:off x="4543170" y="4484467"/>
                <a:ext cx="749645" cy="4"/>
              </a:xfrm>
              <a:prstGeom prst="straightConnector1">
                <a:avLst/>
              </a:prstGeom>
              <a:ln w="38100">
                <a:solidFill>
                  <a:schemeClr val="tx1">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4543170" y="2689653"/>
                <a:ext cx="280084" cy="4632"/>
              </a:xfrm>
              <a:prstGeom prst="straightConnector1">
                <a:avLst/>
              </a:prstGeom>
              <a:ln w="28575">
                <a:solidFill>
                  <a:schemeClr val="tx1">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4538027" y="3248792"/>
                <a:ext cx="280084" cy="4632"/>
              </a:xfrm>
              <a:prstGeom prst="straightConnector1">
                <a:avLst/>
              </a:prstGeom>
              <a:ln w="28575">
                <a:solidFill>
                  <a:schemeClr val="tx1">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3812623" y="3380335"/>
                <a:ext cx="298059" cy="3"/>
              </a:xfrm>
              <a:prstGeom prst="straightConnector1">
                <a:avLst/>
              </a:prstGeom>
              <a:ln w="38100">
                <a:solidFill>
                  <a:schemeClr val="tx1">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3807945" y="4110678"/>
                <a:ext cx="298059" cy="3"/>
              </a:xfrm>
              <a:prstGeom prst="straightConnector1">
                <a:avLst/>
              </a:prstGeom>
              <a:ln w="38100">
                <a:solidFill>
                  <a:schemeClr val="tx1">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3369576" y="3697831"/>
                <a:ext cx="298059" cy="3"/>
              </a:xfrm>
              <a:prstGeom prst="straightConnector1">
                <a:avLst/>
              </a:prstGeom>
              <a:ln w="38100">
                <a:solidFill>
                  <a:schemeClr val="tx1">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1413634" y="3992432"/>
                <a:ext cx="1143367" cy="553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t>WURC Drivers</a:t>
                </a:r>
              </a:p>
            </p:txBody>
          </p:sp>
          <p:sp>
            <p:nvSpPr>
              <p:cNvPr id="80" name="Rectangle 79"/>
              <p:cNvSpPr/>
              <p:nvPr/>
            </p:nvSpPr>
            <p:spPr>
              <a:xfrm>
                <a:off x="1413634" y="3312814"/>
                <a:ext cx="1143367" cy="553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t>Argos/Faros Drivers</a:t>
                </a:r>
              </a:p>
            </p:txBody>
          </p:sp>
        </p:grpSp>
        <p:sp>
          <p:nvSpPr>
            <p:cNvPr id="7" name="Rectangle 6"/>
            <p:cNvSpPr/>
            <p:nvPr/>
          </p:nvSpPr>
          <p:spPr>
            <a:xfrm>
              <a:off x="1924256" y="1229789"/>
              <a:ext cx="1025610" cy="7249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Desktop Host</a:t>
              </a:r>
            </a:p>
          </p:txBody>
        </p:sp>
        <p:cxnSp>
          <p:nvCxnSpPr>
            <p:cNvPr id="8" name="Elbow Connector 7"/>
            <p:cNvCxnSpPr>
              <a:stCxn id="7" idx="3"/>
              <a:endCxn id="9" idx="1"/>
            </p:cNvCxnSpPr>
            <p:nvPr/>
          </p:nvCxnSpPr>
          <p:spPr>
            <a:xfrm>
              <a:off x="2949866" y="1592254"/>
              <a:ext cx="983339" cy="1"/>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33205" y="1346611"/>
              <a:ext cx="808191" cy="4912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Wireless Bridge</a:t>
              </a:r>
            </a:p>
          </p:txBody>
        </p:sp>
        <p:cxnSp>
          <p:nvCxnSpPr>
            <p:cNvPr id="10" name="Elbow Connector 9"/>
            <p:cNvCxnSpPr>
              <a:stCxn id="11" idx="1"/>
              <a:endCxn id="7" idx="1"/>
            </p:cNvCxnSpPr>
            <p:nvPr/>
          </p:nvCxnSpPr>
          <p:spPr>
            <a:xfrm rot="10800000" flipH="1">
              <a:off x="916974" y="1592254"/>
              <a:ext cx="1007282" cy="2412200"/>
            </a:xfrm>
            <a:prstGeom prst="bentConnector3">
              <a:avLst>
                <a:gd name="adj1" fmla="val -22695"/>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916974" y="2402385"/>
              <a:ext cx="4831493" cy="32041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lang="en-US" dirty="0"/>
                <a:t>WARPv3</a:t>
              </a:r>
            </a:p>
          </p:txBody>
        </p:sp>
        <p:sp>
          <p:nvSpPr>
            <p:cNvPr id="12" name="Rectangle 11"/>
            <p:cNvSpPr/>
            <p:nvPr/>
          </p:nvSpPr>
          <p:spPr>
            <a:xfrm>
              <a:off x="5864413" y="2402385"/>
              <a:ext cx="1392196" cy="32072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lang="en-US" dirty="0"/>
                <a:t>4x1</a:t>
              </a:r>
            </a:p>
            <a:p>
              <a:r>
                <a:rPr lang="en-US" dirty="0"/>
                <a:t>WURC</a:t>
              </a:r>
            </a:p>
            <a:p>
              <a:r>
                <a:rPr lang="en-US" dirty="0"/>
                <a:t>Radio</a:t>
              </a:r>
            </a:p>
            <a:p>
              <a:r>
                <a:rPr lang="en-US" dirty="0"/>
                <a:t>Adaptor</a:t>
              </a:r>
            </a:p>
          </p:txBody>
        </p:sp>
        <p:sp>
          <p:nvSpPr>
            <p:cNvPr id="13" name="Rectangle 12"/>
            <p:cNvSpPr/>
            <p:nvPr/>
          </p:nvSpPr>
          <p:spPr>
            <a:xfrm rot="16200000">
              <a:off x="4880408" y="4716836"/>
              <a:ext cx="1138880" cy="2759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FMC</a:t>
              </a:r>
            </a:p>
          </p:txBody>
        </p:sp>
        <p:sp>
          <p:nvSpPr>
            <p:cNvPr id="14" name="Rectangle 13"/>
            <p:cNvSpPr/>
            <p:nvPr/>
          </p:nvSpPr>
          <p:spPr>
            <a:xfrm>
              <a:off x="7075376" y="2586324"/>
              <a:ext cx="1025610" cy="7249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WURC</a:t>
              </a:r>
            </a:p>
          </p:txBody>
        </p:sp>
        <p:sp>
          <p:nvSpPr>
            <p:cNvPr id="15" name="Rectangle 14"/>
            <p:cNvSpPr/>
            <p:nvPr/>
          </p:nvSpPr>
          <p:spPr>
            <a:xfrm>
              <a:off x="7075376" y="3352444"/>
              <a:ext cx="1025610" cy="7249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WURC</a:t>
              </a:r>
            </a:p>
          </p:txBody>
        </p:sp>
        <p:sp>
          <p:nvSpPr>
            <p:cNvPr id="16" name="Rectangle 15"/>
            <p:cNvSpPr/>
            <p:nvPr/>
          </p:nvSpPr>
          <p:spPr>
            <a:xfrm>
              <a:off x="7075376" y="4118564"/>
              <a:ext cx="1025610" cy="7249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WURC</a:t>
              </a:r>
            </a:p>
          </p:txBody>
        </p:sp>
        <p:sp>
          <p:nvSpPr>
            <p:cNvPr id="17" name="Rectangle 16"/>
            <p:cNvSpPr/>
            <p:nvPr/>
          </p:nvSpPr>
          <p:spPr>
            <a:xfrm>
              <a:off x="7071259" y="4884684"/>
              <a:ext cx="1025610" cy="7249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WURC</a:t>
              </a:r>
            </a:p>
          </p:txBody>
        </p:sp>
        <p:cxnSp>
          <p:nvCxnSpPr>
            <p:cNvPr id="18" name="Straight Arrow Connector 17"/>
            <p:cNvCxnSpPr>
              <a:stCxn id="13" idx="2"/>
              <a:endCxn id="27" idx="0"/>
            </p:cNvCxnSpPr>
            <p:nvPr/>
          </p:nvCxnSpPr>
          <p:spPr>
            <a:xfrm flipV="1">
              <a:off x="5587831" y="4854818"/>
              <a:ext cx="463998" cy="1"/>
            </a:xfrm>
            <a:prstGeom prst="straightConnector1">
              <a:avLst/>
            </a:prstGeom>
            <a:ln w="38100">
              <a:solidFill>
                <a:schemeClr val="tx1">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Isosceles Triangle 18"/>
            <p:cNvSpPr/>
            <p:nvPr/>
          </p:nvSpPr>
          <p:spPr>
            <a:xfrm rot="10800000">
              <a:off x="8463453" y="2615156"/>
              <a:ext cx="288324" cy="25537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0" name="Elbow Connector 19"/>
            <p:cNvCxnSpPr>
              <a:stCxn id="14" idx="3"/>
              <a:endCxn id="19" idx="5"/>
            </p:cNvCxnSpPr>
            <p:nvPr/>
          </p:nvCxnSpPr>
          <p:spPr>
            <a:xfrm flipV="1">
              <a:off x="8100986" y="2742842"/>
              <a:ext cx="434548" cy="205947"/>
            </a:xfrm>
            <a:prstGeom prst="bentConnector3">
              <a:avLst>
                <a:gd name="adj1" fmla="val 1182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Isosceles Triangle 20"/>
            <p:cNvSpPr/>
            <p:nvPr/>
          </p:nvSpPr>
          <p:spPr>
            <a:xfrm rot="10800000">
              <a:off x="8463453" y="3395692"/>
              <a:ext cx="288324" cy="25537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2" name="Elbow Connector 21"/>
            <p:cNvCxnSpPr>
              <a:endCxn id="21" idx="5"/>
            </p:cNvCxnSpPr>
            <p:nvPr/>
          </p:nvCxnSpPr>
          <p:spPr>
            <a:xfrm flipV="1">
              <a:off x="8100986" y="3523378"/>
              <a:ext cx="434548" cy="205947"/>
            </a:xfrm>
            <a:prstGeom prst="bentConnector3">
              <a:avLst>
                <a:gd name="adj1" fmla="val 1182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Isosceles Triangle 22"/>
            <p:cNvSpPr/>
            <p:nvPr/>
          </p:nvSpPr>
          <p:spPr>
            <a:xfrm rot="10800000">
              <a:off x="8455219" y="4157693"/>
              <a:ext cx="288324" cy="25537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4" name="Elbow Connector 23"/>
            <p:cNvCxnSpPr>
              <a:endCxn id="23" idx="5"/>
            </p:cNvCxnSpPr>
            <p:nvPr/>
          </p:nvCxnSpPr>
          <p:spPr>
            <a:xfrm flipV="1">
              <a:off x="8092752" y="4285379"/>
              <a:ext cx="434548" cy="205947"/>
            </a:xfrm>
            <a:prstGeom prst="bentConnector3">
              <a:avLst>
                <a:gd name="adj1" fmla="val 1182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Isosceles Triangle 24"/>
            <p:cNvSpPr/>
            <p:nvPr/>
          </p:nvSpPr>
          <p:spPr>
            <a:xfrm rot="10800000">
              <a:off x="8455219" y="4938229"/>
              <a:ext cx="288324" cy="25537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6" name="Elbow Connector 25"/>
            <p:cNvCxnSpPr>
              <a:endCxn id="25" idx="5"/>
            </p:cNvCxnSpPr>
            <p:nvPr/>
          </p:nvCxnSpPr>
          <p:spPr>
            <a:xfrm flipV="1">
              <a:off x="8092752" y="5065915"/>
              <a:ext cx="434548" cy="205947"/>
            </a:xfrm>
            <a:prstGeom prst="bentConnector3">
              <a:avLst>
                <a:gd name="adj1" fmla="val 1182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rot="16200000">
              <a:off x="5620372" y="4716835"/>
              <a:ext cx="1138880" cy="2759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FMC</a:t>
              </a:r>
            </a:p>
          </p:txBody>
        </p:sp>
        <p:sp>
          <p:nvSpPr>
            <p:cNvPr id="28" name="Rectangle 27"/>
            <p:cNvSpPr/>
            <p:nvPr/>
          </p:nvSpPr>
          <p:spPr>
            <a:xfrm>
              <a:off x="1089968" y="2808748"/>
              <a:ext cx="1828801" cy="261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err="1"/>
                <a:t>MicroBlaze</a:t>
              </a:r>
              <a:endParaRPr lang="en-US" dirty="0"/>
            </a:p>
            <a:p>
              <a:r>
                <a:rPr lang="en-US" dirty="0"/>
                <a:t>Processor</a:t>
              </a:r>
            </a:p>
          </p:txBody>
        </p:sp>
        <p:sp>
          <p:nvSpPr>
            <p:cNvPr id="29" name="Rectangle 28"/>
            <p:cNvSpPr/>
            <p:nvPr/>
          </p:nvSpPr>
          <p:spPr>
            <a:xfrm>
              <a:off x="2912595" y="2808748"/>
              <a:ext cx="1828801" cy="2615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dirty="0"/>
                <a:t>FPGA</a:t>
              </a:r>
            </a:p>
            <a:p>
              <a:endParaRPr lang="en-US" dirty="0"/>
            </a:p>
          </p:txBody>
        </p:sp>
        <p:sp>
          <p:nvSpPr>
            <p:cNvPr id="30" name="Rectangle 29"/>
            <p:cNvSpPr/>
            <p:nvPr/>
          </p:nvSpPr>
          <p:spPr>
            <a:xfrm>
              <a:off x="4842304" y="2808748"/>
              <a:ext cx="819662" cy="5025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WARPv3 Radio</a:t>
              </a:r>
            </a:p>
          </p:txBody>
        </p:sp>
        <p:sp>
          <p:nvSpPr>
            <p:cNvPr id="31" name="Rectangle 30"/>
            <p:cNvSpPr/>
            <p:nvPr/>
          </p:nvSpPr>
          <p:spPr>
            <a:xfrm>
              <a:off x="4837161" y="3375098"/>
              <a:ext cx="819662" cy="5025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WARPv3 Radio</a:t>
              </a:r>
            </a:p>
          </p:txBody>
        </p:sp>
        <p:sp>
          <p:nvSpPr>
            <p:cNvPr id="32" name="Rectangle 31"/>
            <p:cNvSpPr/>
            <p:nvPr/>
          </p:nvSpPr>
          <p:spPr>
            <a:xfrm rot="16200000">
              <a:off x="3825963" y="4638571"/>
              <a:ext cx="1040025" cy="432489"/>
            </a:xfrm>
            <a:prstGeom prst="rect">
              <a:avLst/>
            </a:prstGeom>
            <a:solidFill>
              <a:schemeClr val="bg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WURC</a:t>
              </a:r>
            </a:p>
            <a:p>
              <a:pPr algn="ctr"/>
              <a:r>
                <a:rPr lang="en-US" sz="1400" dirty="0"/>
                <a:t>Bridge</a:t>
              </a:r>
            </a:p>
          </p:txBody>
        </p:sp>
        <p:sp>
          <p:nvSpPr>
            <p:cNvPr id="33" name="Rectangle 32"/>
            <p:cNvSpPr/>
            <p:nvPr/>
          </p:nvSpPr>
          <p:spPr>
            <a:xfrm rot="16200000">
              <a:off x="3825963" y="3179447"/>
              <a:ext cx="1040025" cy="432488"/>
            </a:xfrm>
            <a:prstGeom prst="rect">
              <a:avLst/>
            </a:prstGeom>
            <a:solidFill>
              <a:schemeClr val="bg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Radio Bridge</a:t>
              </a:r>
            </a:p>
          </p:txBody>
        </p:sp>
        <p:sp>
          <p:nvSpPr>
            <p:cNvPr id="34" name="Trapezoid 33"/>
            <p:cNvSpPr/>
            <p:nvPr/>
          </p:nvSpPr>
          <p:spPr>
            <a:xfrm rot="16200000">
              <a:off x="3276768" y="4024199"/>
              <a:ext cx="974959" cy="144448"/>
            </a:xfrm>
            <a:prstGeom prst="trapezoid">
              <a:avLst>
                <a:gd name="adj" fmla="val 64882"/>
              </a:avLst>
            </a:prstGeom>
            <a:solidFill>
              <a:schemeClr val="bg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Rectangle 34"/>
            <p:cNvSpPr/>
            <p:nvPr/>
          </p:nvSpPr>
          <p:spPr>
            <a:xfrm rot="16200000">
              <a:off x="2494006" y="3893781"/>
              <a:ext cx="1380869" cy="408371"/>
            </a:xfrm>
            <a:prstGeom prst="rect">
              <a:avLst/>
            </a:prstGeom>
            <a:solidFill>
              <a:schemeClr val="bg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Argos/Faros</a:t>
              </a:r>
            </a:p>
            <a:p>
              <a:pPr algn="ctr"/>
              <a:r>
                <a:rPr lang="en-US" sz="1400" dirty="0"/>
                <a:t>Sounder</a:t>
              </a:r>
            </a:p>
          </p:txBody>
        </p:sp>
        <p:cxnSp>
          <p:nvCxnSpPr>
            <p:cNvPr id="36" name="Straight Arrow Connector 35"/>
            <p:cNvCxnSpPr>
              <a:stCxn id="32" idx="2"/>
              <a:endCxn id="13" idx="0"/>
            </p:cNvCxnSpPr>
            <p:nvPr/>
          </p:nvCxnSpPr>
          <p:spPr>
            <a:xfrm>
              <a:off x="4562220" y="4854815"/>
              <a:ext cx="749645" cy="4"/>
            </a:xfrm>
            <a:prstGeom prst="straightConnector1">
              <a:avLst/>
            </a:prstGeom>
            <a:ln w="38100">
              <a:solidFill>
                <a:schemeClr val="tx1">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30" idx="1"/>
            </p:cNvCxnSpPr>
            <p:nvPr/>
          </p:nvCxnSpPr>
          <p:spPr>
            <a:xfrm flipV="1">
              <a:off x="4562220" y="3060001"/>
              <a:ext cx="280084" cy="4632"/>
            </a:xfrm>
            <a:prstGeom prst="straightConnector1">
              <a:avLst/>
            </a:prstGeom>
            <a:ln w="28575">
              <a:solidFill>
                <a:schemeClr val="tx1">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557077" y="3619140"/>
              <a:ext cx="280084" cy="4632"/>
            </a:xfrm>
            <a:prstGeom prst="straightConnector1">
              <a:avLst/>
            </a:prstGeom>
            <a:ln w="28575">
              <a:solidFill>
                <a:schemeClr val="tx1">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831673" y="3750683"/>
              <a:ext cx="298059" cy="3"/>
            </a:xfrm>
            <a:prstGeom prst="straightConnector1">
              <a:avLst/>
            </a:prstGeom>
            <a:ln w="38100">
              <a:solidFill>
                <a:schemeClr val="tx1">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826995" y="4481026"/>
              <a:ext cx="298059" cy="3"/>
            </a:xfrm>
            <a:prstGeom prst="straightConnector1">
              <a:avLst/>
            </a:prstGeom>
            <a:ln w="38100">
              <a:solidFill>
                <a:schemeClr val="tx1">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388626" y="4068179"/>
              <a:ext cx="298059" cy="3"/>
            </a:xfrm>
            <a:prstGeom prst="straightConnector1">
              <a:avLst/>
            </a:prstGeom>
            <a:ln w="38100">
              <a:solidFill>
                <a:schemeClr val="tx1">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432684" y="4362780"/>
              <a:ext cx="1143367" cy="5539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t>WURC Drivers</a:t>
              </a:r>
            </a:p>
          </p:txBody>
        </p:sp>
        <p:sp>
          <p:nvSpPr>
            <p:cNvPr id="43" name="Rectangle 42"/>
            <p:cNvSpPr/>
            <p:nvPr/>
          </p:nvSpPr>
          <p:spPr>
            <a:xfrm>
              <a:off x="1432684" y="3683162"/>
              <a:ext cx="1143367" cy="5539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t>Argos/Faros Drivers</a:t>
              </a:r>
            </a:p>
          </p:txBody>
        </p:sp>
        <p:sp>
          <p:nvSpPr>
            <p:cNvPr id="44" name="Rectangle 43"/>
            <p:cNvSpPr/>
            <p:nvPr/>
          </p:nvSpPr>
          <p:spPr>
            <a:xfrm>
              <a:off x="7199569" y="841472"/>
              <a:ext cx="1191390" cy="4912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Mobile Argos-WURC</a:t>
              </a:r>
            </a:p>
          </p:txBody>
        </p:sp>
        <p:sp>
          <p:nvSpPr>
            <p:cNvPr id="45" name="Rectangle 44"/>
            <p:cNvSpPr/>
            <p:nvPr/>
          </p:nvSpPr>
          <p:spPr>
            <a:xfrm>
              <a:off x="7199569" y="1611419"/>
              <a:ext cx="1191390" cy="4912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Mobile Argos-WURC</a:t>
              </a:r>
            </a:p>
          </p:txBody>
        </p:sp>
        <p:sp>
          <p:nvSpPr>
            <p:cNvPr id="46" name="Isosceles Triangle 45"/>
            <p:cNvSpPr/>
            <p:nvPr/>
          </p:nvSpPr>
          <p:spPr>
            <a:xfrm rot="10800000">
              <a:off x="8758712" y="771593"/>
              <a:ext cx="288324" cy="25537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7" name="Elbow Connector 46"/>
            <p:cNvCxnSpPr/>
            <p:nvPr/>
          </p:nvCxnSpPr>
          <p:spPr>
            <a:xfrm flipV="1">
              <a:off x="8390959" y="893584"/>
              <a:ext cx="434548" cy="205947"/>
            </a:xfrm>
            <a:prstGeom prst="bentConnector3">
              <a:avLst>
                <a:gd name="adj1" fmla="val 1182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Isosceles Triangle 47"/>
            <p:cNvSpPr/>
            <p:nvPr/>
          </p:nvSpPr>
          <p:spPr>
            <a:xfrm rot="10800000">
              <a:off x="8758712" y="1527667"/>
              <a:ext cx="288324" cy="25537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9" name="Elbow Connector 48"/>
            <p:cNvCxnSpPr>
              <a:endCxn id="48" idx="5"/>
            </p:cNvCxnSpPr>
            <p:nvPr/>
          </p:nvCxnSpPr>
          <p:spPr>
            <a:xfrm flipV="1">
              <a:off x="8396245" y="1655353"/>
              <a:ext cx="434548" cy="205947"/>
            </a:xfrm>
            <a:prstGeom prst="bentConnector3">
              <a:avLst>
                <a:gd name="adj1" fmla="val 1182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9" idx="3"/>
              <a:endCxn id="44" idx="1"/>
            </p:cNvCxnSpPr>
            <p:nvPr/>
          </p:nvCxnSpPr>
          <p:spPr>
            <a:xfrm flipV="1">
              <a:off x="4741396" y="1087116"/>
              <a:ext cx="2458173" cy="505139"/>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9" idx="3"/>
              <a:endCxn id="45" idx="1"/>
            </p:cNvCxnSpPr>
            <p:nvPr/>
          </p:nvCxnSpPr>
          <p:spPr>
            <a:xfrm>
              <a:off x="4741396" y="1592255"/>
              <a:ext cx="2458173" cy="26480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81" name="Picture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1459" y="2581059"/>
            <a:ext cx="2767246" cy="2624971"/>
          </a:xfrm>
          <a:prstGeom prst="rect">
            <a:avLst/>
          </a:prstGeom>
        </p:spPr>
      </p:pic>
      <p:sp>
        <p:nvSpPr>
          <p:cNvPr id="3" name="Slide Number Placeholder 2"/>
          <p:cNvSpPr>
            <a:spLocks noGrp="1"/>
          </p:cNvSpPr>
          <p:nvPr>
            <p:ph type="sldNum" sz="quarter" idx="12"/>
          </p:nvPr>
        </p:nvSpPr>
        <p:spPr/>
        <p:txBody>
          <a:bodyPr/>
          <a:lstStyle/>
          <a:p>
            <a:fld id="{8BD109B3-5388-4897-B84D-DA45BB8A6872}" type="slidenum">
              <a:rPr lang="en-US" smtClean="0"/>
              <a:t>12</a:t>
            </a:fld>
            <a:endParaRPr lang="en-US"/>
          </a:p>
        </p:txBody>
      </p:sp>
    </p:spTree>
    <p:extLst>
      <p:ext uri="{BB962C8B-B14F-4D97-AF65-F5344CB8AC3E}">
        <p14:creationId xmlns:p14="http://schemas.microsoft.com/office/powerpoint/2010/main" val="3189548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Setup</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254" y="1690688"/>
            <a:ext cx="3237531" cy="4316707"/>
          </a:xfrm>
          <a:prstGeom prst="rect">
            <a:avLst/>
          </a:prstGeom>
        </p:spPr>
      </p:pic>
      <p:sp>
        <p:nvSpPr>
          <p:cNvPr id="5" name="Slide Number Placeholder 4"/>
          <p:cNvSpPr>
            <a:spLocks noGrp="1"/>
          </p:cNvSpPr>
          <p:nvPr>
            <p:ph type="sldNum" sz="quarter" idx="12"/>
          </p:nvPr>
        </p:nvSpPr>
        <p:spPr/>
        <p:txBody>
          <a:bodyPr/>
          <a:lstStyle/>
          <a:p>
            <a:fld id="{8BD109B3-5388-4897-B84D-DA45BB8A6872}" type="slidenum">
              <a:rPr lang="en-US" smtClean="0"/>
              <a:t>13</a:t>
            </a:fld>
            <a:endParaRPr lang="en-US" dirty="0"/>
          </a:p>
        </p:txBody>
      </p:sp>
      <p:sp>
        <p:nvSpPr>
          <p:cNvPr id="7" name="TextBox 6"/>
          <p:cNvSpPr txBox="1"/>
          <p:nvPr/>
        </p:nvSpPr>
        <p:spPr>
          <a:xfrm>
            <a:off x="1158318" y="6050813"/>
            <a:ext cx="2165336" cy="369332"/>
          </a:xfrm>
          <a:prstGeom prst="rect">
            <a:avLst/>
          </a:prstGeom>
          <a:noFill/>
        </p:spPr>
        <p:txBody>
          <a:bodyPr wrap="none" rtlCol="0">
            <a:spAutoFit/>
          </a:bodyPr>
          <a:lstStyle/>
          <a:p>
            <a:r>
              <a:rPr lang="en-US" dirty="0"/>
              <a:t>Outdoor Dense Trees</a:t>
            </a:r>
          </a:p>
        </p:txBody>
      </p:sp>
      <p:grpSp>
        <p:nvGrpSpPr>
          <p:cNvPr id="11" name="Group 10"/>
          <p:cNvGrpSpPr/>
          <p:nvPr/>
        </p:nvGrpSpPr>
        <p:grpSpPr>
          <a:xfrm>
            <a:off x="8671632" y="1690688"/>
            <a:ext cx="3237531" cy="4686039"/>
            <a:chOff x="8671632" y="1690688"/>
            <a:chExt cx="3237531" cy="4686039"/>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1632" y="1690688"/>
              <a:ext cx="3237531" cy="4316707"/>
            </a:xfrm>
            <a:prstGeom prst="rect">
              <a:avLst/>
            </a:prstGeom>
          </p:spPr>
        </p:pic>
        <p:sp>
          <p:nvSpPr>
            <p:cNvPr id="8" name="TextBox 7"/>
            <p:cNvSpPr txBox="1"/>
            <p:nvPr/>
          </p:nvSpPr>
          <p:spPr>
            <a:xfrm>
              <a:off x="9476392" y="6007395"/>
              <a:ext cx="1628010" cy="369332"/>
            </a:xfrm>
            <a:prstGeom prst="rect">
              <a:avLst/>
            </a:prstGeom>
            <a:noFill/>
          </p:spPr>
          <p:txBody>
            <a:bodyPr wrap="none" rtlCol="0">
              <a:spAutoFit/>
            </a:bodyPr>
            <a:lstStyle/>
            <a:p>
              <a:r>
                <a:rPr lang="en-US" dirty="0"/>
                <a:t>Example Nodes</a:t>
              </a:r>
            </a:p>
          </p:txBody>
        </p:sp>
      </p:grpSp>
      <p:grpSp>
        <p:nvGrpSpPr>
          <p:cNvPr id="6" name="Group 5"/>
          <p:cNvGrpSpPr/>
          <p:nvPr/>
        </p:nvGrpSpPr>
        <p:grpSpPr>
          <a:xfrm>
            <a:off x="4629339" y="1690688"/>
            <a:ext cx="3237531" cy="4734257"/>
            <a:chOff x="4629339" y="1690688"/>
            <a:chExt cx="3237531" cy="4734257"/>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089751" y="2230276"/>
              <a:ext cx="4316708" cy="3237531"/>
            </a:xfrm>
            <a:prstGeom prst="rect">
              <a:avLst/>
            </a:prstGeom>
          </p:spPr>
        </p:pic>
        <p:sp>
          <p:nvSpPr>
            <p:cNvPr id="10" name="TextBox 9"/>
            <p:cNvSpPr txBox="1"/>
            <p:nvPr/>
          </p:nvSpPr>
          <p:spPr>
            <a:xfrm>
              <a:off x="5165437" y="6055613"/>
              <a:ext cx="2195601" cy="369332"/>
            </a:xfrm>
            <a:prstGeom prst="rect">
              <a:avLst/>
            </a:prstGeom>
            <a:noFill/>
          </p:spPr>
          <p:txBody>
            <a:bodyPr wrap="none" rtlCol="0">
              <a:spAutoFit/>
            </a:bodyPr>
            <a:lstStyle/>
            <a:p>
              <a:r>
                <a:rPr lang="en-US" dirty="0"/>
                <a:t>Indoor Hallway/Stairs</a:t>
              </a:r>
            </a:p>
          </p:txBody>
        </p:sp>
      </p:grpSp>
    </p:spTree>
    <p:extLst>
      <p:ext uri="{BB962C8B-B14F-4D97-AF65-F5344CB8AC3E}">
        <p14:creationId xmlns:p14="http://schemas.microsoft.com/office/powerpoint/2010/main" val="57501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cliparts.co/cliparts/qiB/XxB/qiBXxByd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401" y="1690688"/>
            <a:ext cx="2068401" cy="88941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052567" y="2066935"/>
            <a:ext cx="3713309" cy="2261509"/>
            <a:chOff x="5052567" y="2066935"/>
            <a:chExt cx="3713309" cy="2261509"/>
          </a:xfrm>
        </p:grpSpPr>
        <p:cxnSp>
          <p:nvCxnSpPr>
            <p:cNvPr id="36" name="Straight Arrow Connector 35"/>
            <p:cNvCxnSpPr/>
            <p:nvPr/>
          </p:nvCxnSpPr>
          <p:spPr>
            <a:xfrm>
              <a:off x="5615227" y="2399020"/>
              <a:ext cx="3150649" cy="843257"/>
            </a:xfrm>
            <a:prstGeom prst="straightConnector1">
              <a:avLst/>
            </a:prstGeom>
            <a:ln w="76200">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052567" y="2066935"/>
              <a:ext cx="3570768" cy="2261509"/>
            </a:xfrm>
            <a:prstGeom prst="straightConnector1">
              <a:avLst/>
            </a:prstGeom>
            <a:ln w="762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Types of Mobility</a:t>
            </a:r>
          </a:p>
        </p:txBody>
      </p:sp>
      <p:sp>
        <p:nvSpPr>
          <p:cNvPr id="4" name="Slide Number Placeholder 3"/>
          <p:cNvSpPr>
            <a:spLocks noGrp="1"/>
          </p:cNvSpPr>
          <p:nvPr>
            <p:ph type="sldNum" sz="quarter" idx="12"/>
          </p:nvPr>
        </p:nvSpPr>
        <p:spPr/>
        <p:txBody>
          <a:bodyPr/>
          <a:lstStyle/>
          <a:p>
            <a:fld id="{8BD109B3-5388-4897-B84D-DA45BB8A6872}" type="slidenum">
              <a:rPr lang="en-US" smtClean="0"/>
              <a:t>14</a:t>
            </a:fld>
            <a:endParaRPr lang="en-US"/>
          </a:p>
        </p:txBody>
      </p:sp>
      <p:pic>
        <p:nvPicPr>
          <p:cNvPr id="8" name="Picture 4" descr="http://worldartsme.com/images/3d-brick-wall-clipar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076442">
            <a:off x="5051788" y="4597199"/>
            <a:ext cx="1376703" cy="1571868"/>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p:cNvGrpSpPr/>
          <p:nvPr/>
        </p:nvGrpSpPr>
        <p:grpSpPr>
          <a:xfrm>
            <a:off x="2509868" y="2384681"/>
            <a:ext cx="6256008" cy="3023189"/>
            <a:chOff x="2509867" y="1952683"/>
            <a:chExt cx="6256008" cy="3023189"/>
          </a:xfrm>
        </p:grpSpPr>
        <p:cxnSp>
          <p:nvCxnSpPr>
            <p:cNvPr id="7" name="Straight Arrow Connector 6"/>
            <p:cNvCxnSpPr/>
            <p:nvPr/>
          </p:nvCxnSpPr>
          <p:spPr>
            <a:xfrm flipV="1">
              <a:off x="2509867" y="1952683"/>
              <a:ext cx="3107059" cy="519373"/>
            </a:xfrm>
            <a:prstGeom prst="straightConnector1">
              <a:avLst/>
            </a:prstGeom>
            <a:ln w="76200">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742948" y="2977442"/>
              <a:ext cx="6022927" cy="116766"/>
            </a:xfrm>
            <a:prstGeom prst="straightConnector1">
              <a:avLst/>
            </a:prstGeom>
            <a:ln w="76200">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724107" y="3542946"/>
              <a:ext cx="2959323" cy="1432926"/>
            </a:xfrm>
            <a:prstGeom prst="straightConnector1">
              <a:avLst/>
            </a:prstGeom>
            <a:ln w="76200">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grpSp>
      <p:cxnSp>
        <p:nvCxnSpPr>
          <p:cNvPr id="52" name="Straight Arrow Connector 51"/>
          <p:cNvCxnSpPr/>
          <p:nvPr/>
        </p:nvCxnSpPr>
        <p:spPr>
          <a:xfrm flipV="1">
            <a:off x="5676662" y="3526525"/>
            <a:ext cx="3089214" cy="1872809"/>
          </a:xfrm>
          <a:prstGeom prst="straightConnector1">
            <a:avLst/>
          </a:prstGeom>
          <a:ln w="76200">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2509868" y="2076444"/>
            <a:ext cx="2521434" cy="827610"/>
          </a:xfrm>
          <a:prstGeom prst="straightConnector1">
            <a:avLst/>
          </a:prstGeom>
          <a:ln w="762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742949" y="3513816"/>
            <a:ext cx="5866832" cy="881513"/>
          </a:xfrm>
          <a:prstGeom prst="straightConnector1">
            <a:avLst/>
          </a:prstGeom>
          <a:ln w="762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714403" y="3987653"/>
            <a:ext cx="3251144" cy="1054005"/>
          </a:xfrm>
          <a:prstGeom prst="straightConnector1">
            <a:avLst/>
          </a:prstGeom>
          <a:ln w="762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5956022" y="4462929"/>
            <a:ext cx="2653759" cy="578410"/>
          </a:xfrm>
          <a:prstGeom prst="straightConnector1">
            <a:avLst/>
          </a:prstGeom>
          <a:ln w="762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815495" y="2457430"/>
            <a:ext cx="1673108" cy="1673108"/>
            <a:chOff x="3769831" y="3123148"/>
            <a:chExt cx="1673108" cy="1673108"/>
          </a:xfrm>
        </p:grpSpPr>
        <p:pic>
          <p:nvPicPr>
            <p:cNvPr id="49" name="Picture 39" descr="https://pbs.twimg.com/profile_images/81060618/WRT54.avatar.00_400x400.png"/>
            <p:cNvPicPr>
              <a:picLocks noChangeAspect="1" noChangeArrowheads="1"/>
            </p:cNvPicPr>
            <p:nvPr/>
          </p:nvPicPr>
          <p:blipFill rotWithShape="1">
            <a:blip r:embed="rId5">
              <a:extLst>
                <a:ext uri="{28A0092B-C50C-407E-A947-70E740481C1C}">
                  <a14:useLocalDpi xmlns:a14="http://schemas.microsoft.com/office/drawing/2010/main" val="0"/>
                </a:ext>
              </a:extLst>
            </a:blip>
            <a:srcRect l="55061" r="35688" b="58947"/>
            <a:stretch/>
          </p:blipFill>
          <p:spPr bwMode="auto">
            <a:xfrm>
              <a:off x="4121944" y="3180299"/>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9" descr="https://pbs.twimg.com/profile_images/81060618/WRT54.avatar.00_400x400.png"/>
            <p:cNvPicPr>
              <a:picLocks noChangeAspect="1" noChangeArrowheads="1"/>
            </p:cNvPicPr>
            <p:nvPr/>
          </p:nvPicPr>
          <p:blipFill rotWithShape="1">
            <a:blip r:embed="rId5">
              <a:extLst>
                <a:ext uri="{28A0092B-C50C-407E-A947-70E740481C1C}">
                  <a14:useLocalDpi xmlns:a14="http://schemas.microsoft.com/office/drawing/2010/main" val="0"/>
                </a:ext>
              </a:extLst>
            </a:blip>
            <a:srcRect l="55061" r="35688" b="58947"/>
            <a:stretch/>
          </p:blipFill>
          <p:spPr bwMode="auto">
            <a:xfrm>
              <a:off x="4400550" y="3146961"/>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9" descr="https://pbs.twimg.com/profile_images/81060618/WRT54.avatar.00_400x4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9831" y="3123148"/>
              <a:ext cx="1673108" cy="1673108"/>
            </a:xfrm>
            <a:prstGeom prst="rect">
              <a:avLst/>
            </a:prstGeom>
            <a:noFill/>
            <a:extLst>
              <a:ext uri="{909E8E84-426E-40DD-AFC4-6F175D3DCCD1}">
                <a14:hiddenFill xmlns:a14="http://schemas.microsoft.com/office/drawing/2010/main">
                  <a:solidFill>
                    <a:srgbClr val="FFFFFF"/>
                  </a:solidFill>
                </a14:hiddenFill>
              </a:ext>
            </a:extLst>
          </p:spPr>
        </p:pic>
      </p:grpSp>
      <p:pic>
        <p:nvPicPr>
          <p:cNvPr id="55" name="Picture 41" descr="https://upload.wikimedia.org/wikipedia/commons/a/a7/IPhone_6S_Rose_Gold.png"/>
          <p:cNvPicPr>
            <a:picLocks noChangeAspect="1" noChangeArrowheads="1"/>
          </p:cNvPicPr>
          <p:nvPr/>
        </p:nvPicPr>
        <p:blipFill>
          <a:blip r:embed="rId6" cstate="print">
            <a:duotone>
              <a:prstClr val="black"/>
              <a:srgbClr val="FD9759">
                <a:tint val="45000"/>
                <a:satMod val="400000"/>
              </a:srgbClr>
            </a:duotone>
            <a:extLst>
              <a:ext uri="{28A0092B-C50C-407E-A947-70E740481C1C}">
                <a14:useLocalDpi xmlns:a14="http://schemas.microsoft.com/office/drawing/2010/main" val="0"/>
              </a:ext>
            </a:extLst>
          </a:blip>
          <a:srcRect/>
          <a:stretch>
            <a:fillRect/>
          </a:stretch>
        </p:blipFill>
        <p:spPr bwMode="auto">
          <a:xfrm flipH="1">
            <a:off x="8691395" y="4139689"/>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1" descr="https://upload.wikimedia.org/wikipedia/commons/a/a7/IPhone_6S_Rose_Gold.png"/>
          <p:cNvPicPr>
            <a:picLocks noChangeAspect="1" noChangeArrowheads="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8840549" y="2756352"/>
            <a:ext cx="496751" cy="98215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637780" y="1627706"/>
            <a:ext cx="2994025" cy="461665"/>
          </a:xfrm>
          <a:prstGeom prst="rect">
            <a:avLst/>
          </a:prstGeom>
          <a:noFill/>
        </p:spPr>
        <p:txBody>
          <a:bodyPr wrap="none" rtlCol="0">
            <a:spAutoFit/>
          </a:bodyPr>
          <a:lstStyle/>
          <a:p>
            <a:r>
              <a:rPr lang="en-US" sz="2400" dirty="0"/>
              <a:t>Environmental Motion</a:t>
            </a:r>
          </a:p>
        </p:txBody>
      </p:sp>
      <p:sp>
        <p:nvSpPr>
          <p:cNvPr id="26" name="TextBox 25"/>
          <p:cNvSpPr txBox="1"/>
          <p:nvPr/>
        </p:nvSpPr>
        <p:spPr>
          <a:xfrm>
            <a:off x="9817840" y="3004096"/>
            <a:ext cx="2034531" cy="461665"/>
          </a:xfrm>
          <a:prstGeom prst="rect">
            <a:avLst/>
          </a:prstGeom>
          <a:noFill/>
        </p:spPr>
        <p:txBody>
          <a:bodyPr wrap="none" rtlCol="0">
            <a:spAutoFit/>
          </a:bodyPr>
          <a:lstStyle/>
          <a:p>
            <a:r>
              <a:rPr lang="en-US" sz="2400" dirty="0"/>
              <a:t>Nodal Mobility</a:t>
            </a:r>
          </a:p>
        </p:txBody>
      </p:sp>
    </p:spTree>
    <p:extLst>
      <p:ext uri="{BB962C8B-B14F-4D97-AF65-F5344CB8AC3E}">
        <p14:creationId xmlns:p14="http://schemas.microsoft.com/office/powerpoint/2010/main" val="375497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7 -2.59259E-6 L 0.16641 0.00047 " pathEditMode="relative" rAng="0" ptsTypes="AA">
                                      <p:cBhvr>
                                        <p:cTn id="6" dur="1000" fill="hold"/>
                                        <p:tgtEl>
                                          <p:spTgt spid="22530"/>
                                        </p:tgtEl>
                                        <p:attrNameLst>
                                          <p:attrName>ppt_x</p:attrName>
                                          <p:attrName>ppt_y</p:attrName>
                                        </p:attrNameLst>
                                      </p:cBhvr>
                                      <p:rCtr x="8320" y="23"/>
                                    </p:animMotion>
                                  </p:childTnLst>
                                </p:cTn>
                              </p:par>
                              <p:par>
                                <p:cTn id="7" presetID="10" presetClass="exit" presetSubtype="0" fill="hold" nodeType="withEffect">
                                  <p:stCondLst>
                                    <p:cond delay="0"/>
                                  </p:stCondLst>
                                  <p:childTnLst>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2.70833E-6 3.7037E-7 L 0.07175 -0.17199 " pathEditMode="relative" rAng="0" ptsTypes="AA">
                                      <p:cBhvr>
                                        <p:cTn id="15" dur="1000" fill="hold"/>
                                        <p:tgtEl>
                                          <p:spTgt spid="56"/>
                                        </p:tgtEl>
                                        <p:attrNameLst>
                                          <p:attrName>ppt_x</p:attrName>
                                          <p:attrName>ppt_y</p:attrName>
                                        </p:attrNameLst>
                                      </p:cBhvr>
                                      <p:rCtr x="3581" y="-8611"/>
                                    </p:animMotion>
                                  </p:childTnLst>
                                </p:cTn>
                              </p:par>
                              <p:par>
                                <p:cTn id="16" presetID="1"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513" y="1553617"/>
            <a:ext cx="11262124" cy="4285238"/>
          </a:xfrm>
          <a:prstGeom prst="rect">
            <a:avLst/>
          </a:prstGeom>
        </p:spPr>
      </p:pic>
      <p:sp>
        <p:nvSpPr>
          <p:cNvPr id="6" name="Rectangle 5"/>
          <p:cNvSpPr/>
          <p:nvPr/>
        </p:nvSpPr>
        <p:spPr>
          <a:xfrm>
            <a:off x="4416552" y="1307592"/>
            <a:ext cx="3236976" cy="45963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529684" y="1307591"/>
            <a:ext cx="3236976" cy="45963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dirty="0"/>
              <a:t>ZF Rate Degradation vs. CSI Staleness, 8x4 Outdoor</a:t>
            </a:r>
          </a:p>
        </p:txBody>
      </p:sp>
      <p:sp>
        <p:nvSpPr>
          <p:cNvPr id="5" name="Slide Number Placeholder 4"/>
          <p:cNvSpPr>
            <a:spLocks noGrp="1"/>
          </p:cNvSpPr>
          <p:nvPr>
            <p:ph type="sldNum" sz="quarter" idx="12"/>
          </p:nvPr>
        </p:nvSpPr>
        <p:spPr/>
        <p:txBody>
          <a:bodyPr/>
          <a:lstStyle/>
          <a:p>
            <a:fld id="{8BD109B3-5388-4897-B84D-DA45BB8A6872}" type="slidenum">
              <a:rPr lang="en-US" smtClean="0"/>
              <a:t>15</a:t>
            </a:fld>
            <a:endParaRPr lang="en-US"/>
          </a:p>
        </p:txBody>
      </p:sp>
      <p:sp>
        <p:nvSpPr>
          <p:cNvPr id="12" name="TextBox 11"/>
          <p:cNvSpPr txBox="1"/>
          <p:nvPr/>
        </p:nvSpPr>
        <p:spPr>
          <a:xfrm>
            <a:off x="544864" y="5888308"/>
            <a:ext cx="11672811" cy="523220"/>
          </a:xfrm>
          <a:prstGeom prst="rect">
            <a:avLst/>
          </a:prstGeom>
          <a:noFill/>
        </p:spPr>
        <p:txBody>
          <a:bodyPr wrap="none" rtlCol="0">
            <a:spAutoFit/>
          </a:bodyPr>
          <a:lstStyle/>
          <a:p>
            <a:r>
              <a:rPr lang="en-US" sz="2800" dirty="0"/>
              <a:t>Stale channel capacity remains high for </a:t>
            </a:r>
            <a:r>
              <a:rPr lang="en-US" sz="2800" u="sng" dirty="0"/>
              <a:t>stationary</a:t>
            </a:r>
            <a:r>
              <a:rPr lang="en-US" sz="2800" dirty="0"/>
              <a:t> nodes more than 1 second!</a:t>
            </a:r>
          </a:p>
        </p:txBody>
      </p:sp>
      <p:sp>
        <p:nvSpPr>
          <p:cNvPr id="15" name="Rectangle 14"/>
          <p:cNvSpPr/>
          <p:nvPr/>
        </p:nvSpPr>
        <p:spPr>
          <a:xfrm>
            <a:off x="1625486" y="1398085"/>
            <a:ext cx="9141174" cy="641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53505" y="1550347"/>
            <a:ext cx="872098" cy="461665"/>
          </a:xfrm>
          <a:prstGeom prst="rect">
            <a:avLst/>
          </a:prstGeom>
          <a:noFill/>
        </p:spPr>
        <p:txBody>
          <a:bodyPr wrap="none" rtlCol="0">
            <a:spAutoFit/>
          </a:bodyPr>
          <a:lstStyle/>
          <a:p>
            <a:r>
              <a:rPr lang="en-US" sz="2400" dirty="0"/>
              <a:t>Static</a:t>
            </a:r>
          </a:p>
        </p:txBody>
      </p:sp>
      <p:sp>
        <p:nvSpPr>
          <p:cNvPr id="18" name="TextBox 17"/>
          <p:cNvSpPr txBox="1"/>
          <p:nvPr/>
        </p:nvSpPr>
        <p:spPr>
          <a:xfrm>
            <a:off x="4558024" y="1550348"/>
            <a:ext cx="2994025" cy="461665"/>
          </a:xfrm>
          <a:prstGeom prst="rect">
            <a:avLst/>
          </a:prstGeom>
          <a:noFill/>
        </p:spPr>
        <p:txBody>
          <a:bodyPr wrap="none" rtlCol="0">
            <a:spAutoFit/>
          </a:bodyPr>
          <a:lstStyle/>
          <a:p>
            <a:r>
              <a:rPr lang="en-US" sz="2400" dirty="0"/>
              <a:t>Environmental Motion</a:t>
            </a:r>
          </a:p>
        </p:txBody>
      </p:sp>
      <p:sp>
        <p:nvSpPr>
          <p:cNvPr id="19" name="TextBox 18"/>
          <p:cNvSpPr txBox="1"/>
          <p:nvPr/>
        </p:nvSpPr>
        <p:spPr>
          <a:xfrm>
            <a:off x="8219215" y="1550347"/>
            <a:ext cx="2034531" cy="461665"/>
          </a:xfrm>
          <a:prstGeom prst="rect">
            <a:avLst/>
          </a:prstGeom>
          <a:noFill/>
        </p:spPr>
        <p:txBody>
          <a:bodyPr wrap="none" rtlCol="0">
            <a:spAutoFit/>
          </a:bodyPr>
          <a:lstStyle/>
          <a:p>
            <a:r>
              <a:rPr lang="en-US" sz="2400" dirty="0"/>
              <a:t>Nodal Mobility</a:t>
            </a:r>
          </a:p>
        </p:txBody>
      </p:sp>
    </p:spTree>
    <p:extLst>
      <p:ext uri="{BB962C8B-B14F-4D97-AF65-F5344CB8AC3E}">
        <p14:creationId xmlns:p14="http://schemas.microsoft.com/office/powerpoint/2010/main" val="197972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2"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5704" y="1595726"/>
            <a:ext cx="9192776" cy="4021840"/>
          </a:xfrm>
          <a:prstGeom prst="rect">
            <a:avLst/>
          </a:prstGeom>
        </p:spPr>
      </p:pic>
      <p:sp>
        <p:nvSpPr>
          <p:cNvPr id="10" name="Rectangle 9"/>
          <p:cNvSpPr/>
          <p:nvPr/>
        </p:nvSpPr>
        <p:spPr>
          <a:xfrm>
            <a:off x="1625486" y="1398085"/>
            <a:ext cx="9141174" cy="641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08656" y="1595726"/>
            <a:ext cx="1242391" cy="461665"/>
          </a:xfrm>
          <a:prstGeom prst="rect">
            <a:avLst/>
          </a:prstGeom>
          <a:noFill/>
        </p:spPr>
        <p:txBody>
          <a:bodyPr wrap="none" rtlCol="0">
            <a:spAutoFit/>
          </a:bodyPr>
          <a:lstStyle/>
          <a:p>
            <a:r>
              <a:rPr lang="en-US" sz="2400" dirty="0"/>
              <a:t>Outdoor</a:t>
            </a:r>
          </a:p>
        </p:txBody>
      </p:sp>
      <p:sp>
        <p:nvSpPr>
          <p:cNvPr id="2" name="Title 1"/>
          <p:cNvSpPr>
            <a:spLocks noGrp="1"/>
          </p:cNvSpPr>
          <p:nvPr>
            <p:ph type="title"/>
          </p:nvPr>
        </p:nvSpPr>
        <p:spPr/>
        <p:txBody>
          <a:bodyPr>
            <a:normAutofit/>
          </a:bodyPr>
          <a:lstStyle/>
          <a:p>
            <a:r>
              <a:rPr lang="en-US" sz="4100" dirty="0"/>
              <a:t>ZF Sum Achievable Rate vs. CSI Staleness, 8x4</a:t>
            </a:r>
          </a:p>
        </p:txBody>
      </p:sp>
      <p:sp>
        <p:nvSpPr>
          <p:cNvPr id="4" name="Slide Number Placeholder 3"/>
          <p:cNvSpPr>
            <a:spLocks noGrp="1"/>
          </p:cNvSpPr>
          <p:nvPr>
            <p:ph type="sldNum" sz="quarter" idx="12"/>
          </p:nvPr>
        </p:nvSpPr>
        <p:spPr/>
        <p:txBody>
          <a:bodyPr/>
          <a:lstStyle/>
          <a:p>
            <a:fld id="{8BD109B3-5388-4897-B84D-DA45BB8A6872}" type="slidenum">
              <a:rPr lang="en-US" smtClean="0"/>
              <a:t>16</a:t>
            </a:fld>
            <a:endParaRPr lang="en-US"/>
          </a:p>
        </p:txBody>
      </p:sp>
      <p:sp>
        <p:nvSpPr>
          <p:cNvPr id="7" name="Rectangle 6"/>
          <p:cNvSpPr/>
          <p:nvPr/>
        </p:nvSpPr>
        <p:spPr>
          <a:xfrm>
            <a:off x="295835" y="5790315"/>
            <a:ext cx="11800475" cy="523220"/>
          </a:xfrm>
          <a:prstGeom prst="rect">
            <a:avLst/>
          </a:prstGeom>
        </p:spPr>
        <p:txBody>
          <a:bodyPr wrap="none">
            <a:spAutoFit/>
          </a:bodyPr>
          <a:lstStyle/>
          <a:p>
            <a:r>
              <a:rPr lang="en-US" sz="2800" dirty="0"/>
              <a:t>Stale CSI causes ~10% throughput degradation at 1 second for </a:t>
            </a:r>
            <a:r>
              <a:rPr lang="en-US" sz="2800" u="sng" dirty="0"/>
              <a:t>stationary</a:t>
            </a:r>
            <a:r>
              <a:rPr lang="en-US" sz="2800" dirty="0"/>
              <a:t> nodes.</a:t>
            </a:r>
          </a:p>
        </p:txBody>
      </p:sp>
      <p:sp>
        <p:nvSpPr>
          <p:cNvPr id="9" name="TextBox 8"/>
          <p:cNvSpPr txBox="1"/>
          <p:nvPr/>
        </p:nvSpPr>
        <p:spPr>
          <a:xfrm>
            <a:off x="3611836" y="1595726"/>
            <a:ext cx="1131592" cy="461665"/>
          </a:xfrm>
          <a:prstGeom prst="rect">
            <a:avLst/>
          </a:prstGeom>
          <a:noFill/>
        </p:spPr>
        <p:txBody>
          <a:bodyPr wrap="none" rtlCol="0">
            <a:spAutoFit/>
          </a:bodyPr>
          <a:lstStyle/>
          <a:p>
            <a:r>
              <a:rPr lang="en-US" sz="2400" dirty="0"/>
              <a:t>Indoors</a:t>
            </a:r>
          </a:p>
        </p:txBody>
      </p:sp>
      <p:sp>
        <p:nvSpPr>
          <p:cNvPr id="8" name="Rectangle 7"/>
          <p:cNvSpPr/>
          <p:nvPr/>
        </p:nvSpPr>
        <p:spPr>
          <a:xfrm>
            <a:off x="6170676" y="1463759"/>
            <a:ext cx="3915156" cy="4251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712720" y="2753360"/>
            <a:ext cx="710946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6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3559" y="2616929"/>
            <a:ext cx="5157787" cy="3684588"/>
          </a:xfrm>
        </p:spPr>
        <p:txBody>
          <a:bodyPr/>
          <a:lstStyle/>
          <a:p>
            <a:r>
              <a:rPr lang="en-US" dirty="0"/>
              <a:t>802.11af TVHT PHY</a:t>
            </a:r>
          </a:p>
          <a:p>
            <a:r>
              <a:rPr lang="en-US" dirty="0"/>
              <a:t>Single 6 MHz Channel</a:t>
            </a:r>
          </a:p>
          <a:p>
            <a:r>
              <a:rPr lang="en-US" dirty="0"/>
              <a:t>Backlogged traffic queues</a:t>
            </a:r>
          </a:p>
          <a:p>
            <a:r>
              <a:rPr lang="en-US" dirty="0"/>
              <a:t>Perfect rate adaptation</a:t>
            </a:r>
          </a:p>
          <a:p>
            <a:r>
              <a:rPr lang="en-US" dirty="0"/>
              <a:t>&lt; 10% rate loss with stale CSI</a:t>
            </a:r>
          </a:p>
          <a:p>
            <a:r>
              <a:rPr lang="en-US" dirty="0"/>
              <a:t>1500 byte packets</a:t>
            </a:r>
          </a:p>
          <a:p>
            <a:endParaRPr lang="en-US" dirty="0"/>
          </a:p>
          <a:p>
            <a:endParaRPr lang="en-US" dirty="0"/>
          </a:p>
        </p:txBody>
      </p:sp>
      <p:sp>
        <p:nvSpPr>
          <p:cNvPr id="7" name="Slide Number Placeholder 6"/>
          <p:cNvSpPr>
            <a:spLocks noGrp="1"/>
          </p:cNvSpPr>
          <p:nvPr>
            <p:ph type="sldNum" sz="quarter" idx="12"/>
          </p:nvPr>
        </p:nvSpPr>
        <p:spPr/>
        <p:txBody>
          <a:bodyPr/>
          <a:lstStyle/>
          <a:p>
            <a:fld id="{8BD109B3-5388-4897-B84D-DA45BB8A6872}" type="slidenum">
              <a:rPr lang="en-US" smtClean="0"/>
              <a:t>17</a:t>
            </a:fld>
            <a:endParaRPr lang="en-US"/>
          </a:p>
        </p:txBody>
      </p:sp>
      <p:grpSp>
        <p:nvGrpSpPr>
          <p:cNvPr id="22" name="Group 21"/>
          <p:cNvGrpSpPr/>
          <p:nvPr/>
        </p:nvGrpSpPr>
        <p:grpSpPr>
          <a:xfrm>
            <a:off x="5714442" y="2364995"/>
            <a:ext cx="5972206" cy="4356480"/>
            <a:chOff x="6543868" y="2434113"/>
            <a:chExt cx="5972206" cy="4356480"/>
          </a:xfrm>
        </p:grpSpPr>
        <p:pic>
          <p:nvPicPr>
            <p:cNvPr id="30" name="Picture 29"/>
            <p:cNvPicPr>
              <a:picLocks noChangeAspect="1"/>
            </p:cNvPicPr>
            <p:nvPr/>
          </p:nvPicPr>
          <p:blipFill>
            <a:blip r:embed="rId3"/>
            <a:stretch>
              <a:fillRect/>
            </a:stretch>
          </p:blipFill>
          <p:spPr>
            <a:xfrm rot="443626">
              <a:off x="6712455" y="2484260"/>
              <a:ext cx="5655740" cy="2845428"/>
            </a:xfrm>
            <a:prstGeom prst="rect">
              <a:avLst/>
            </a:prstGeom>
          </p:spPr>
        </p:pic>
        <p:pic>
          <p:nvPicPr>
            <p:cNvPr id="31" name="Picture 30"/>
            <p:cNvPicPr>
              <a:picLocks noChangeAspect="1"/>
            </p:cNvPicPr>
            <p:nvPr/>
          </p:nvPicPr>
          <p:blipFill>
            <a:blip r:embed="rId4"/>
            <a:stretch>
              <a:fillRect/>
            </a:stretch>
          </p:blipFill>
          <p:spPr>
            <a:xfrm rot="21029681">
              <a:off x="6699667" y="2933970"/>
              <a:ext cx="5171757" cy="3856623"/>
            </a:xfrm>
            <a:prstGeom prst="rect">
              <a:avLst/>
            </a:prstGeom>
          </p:spPr>
        </p:pic>
        <p:pic>
          <p:nvPicPr>
            <p:cNvPr id="32" name="Picture 31"/>
            <p:cNvPicPr>
              <a:picLocks noChangeAspect="1"/>
            </p:cNvPicPr>
            <p:nvPr/>
          </p:nvPicPr>
          <p:blipFill>
            <a:blip r:embed="rId5"/>
            <a:stretch>
              <a:fillRect/>
            </a:stretch>
          </p:blipFill>
          <p:spPr>
            <a:xfrm rot="21062330">
              <a:off x="6710571" y="2869066"/>
              <a:ext cx="5767271" cy="2596550"/>
            </a:xfrm>
            <a:prstGeom prst="rect">
              <a:avLst/>
            </a:prstGeom>
          </p:spPr>
        </p:pic>
        <p:pic>
          <p:nvPicPr>
            <p:cNvPr id="33" name="Picture 32"/>
            <p:cNvPicPr>
              <a:picLocks noChangeAspect="1"/>
            </p:cNvPicPr>
            <p:nvPr/>
          </p:nvPicPr>
          <p:blipFill>
            <a:blip r:embed="rId6"/>
            <a:stretch>
              <a:fillRect/>
            </a:stretch>
          </p:blipFill>
          <p:spPr>
            <a:xfrm rot="19613696">
              <a:off x="6543868" y="2434113"/>
              <a:ext cx="5972206" cy="1213278"/>
            </a:xfrm>
            <a:prstGeom prst="rect">
              <a:avLst/>
            </a:prstGeom>
          </p:spPr>
        </p:pic>
      </p:grpSp>
      <p:pic>
        <p:nvPicPr>
          <p:cNvPr id="34" name="Picture 41" descr="https://upload.wikimedia.org/wikipedia/commons/a/a7/IPhone_6S_Rose_Gold.png"/>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9425034" y="1973220"/>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1" descr="https://upload.wikimedia.org/wikipedia/commons/a/a7/IPhone_6S_Rose_Gold.png"/>
          <p:cNvPicPr>
            <a:picLocks noChangeAspect="1" noChangeArrowheads="1"/>
          </p:cNvPicPr>
          <p:nvPr/>
        </p:nvPicPr>
        <p:blipFill>
          <a:blip r:embed="rId7" cstate="print">
            <a:duotone>
              <a:prstClr val="black"/>
              <a:srgbClr val="FD9759">
                <a:tint val="45000"/>
                <a:satMod val="400000"/>
              </a:srgbClr>
            </a:duotone>
            <a:extLst>
              <a:ext uri="{28A0092B-C50C-407E-A947-70E740481C1C}">
                <a14:useLocalDpi xmlns:a14="http://schemas.microsoft.com/office/drawing/2010/main" val="0"/>
              </a:ext>
            </a:extLst>
          </a:blip>
          <a:srcRect/>
          <a:stretch>
            <a:fillRect/>
          </a:stretch>
        </p:blipFill>
        <p:spPr bwMode="auto">
          <a:xfrm flipH="1">
            <a:off x="10035359" y="2832820"/>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1" descr="https://upload.wikimedia.org/wikipedia/commons/a/a7/IPhone_6S_Rose_Gold.png"/>
          <p:cNvPicPr>
            <a:picLocks noChangeAspect="1" noChangeArrowheads="1"/>
          </p:cNvPicPr>
          <p:nvPr/>
        </p:nvPicPr>
        <p:blipFill>
          <a:blip r:embed="rId7"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10035359" y="3946318"/>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1" descr="https://upload.wikimedia.org/wikipedia/commons/a/a7/IPhone_6S_Rose_Gold.png"/>
          <p:cNvPicPr>
            <a:picLocks noChangeAspect="1" noChangeArrowheads="1"/>
          </p:cNvPicPr>
          <p:nvPr/>
        </p:nvPicPr>
        <p:blipFill>
          <a:blip r:embed="rId7" cstate="print">
            <a:duotone>
              <a:prstClr val="black"/>
              <a:srgbClr val="D24B1F">
                <a:tint val="45000"/>
                <a:satMod val="400000"/>
              </a:srgbClr>
            </a:duotone>
            <a:extLst>
              <a:ext uri="{28A0092B-C50C-407E-A947-70E740481C1C}">
                <a14:useLocalDpi xmlns:a14="http://schemas.microsoft.com/office/drawing/2010/main" val="0"/>
              </a:ext>
            </a:extLst>
          </a:blip>
          <a:srcRect/>
          <a:stretch>
            <a:fillRect/>
          </a:stretch>
        </p:blipFill>
        <p:spPr bwMode="auto">
          <a:xfrm flipH="1">
            <a:off x="9425033" y="4928472"/>
            <a:ext cx="496751" cy="982154"/>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p:cNvGrpSpPr/>
          <p:nvPr/>
        </p:nvGrpSpPr>
        <p:grpSpPr>
          <a:xfrm>
            <a:off x="6246706" y="2951589"/>
            <a:ext cx="1673108" cy="1673108"/>
            <a:chOff x="3769831" y="3123148"/>
            <a:chExt cx="1673108" cy="1673108"/>
          </a:xfrm>
        </p:grpSpPr>
        <p:pic>
          <p:nvPicPr>
            <p:cNvPr id="39" name="Picture 39" descr="https://pbs.twimg.com/profile_images/81060618/WRT54.avatar.00_400x400.png"/>
            <p:cNvPicPr>
              <a:picLocks noChangeAspect="1" noChangeArrowheads="1"/>
            </p:cNvPicPr>
            <p:nvPr/>
          </p:nvPicPr>
          <p:blipFill rotWithShape="1">
            <a:blip r:embed="rId8">
              <a:extLst>
                <a:ext uri="{28A0092B-C50C-407E-A947-70E740481C1C}">
                  <a14:useLocalDpi xmlns:a14="http://schemas.microsoft.com/office/drawing/2010/main" val="0"/>
                </a:ext>
              </a:extLst>
            </a:blip>
            <a:srcRect l="55061" r="35688" b="58947"/>
            <a:stretch/>
          </p:blipFill>
          <p:spPr bwMode="auto">
            <a:xfrm>
              <a:off x="4121944" y="3180299"/>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https://pbs.twimg.com/profile_images/81060618/WRT54.avatar.00_400x400.png"/>
            <p:cNvPicPr>
              <a:picLocks noChangeAspect="1" noChangeArrowheads="1"/>
            </p:cNvPicPr>
            <p:nvPr/>
          </p:nvPicPr>
          <p:blipFill rotWithShape="1">
            <a:blip r:embed="rId8">
              <a:extLst>
                <a:ext uri="{28A0092B-C50C-407E-A947-70E740481C1C}">
                  <a14:useLocalDpi xmlns:a14="http://schemas.microsoft.com/office/drawing/2010/main" val="0"/>
                </a:ext>
              </a:extLst>
            </a:blip>
            <a:srcRect l="55061" r="35688" b="58947"/>
            <a:stretch/>
          </p:blipFill>
          <p:spPr bwMode="auto">
            <a:xfrm>
              <a:off x="4400550" y="3146961"/>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9" descr="https://pbs.twimg.com/profile_images/81060618/WRT54.avatar.00_400x40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9831" y="3123148"/>
              <a:ext cx="1673108" cy="1673108"/>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itle 1"/>
          <p:cNvSpPr>
            <a:spLocks noGrp="1"/>
          </p:cNvSpPr>
          <p:nvPr>
            <p:ph type="title"/>
          </p:nvPr>
        </p:nvSpPr>
        <p:spPr>
          <a:xfrm>
            <a:off x="838200" y="365125"/>
            <a:ext cx="10515600" cy="1325563"/>
          </a:xfrm>
        </p:spPr>
        <p:txBody>
          <a:bodyPr>
            <a:normAutofit/>
          </a:bodyPr>
          <a:lstStyle/>
          <a:p>
            <a:r>
              <a:rPr lang="en-US" dirty="0"/>
              <a:t>Emulation Parameters, 4x4 MU-MIMO</a:t>
            </a:r>
          </a:p>
        </p:txBody>
      </p:sp>
    </p:spTree>
    <p:extLst>
      <p:ext uri="{BB962C8B-B14F-4D97-AF65-F5344CB8AC3E}">
        <p14:creationId xmlns:p14="http://schemas.microsoft.com/office/powerpoint/2010/main" val="362397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Emulated Protocols</a:t>
            </a:r>
          </a:p>
        </p:txBody>
      </p:sp>
      <p:sp>
        <p:nvSpPr>
          <p:cNvPr id="5" name="Slide Number Placeholder 4"/>
          <p:cNvSpPr>
            <a:spLocks noGrp="1"/>
          </p:cNvSpPr>
          <p:nvPr>
            <p:ph type="sldNum" sz="quarter" idx="12"/>
          </p:nvPr>
        </p:nvSpPr>
        <p:spPr/>
        <p:txBody>
          <a:bodyPr/>
          <a:lstStyle/>
          <a:p>
            <a:fld id="{8BD109B3-5388-4897-B84D-DA45BB8A6872}" type="slidenum">
              <a:rPr lang="en-US" smtClean="0"/>
              <a:t>18</a:t>
            </a:fld>
            <a:endParaRPr lang="en-US" dirty="0"/>
          </a:p>
        </p:txBody>
      </p:sp>
      <p:grpSp>
        <p:nvGrpSpPr>
          <p:cNvPr id="49" name="Group 48"/>
          <p:cNvGrpSpPr/>
          <p:nvPr/>
        </p:nvGrpSpPr>
        <p:grpSpPr>
          <a:xfrm>
            <a:off x="872439" y="1842374"/>
            <a:ext cx="3689511" cy="3152581"/>
            <a:chOff x="879528" y="2218057"/>
            <a:chExt cx="3689511" cy="3152581"/>
          </a:xfrm>
        </p:grpSpPr>
        <p:sp>
          <p:nvSpPr>
            <p:cNvPr id="6" name="TextBox 5"/>
            <p:cNvSpPr txBox="1"/>
            <p:nvPr/>
          </p:nvSpPr>
          <p:spPr>
            <a:xfrm>
              <a:off x="1941037" y="2223293"/>
              <a:ext cx="911596" cy="369332"/>
            </a:xfrm>
            <a:prstGeom prst="rect">
              <a:avLst/>
            </a:prstGeom>
            <a:noFill/>
          </p:spPr>
          <p:txBody>
            <a:bodyPr wrap="none" rtlCol="0">
              <a:spAutoFit/>
            </a:bodyPr>
            <a:lstStyle/>
            <a:p>
              <a:r>
                <a:rPr lang="en-US" dirty="0">
                  <a:solidFill>
                    <a:srgbClr val="FF0000"/>
                  </a:solidFill>
                </a:rPr>
                <a:t>Reports</a:t>
              </a:r>
            </a:p>
          </p:txBody>
        </p:sp>
        <p:grpSp>
          <p:nvGrpSpPr>
            <p:cNvPr id="7" name="Group 6"/>
            <p:cNvGrpSpPr/>
            <p:nvPr/>
          </p:nvGrpSpPr>
          <p:grpSpPr>
            <a:xfrm>
              <a:off x="1244075" y="2639844"/>
              <a:ext cx="3324964" cy="2730794"/>
              <a:chOff x="2176272" y="2648193"/>
              <a:chExt cx="3324964" cy="2730794"/>
            </a:xfrm>
          </p:grpSpPr>
          <p:pic>
            <p:nvPicPr>
              <p:cNvPr id="8" name="Picture 7"/>
              <p:cNvPicPr>
                <a:picLocks noChangeAspect="1"/>
              </p:cNvPicPr>
              <p:nvPr/>
            </p:nvPicPr>
            <p:blipFill rotWithShape="1">
              <a:blip r:embed="rId3"/>
              <a:srcRect l="14956"/>
              <a:stretch/>
            </p:blipFill>
            <p:spPr>
              <a:xfrm>
                <a:off x="2176272" y="2648193"/>
                <a:ext cx="3324964" cy="2286000"/>
              </a:xfrm>
              <a:prstGeom prst="rect">
                <a:avLst/>
              </a:prstGeom>
            </p:spPr>
          </p:pic>
          <p:sp>
            <p:nvSpPr>
              <p:cNvPr id="9" name="TextBox 8"/>
              <p:cNvSpPr txBox="1"/>
              <p:nvPr/>
            </p:nvSpPr>
            <p:spPr>
              <a:xfrm>
                <a:off x="2594270" y="4978877"/>
                <a:ext cx="1932196" cy="400110"/>
              </a:xfrm>
              <a:prstGeom prst="rect">
                <a:avLst/>
              </a:prstGeom>
              <a:noFill/>
            </p:spPr>
            <p:txBody>
              <a:bodyPr wrap="none" rtlCol="0">
                <a:spAutoFit/>
              </a:bodyPr>
              <a:lstStyle/>
              <a:p>
                <a:r>
                  <a:rPr lang="en-US" sz="2000" b="1" dirty="0">
                    <a:solidFill>
                      <a:srgbClr val="FF0000"/>
                    </a:solidFill>
                  </a:rPr>
                  <a:t>Explicit 802.11af</a:t>
                </a:r>
              </a:p>
            </p:txBody>
          </p:sp>
        </p:grpSp>
        <p:sp>
          <p:nvSpPr>
            <p:cNvPr id="31" name="TextBox 30"/>
            <p:cNvSpPr txBox="1"/>
            <p:nvPr/>
          </p:nvSpPr>
          <p:spPr>
            <a:xfrm>
              <a:off x="879528" y="2218057"/>
              <a:ext cx="1061509" cy="369332"/>
            </a:xfrm>
            <a:prstGeom prst="rect">
              <a:avLst/>
            </a:prstGeom>
            <a:noFill/>
          </p:spPr>
          <p:txBody>
            <a:bodyPr wrap="none" rtlCol="0">
              <a:spAutoFit/>
            </a:bodyPr>
            <a:lstStyle/>
            <a:p>
              <a:r>
                <a:rPr lang="en-US" dirty="0">
                  <a:solidFill>
                    <a:srgbClr val="00B050"/>
                  </a:solidFill>
                </a:rPr>
                <a:t>Sounding</a:t>
              </a:r>
            </a:p>
          </p:txBody>
        </p:sp>
      </p:grpSp>
      <p:grpSp>
        <p:nvGrpSpPr>
          <p:cNvPr id="48" name="Group 47"/>
          <p:cNvGrpSpPr/>
          <p:nvPr/>
        </p:nvGrpSpPr>
        <p:grpSpPr>
          <a:xfrm>
            <a:off x="4790701" y="1849393"/>
            <a:ext cx="3203126" cy="2710900"/>
            <a:chOff x="5244635" y="2189433"/>
            <a:chExt cx="3203126" cy="2710900"/>
          </a:xfrm>
        </p:grpSpPr>
        <p:pic>
          <p:nvPicPr>
            <p:cNvPr id="20" name="Picture 19"/>
            <p:cNvPicPr>
              <a:picLocks noChangeAspect="1"/>
            </p:cNvPicPr>
            <p:nvPr/>
          </p:nvPicPr>
          <p:blipFill rotWithShape="1">
            <a:blip r:embed="rId4"/>
            <a:srcRect l="16430"/>
            <a:stretch/>
          </p:blipFill>
          <p:spPr>
            <a:xfrm>
              <a:off x="5604791" y="2601633"/>
              <a:ext cx="2842970" cy="2298700"/>
            </a:xfrm>
            <a:prstGeom prst="rect">
              <a:avLst/>
            </a:prstGeom>
          </p:spPr>
        </p:pic>
        <p:sp>
          <p:nvSpPr>
            <p:cNvPr id="32" name="TextBox 31"/>
            <p:cNvSpPr txBox="1"/>
            <p:nvPr/>
          </p:nvSpPr>
          <p:spPr>
            <a:xfrm>
              <a:off x="5984986" y="2189433"/>
              <a:ext cx="1061509" cy="369332"/>
            </a:xfrm>
            <a:prstGeom prst="rect">
              <a:avLst/>
            </a:prstGeom>
            <a:noFill/>
          </p:spPr>
          <p:txBody>
            <a:bodyPr wrap="none" rtlCol="0">
              <a:spAutoFit/>
            </a:bodyPr>
            <a:lstStyle/>
            <a:p>
              <a:r>
                <a:rPr lang="en-US" dirty="0">
                  <a:solidFill>
                    <a:srgbClr val="FF0000"/>
                  </a:solidFill>
                </a:rPr>
                <a:t>Sounding</a:t>
              </a:r>
            </a:p>
          </p:txBody>
        </p:sp>
        <p:sp>
          <p:nvSpPr>
            <p:cNvPr id="33" name="TextBox 32"/>
            <p:cNvSpPr txBox="1"/>
            <p:nvPr/>
          </p:nvSpPr>
          <p:spPr>
            <a:xfrm>
              <a:off x="5244635" y="2189433"/>
              <a:ext cx="829394" cy="369332"/>
            </a:xfrm>
            <a:prstGeom prst="rect">
              <a:avLst/>
            </a:prstGeom>
            <a:noFill/>
          </p:spPr>
          <p:txBody>
            <a:bodyPr wrap="none" rtlCol="0">
              <a:spAutoFit/>
            </a:bodyPr>
            <a:lstStyle/>
            <a:p>
              <a:r>
                <a:rPr lang="en-US" dirty="0">
                  <a:solidFill>
                    <a:srgbClr val="00B050"/>
                  </a:solidFill>
                </a:rPr>
                <a:t>Trigger</a:t>
              </a:r>
            </a:p>
          </p:txBody>
        </p:sp>
      </p:grpSp>
      <p:pic>
        <p:nvPicPr>
          <p:cNvPr id="35" name="Picture 34"/>
          <p:cNvPicPr>
            <a:picLocks noChangeAspect="1"/>
          </p:cNvPicPr>
          <p:nvPr/>
        </p:nvPicPr>
        <p:blipFill rotWithShape="1">
          <a:blip r:embed="rId4"/>
          <a:srcRect l="49258"/>
          <a:stretch/>
        </p:blipFill>
        <p:spPr>
          <a:xfrm>
            <a:off x="8751951" y="2261593"/>
            <a:ext cx="1726196" cy="2298700"/>
          </a:xfrm>
          <a:prstGeom prst="rect">
            <a:avLst/>
          </a:prstGeom>
        </p:spPr>
      </p:pic>
      <p:sp>
        <p:nvSpPr>
          <p:cNvPr id="36" name="TextBox 35"/>
          <p:cNvSpPr txBox="1"/>
          <p:nvPr/>
        </p:nvSpPr>
        <p:spPr>
          <a:xfrm>
            <a:off x="8041132" y="4567507"/>
            <a:ext cx="3257943" cy="400110"/>
          </a:xfrm>
          <a:prstGeom prst="rect">
            <a:avLst/>
          </a:prstGeom>
          <a:noFill/>
        </p:spPr>
        <p:txBody>
          <a:bodyPr wrap="none" rtlCol="0">
            <a:spAutoFit/>
          </a:bodyPr>
          <a:lstStyle/>
          <a:p>
            <a:r>
              <a:rPr lang="en-US" sz="2000" b="1" dirty="0">
                <a:solidFill>
                  <a:srgbClr val="0070C0"/>
                </a:solidFill>
              </a:rPr>
              <a:t>Opportunistic Implicit – ideal</a:t>
            </a:r>
          </a:p>
        </p:txBody>
      </p:sp>
      <p:sp>
        <p:nvSpPr>
          <p:cNvPr id="50" name="TextBox 49"/>
          <p:cNvSpPr txBox="1"/>
          <p:nvPr/>
        </p:nvSpPr>
        <p:spPr>
          <a:xfrm>
            <a:off x="8041132" y="4994955"/>
            <a:ext cx="3892732" cy="400110"/>
          </a:xfrm>
          <a:prstGeom prst="rect">
            <a:avLst/>
          </a:prstGeom>
          <a:noFill/>
        </p:spPr>
        <p:txBody>
          <a:bodyPr wrap="none" rtlCol="0">
            <a:spAutoFit/>
          </a:bodyPr>
          <a:lstStyle/>
          <a:p>
            <a:r>
              <a:rPr lang="en-US" sz="2000" b="1" dirty="0">
                <a:solidFill>
                  <a:srgbClr val="00B050"/>
                </a:solidFill>
              </a:rPr>
              <a:t>Opportunistic Implicit – worst-case</a:t>
            </a:r>
          </a:p>
        </p:txBody>
      </p:sp>
      <p:grpSp>
        <p:nvGrpSpPr>
          <p:cNvPr id="70" name="Group 69"/>
          <p:cNvGrpSpPr/>
          <p:nvPr/>
        </p:nvGrpSpPr>
        <p:grpSpPr>
          <a:xfrm>
            <a:off x="872439" y="1842374"/>
            <a:ext cx="3132227" cy="3152581"/>
            <a:chOff x="879528" y="2218057"/>
            <a:chExt cx="3132227" cy="3152581"/>
          </a:xfrm>
        </p:grpSpPr>
        <p:grpSp>
          <p:nvGrpSpPr>
            <p:cNvPr id="54" name="Group 53"/>
            <p:cNvGrpSpPr/>
            <p:nvPr/>
          </p:nvGrpSpPr>
          <p:grpSpPr>
            <a:xfrm>
              <a:off x="2883732" y="2631833"/>
              <a:ext cx="1128023" cy="2298700"/>
              <a:chOff x="7486207" y="264901"/>
              <a:chExt cx="1128023" cy="2298700"/>
            </a:xfrm>
          </p:grpSpPr>
          <p:pic>
            <p:nvPicPr>
              <p:cNvPr id="51" name="Picture 50"/>
              <p:cNvPicPr>
                <a:picLocks noChangeAspect="1"/>
              </p:cNvPicPr>
              <p:nvPr/>
            </p:nvPicPr>
            <p:blipFill rotWithShape="1">
              <a:blip r:embed="rId4"/>
              <a:srcRect l="62947" r="20393"/>
              <a:stretch/>
            </p:blipFill>
            <p:spPr>
              <a:xfrm>
                <a:off x="7650811" y="264901"/>
                <a:ext cx="566757" cy="2298700"/>
              </a:xfrm>
              <a:prstGeom prst="rect">
                <a:avLst/>
              </a:prstGeom>
            </p:spPr>
          </p:pic>
          <p:pic>
            <p:nvPicPr>
              <p:cNvPr id="52" name="Picture 51"/>
              <p:cNvPicPr>
                <a:picLocks noChangeAspect="1"/>
              </p:cNvPicPr>
              <p:nvPr/>
            </p:nvPicPr>
            <p:blipFill rotWithShape="1">
              <a:blip r:embed="rId4"/>
              <a:srcRect l="88318"/>
              <a:stretch/>
            </p:blipFill>
            <p:spPr>
              <a:xfrm>
                <a:off x="8216821" y="264901"/>
                <a:ext cx="397409" cy="2298700"/>
              </a:xfrm>
              <a:prstGeom prst="rect">
                <a:avLst/>
              </a:prstGeom>
            </p:spPr>
          </p:pic>
          <p:pic>
            <p:nvPicPr>
              <p:cNvPr id="53" name="Picture 52"/>
              <p:cNvPicPr>
                <a:picLocks noChangeAspect="1"/>
              </p:cNvPicPr>
              <p:nvPr/>
            </p:nvPicPr>
            <p:blipFill rotWithShape="1">
              <a:blip r:embed="rId4"/>
              <a:srcRect l="49258" r="45903"/>
              <a:stretch/>
            </p:blipFill>
            <p:spPr>
              <a:xfrm>
                <a:off x="7486207" y="264901"/>
                <a:ext cx="164604" cy="2298700"/>
              </a:xfrm>
              <a:prstGeom prst="rect">
                <a:avLst/>
              </a:prstGeom>
            </p:spPr>
          </p:pic>
        </p:grpSp>
        <p:grpSp>
          <p:nvGrpSpPr>
            <p:cNvPr id="55" name="Group 54"/>
            <p:cNvGrpSpPr/>
            <p:nvPr/>
          </p:nvGrpSpPr>
          <p:grpSpPr>
            <a:xfrm>
              <a:off x="879528" y="2218057"/>
              <a:ext cx="2714741" cy="3152581"/>
              <a:chOff x="879528" y="2218057"/>
              <a:chExt cx="2714741" cy="3152581"/>
            </a:xfrm>
          </p:grpSpPr>
          <p:sp>
            <p:nvSpPr>
              <p:cNvPr id="56" name="TextBox 55"/>
              <p:cNvSpPr txBox="1"/>
              <p:nvPr/>
            </p:nvSpPr>
            <p:spPr>
              <a:xfrm>
                <a:off x="1941037" y="2223293"/>
                <a:ext cx="911596" cy="369332"/>
              </a:xfrm>
              <a:prstGeom prst="rect">
                <a:avLst/>
              </a:prstGeom>
              <a:noFill/>
            </p:spPr>
            <p:txBody>
              <a:bodyPr wrap="none" rtlCol="0">
                <a:spAutoFit/>
              </a:bodyPr>
              <a:lstStyle/>
              <a:p>
                <a:r>
                  <a:rPr lang="en-US" dirty="0">
                    <a:solidFill>
                      <a:srgbClr val="FF0000"/>
                    </a:solidFill>
                  </a:rPr>
                  <a:t>Reports</a:t>
                </a:r>
              </a:p>
            </p:txBody>
          </p:sp>
          <p:grpSp>
            <p:nvGrpSpPr>
              <p:cNvPr id="57" name="Group 56"/>
              <p:cNvGrpSpPr/>
              <p:nvPr/>
            </p:nvGrpSpPr>
            <p:grpSpPr>
              <a:xfrm>
                <a:off x="1244075" y="2639844"/>
                <a:ext cx="2350194" cy="2730794"/>
                <a:chOff x="2176272" y="2648193"/>
                <a:chExt cx="2350194" cy="2730794"/>
              </a:xfrm>
            </p:grpSpPr>
            <p:pic>
              <p:nvPicPr>
                <p:cNvPr id="59" name="Picture 58"/>
                <p:cNvPicPr>
                  <a:picLocks noChangeAspect="1"/>
                </p:cNvPicPr>
                <p:nvPr/>
              </p:nvPicPr>
              <p:blipFill rotWithShape="1">
                <a:blip r:embed="rId3"/>
                <a:srcRect l="14956" r="42106"/>
                <a:stretch/>
              </p:blipFill>
              <p:spPr>
                <a:xfrm>
                  <a:off x="2176272" y="2648193"/>
                  <a:ext cx="1678739" cy="2286000"/>
                </a:xfrm>
                <a:prstGeom prst="rect">
                  <a:avLst/>
                </a:prstGeom>
              </p:spPr>
            </p:pic>
            <p:sp>
              <p:nvSpPr>
                <p:cNvPr id="60" name="TextBox 59"/>
                <p:cNvSpPr txBox="1"/>
                <p:nvPr/>
              </p:nvSpPr>
              <p:spPr>
                <a:xfrm>
                  <a:off x="2594270" y="4978877"/>
                  <a:ext cx="1932196" cy="400110"/>
                </a:xfrm>
                <a:prstGeom prst="rect">
                  <a:avLst/>
                </a:prstGeom>
                <a:noFill/>
              </p:spPr>
              <p:txBody>
                <a:bodyPr wrap="none" rtlCol="0">
                  <a:spAutoFit/>
                </a:bodyPr>
                <a:lstStyle/>
                <a:p>
                  <a:r>
                    <a:rPr lang="en-US" sz="2000" b="1" dirty="0">
                      <a:solidFill>
                        <a:srgbClr val="FF0000"/>
                      </a:solidFill>
                    </a:rPr>
                    <a:t>Explicit 802.11af</a:t>
                  </a:r>
                </a:p>
              </p:txBody>
            </p:sp>
          </p:grpSp>
          <p:sp>
            <p:nvSpPr>
              <p:cNvPr id="58" name="TextBox 57"/>
              <p:cNvSpPr txBox="1"/>
              <p:nvPr/>
            </p:nvSpPr>
            <p:spPr>
              <a:xfrm>
                <a:off x="879528" y="2218057"/>
                <a:ext cx="1061509" cy="369332"/>
              </a:xfrm>
              <a:prstGeom prst="rect">
                <a:avLst/>
              </a:prstGeom>
              <a:noFill/>
            </p:spPr>
            <p:txBody>
              <a:bodyPr wrap="none" rtlCol="0">
                <a:spAutoFit/>
              </a:bodyPr>
              <a:lstStyle/>
              <a:p>
                <a:r>
                  <a:rPr lang="en-US" dirty="0">
                    <a:solidFill>
                      <a:srgbClr val="00B050"/>
                    </a:solidFill>
                  </a:rPr>
                  <a:t>Sounding</a:t>
                </a:r>
              </a:p>
            </p:txBody>
          </p:sp>
        </p:grpSp>
      </p:grpSp>
      <p:grpSp>
        <p:nvGrpSpPr>
          <p:cNvPr id="85" name="Group 84"/>
          <p:cNvGrpSpPr/>
          <p:nvPr/>
        </p:nvGrpSpPr>
        <p:grpSpPr>
          <a:xfrm>
            <a:off x="8751951" y="2261593"/>
            <a:ext cx="1128023" cy="2298700"/>
            <a:chOff x="8594436" y="45775"/>
            <a:chExt cx="1128023" cy="2298700"/>
          </a:xfrm>
        </p:grpSpPr>
        <p:pic>
          <p:nvPicPr>
            <p:cNvPr id="75" name="Picture 74"/>
            <p:cNvPicPr>
              <a:picLocks noChangeAspect="1"/>
            </p:cNvPicPr>
            <p:nvPr/>
          </p:nvPicPr>
          <p:blipFill rotWithShape="1">
            <a:blip r:embed="rId4"/>
            <a:srcRect l="62947" r="20393"/>
            <a:stretch/>
          </p:blipFill>
          <p:spPr>
            <a:xfrm>
              <a:off x="8759040" y="45775"/>
              <a:ext cx="566757" cy="2298700"/>
            </a:xfrm>
            <a:prstGeom prst="rect">
              <a:avLst/>
            </a:prstGeom>
          </p:spPr>
        </p:pic>
        <p:pic>
          <p:nvPicPr>
            <p:cNvPr id="76" name="Picture 75"/>
            <p:cNvPicPr>
              <a:picLocks noChangeAspect="1"/>
            </p:cNvPicPr>
            <p:nvPr/>
          </p:nvPicPr>
          <p:blipFill rotWithShape="1">
            <a:blip r:embed="rId4"/>
            <a:srcRect l="88318"/>
            <a:stretch/>
          </p:blipFill>
          <p:spPr>
            <a:xfrm>
              <a:off x="9325050" y="45775"/>
              <a:ext cx="397409" cy="2298700"/>
            </a:xfrm>
            <a:prstGeom prst="rect">
              <a:avLst/>
            </a:prstGeom>
          </p:spPr>
        </p:pic>
        <p:pic>
          <p:nvPicPr>
            <p:cNvPr id="77" name="Picture 76"/>
            <p:cNvPicPr>
              <a:picLocks noChangeAspect="1"/>
            </p:cNvPicPr>
            <p:nvPr/>
          </p:nvPicPr>
          <p:blipFill rotWithShape="1">
            <a:blip r:embed="rId4"/>
            <a:srcRect l="49258" r="45903"/>
            <a:stretch/>
          </p:blipFill>
          <p:spPr>
            <a:xfrm>
              <a:off x="8594436" y="45775"/>
              <a:ext cx="164604" cy="2298700"/>
            </a:xfrm>
            <a:prstGeom prst="rect">
              <a:avLst/>
            </a:prstGeom>
          </p:spPr>
        </p:pic>
      </p:grpSp>
      <p:grpSp>
        <p:nvGrpSpPr>
          <p:cNvPr id="88" name="Group 87"/>
          <p:cNvGrpSpPr/>
          <p:nvPr/>
        </p:nvGrpSpPr>
        <p:grpSpPr>
          <a:xfrm>
            <a:off x="4790701" y="1849393"/>
            <a:ext cx="2611290" cy="2711654"/>
            <a:chOff x="4790701" y="1849393"/>
            <a:chExt cx="2611290" cy="2711654"/>
          </a:xfrm>
        </p:grpSpPr>
        <p:grpSp>
          <p:nvGrpSpPr>
            <p:cNvPr id="84" name="Group 83"/>
            <p:cNvGrpSpPr/>
            <p:nvPr/>
          </p:nvGrpSpPr>
          <p:grpSpPr>
            <a:xfrm>
              <a:off x="6273968" y="2262347"/>
              <a:ext cx="1128023" cy="2298700"/>
              <a:chOff x="7175397" y="158083"/>
              <a:chExt cx="1128023" cy="2298700"/>
            </a:xfrm>
          </p:grpSpPr>
          <p:pic>
            <p:nvPicPr>
              <p:cNvPr id="72" name="Picture 71"/>
              <p:cNvPicPr>
                <a:picLocks noChangeAspect="1"/>
              </p:cNvPicPr>
              <p:nvPr/>
            </p:nvPicPr>
            <p:blipFill rotWithShape="1">
              <a:blip r:embed="rId4"/>
              <a:srcRect l="62947" r="20393"/>
              <a:stretch/>
            </p:blipFill>
            <p:spPr>
              <a:xfrm>
                <a:off x="7340001" y="158083"/>
                <a:ext cx="566757" cy="2298700"/>
              </a:xfrm>
              <a:prstGeom prst="rect">
                <a:avLst/>
              </a:prstGeom>
            </p:spPr>
          </p:pic>
          <p:pic>
            <p:nvPicPr>
              <p:cNvPr id="73" name="Picture 72"/>
              <p:cNvPicPr>
                <a:picLocks noChangeAspect="1"/>
              </p:cNvPicPr>
              <p:nvPr/>
            </p:nvPicPr>
            <p:blipFill rotWithShape="1">
              <a:blip r:embed="rId4"/>
              <a:srcRect l="88318"/>
              <a:stretch/>
            </p:blipFill>
            <p:spPr>
              <a:xfrm>
                <a:off x="7906011" y="158083"/>
                <a:ext cx="397409" cy="2298700"/>
              </a:xfrm>
              <a:prstGeom prst="rect">
                <a:avLst/>
              </a:prstGeom>
            </p:spPr>
          </p:pic>
          <p:pic>
            <p:nvPicPr>
              <p:cNvPr id="74" name="Picture 73"/>
              <p:cNvPicPr>
                <a:picLocks noChangeAspect="1"/>
              </p:cNvPicPr>
              <p:nvPr/>
            </p:nvPicPr>
            <p:blipFill rotWithShape="1">
              <a:blip r:embed="rId4"/>
              <a:srcRect l="49258" r="45903"/>
              <a:stretch/>
            </p:blipFill>
            <p:spPr>
              <a:xfrm>
                <a:off x="7175397" y="158083"/>
                <a:ext cx="164604" cy="2298700"/>
              </a:xfrm>
              <a:prstGeom prst="rect">
                <a:avLst/>
              </a:prstGeom>
            </p:spPr>
          </p:pic>
        </p:grpSp>
        <p:grpSp>
          <p:nvGrpSpPr>
            <p:cNvPr id="78" name="Group 77"/>
            <p:cNvGrpSpPr/>
            <p:nvPr/>
          </p:nvGrpSpPr>
          <p:grpSpPr>
            <a:xfrm>
              <a:off x="4790701" y="1849393"/>
              <a:ext cx="1801860" cy="2710900"/>
              <a:chOff x="5244635" y="2189433"/>
              <a:chExt cx="1801860" cy="2710900"/>
            </a:xfrm>
          </p:grpSpPr>
          <p:pic>
            <p:nvPicPr>
              <p:cNvPr id="82" name="Picture 81"/>
              <p:cNvPicPr>
                <a:picLocks noChangeAspect="1"/>
              </p:cNvPicPr>
              <p:nvPr/>
            </p:nvPicPr>
            <p:blipFill rotWithShape="1">
              <a:blip r:embed="rId4"/>
              <a:srcRect l="16430" r="50396"/>
              <a:stretch/>
            </p:blipFill>
            <p:spPr>
              <a:xfrm>
                <a:off x="5604791" y="2601633"/>
                <a:ext cx="1128554" cy="2298700"/>
              </a:xfrm>
              <a:prstGeom prst="rect">
                <a:avLst/>
              </a:prstGeom>
            </p:spPr>
          </p:pic>
          <p:sp>
            <p:nvSpPr>
              <p:cNvPr id="80" name="TextBox 79"/>
              <p:cNvSpPr txBox="1"/>
              <p:nvPr/>
            </p:nvSpPr>
            <p:spPr>
              <a:xfrm>
                <a:off x="5984986" y="2189433"/>
                <a:ext cx="1061509" cy="369332"/>
              </a:xfrm>
              <a:prstGeom prst="rect">
                <a:avLst/>
              </a:prstGeom>
              <a:noFill/>
            </p:spPr>
            <p:txBody>
              <a:bodyPr wrap="none" rtlCol="0">
                <a:spAutoFit/>
              </a:bodyPr>
              <a:lstStyle/>
              <a:p>
                <a:r>
                  <a:rPr lang="en-US" dirty="0">
                    <a:solidFill>
                      <a:srgbClr val="FF0000"/>
                    </a:solidFill>
                  </a:rPr>
                  <a:t>Sounding</a:t>
                </a:r>
              </a:p>
            </p:txBody>
          </p:sp>
          <p:sp>
            <p:nvSpPr>
              <p:cNvPr id="81" name="TextBox 80"/>
              <p:cNvSpPr txBox="1"/>
              <p:nvPr/>
            </p:nvSpPr>
            <p:spPr>
              <a:xfrm>
                <a:off x="5244635" y="2189433"/>
                <a:ext cx="829394" cy="369332"/>
              </a:xfrm>
              <a:prstGeom prst="rect">
                <a:avLst/>
              </a:prstGeom>
              <a:noFill/>
            </p:spPr>
            <p:txBody>
              <a:bodyPr wrap="none" rtlCol="0">
                <a:spAutoFit/>
              </a:bodyPr>
              <a:lstStyle/>
              <a:p>
                <a:r>
                  <a:rPr lang="en-US" dirty="0">
                    <a:solidFill>
                      <a:srgbClr val="00B050"/>
                    </a:solidFill>
                  </a:rPr>
                  <a:t>Trigger</a:t>
                </a:r>
              </a:p>
            </p:txBody>
          </p:sp>
        </p:grpSp>
      </p:grpSp>
      <p:sp>
        <p:nvSpPr>
          <p:cNvPr id="87" name="TextBox 86"/>
          <p:cNvSpPr txBox="1"/>
          <p:nvPr/>
        </p:nvSpPr>
        <p:spPr>
          <a:xfrm>
            <a:off x="698902" y="5667292"/>
            <a:ext cx="11148308" cy="523220"/>
          </a:xfrm>
          <a:prstGeom prst="rect">
            <a:avLst/>
          </a:prstGeom>
          <a:noFill/>
        </p:spPr>
        <p:txBody>
          <a:bodyPr wrap="none" rtlCol="0">
            <a:spAutoFit/>
          </a:bodyPr>
          <a:lstStyle/>
          <a:p>
            <a:r>
              <a:rPr lang="en-US" sz="2800" dirty="0"/>
              <a:t>Payload size is a dominating parameter when considering relative overhead.</a:t>
            </a:r>
          </a:p>
        </p:txBody>
      </p:sp>
      <p:sp>
        <p:nvSpPr>
          <p:cNvPr id="89" name="TextBox 88"/>
          <p:cNvSpPr txBox="1"/>
          <p:nvPr/>
        </p:nvSpPr>
        <p:spPr>
          <a:xfrm>
            <a:off x="6230469" y="4594845"/>
            <a:ext cx="982961" cy="400110"/>
          </a:xfrm>
          <a:prstGeom prst="rect">
            <a:avLst/>
          </a:prstGeom>
          <a:noFill/>
        </p:spPr>
        <p:txBody>
          <a:bodyPr wrap="none" rtlCol="0">
            <a:spAutoFit/>
          </a:bodyPr>
          <a:lstStyle/>
          <a:p>
            <a:r>
              <a:rPr lang="en-US" sz="2000" b="1" dirty="0"/>
              <a:t>Implicit</a:t>
            </a:r>
          </a:p>
        </p:txBody>
      </p:sp>
      <p:grpSp>
        <p:nvGrpSpPr>
          <p:cNvPr id="98" name="Group 97"/>
          <p:cNvGrpSpPr/>
          <p:nvPr/>
        </p:nvGrpSpPr>
        <p:grpSpPr>
          <a:xfrm>
            <a:off x="577868" y="2218725"/>
            <a:ext cx="499957" cy="2022108"/>
            <a:chOff x="240400" y="4496976"/>
            <a:chExt cx="499957" cy="2022108"/>
          </a:xfrm>
        </p:grpSpPr>
        <p:pic>
          <p:nvPicPr>
            <p:cNvPr id="96" name="Picture 39" descr="https://pbs.twimg.com/profile_images/81060618/WRT54.avatar.00_400x4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061" r="35688" b="58947"/>
            <a:stretch/>
          </p:blipFill>
          <p:spPr bwMode="auto">
            <a:xfrm>
              <a:off x="347841" y="4516253"/>
              <a:ext cx="46251" cy="215206"/>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39" descr="https://pbs.twimg.com/profile_images/81060618/WRT54.avatar.00_400x4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061" r="35688" b="58947"/>
            <a:stretch/>
          </p:blipFill>
          <p:spPr bwMode="auto">
            <a:xfrm>
              <a:off x="431094" y="4506291"/>
              <a:ext cx="46251" cy="215206"/>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oup 94"/>
            <p:cNvGrpSpPr/>
            <p:nvPr/>
          </p:nvGrpSpPr>
          <p:grpSpPr>
            <a:xfrm>
              <a:off x="240400" y="4496976"/>
              <a:ext cx="499957" cy="2022108"/>
              <a:chOff x="699832" y="2372900"/>
              <a:chExt cx="499957" cy="2022108"/>
            </a:xfrm>
          </p:grpSpPr>
          <p:pic>
            <p:nvPicPr>
              <p:cNvPr id="90" name="Picture 41" descr="https://upload.wikimedia.org/wikipedia/commons/a/a7/IPhone_6S_Rose_Gold.png"/>
              <p:cNvPicPr>
                <a:picLocks noChangeAspect="1" noChangeArrowheads="1"/>
              </p:cNvPicPr>
              <p:nvPr/>
            </p:nvPicPr>
            <p:blipFill>
              <a:blip r:embed="rId6" cstate="print">
                <a:duotone>
                  <a:prstClr val="black"/>
                  <a:srgbClr val="FD9759">
                    <a:tint val="45000"/>
                    <a:satMod val="400000"/>
                  </a:srgbClr>
                </a:duotone>
                <a:extLst>
                  <a:ext uri="{28A0092B-C50C-407E-A947-70E740481C1C}">
                    <a14:useLocalDpi xmlns:a14="http://schemas.microsoft.com/office/drawing/2010/main" val="0"/>
                  </a:ext>
                </a:extLst>
              </a:blip>
              <a:srcRect/>
              <a:stretch>
                <a:fillRect/>
              </a:stretch>
            </p:blipFill>
            <p:spPr bwMode="auto">
              <a:xfrm rot="2442978" flipH="1">
                <a:off x="867406" y="2979482"/>
                <a:ext cx="192428" cy="38046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1" descr="https://upload.wikimedia.org/wikipedia/commons/a/a7/IPhone_6S_Rose_Gold.png"/>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442978" flipH="1">
                <a:off x="867406" y="3324504"/>
                <a:ext cx="192428" cy="38046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1" descr="https://upload.wikimedia.org/wikipedia/commons/a/a7/IPhone_6S_Rose_Gold.png"/>
              <p:cNvPicPr>
                <a:picLocks noChangeAspect="1" noChangeArrowheads="1"/>
              </p:cNvPicPr>
              <p:nvPr/>
            </p:nvPicPr>
            <p:blipFill>
              <a:blip r:embed="rId6" cstate="print">
                <a:duotone>
                  <a:prstClr val="black"/>
                  <a:schemeClr val="accent6">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rot="2442978" flipH="1">
                <a:off x="867406" y="3669526"/>
                <a:ext cx="192428" cy="38046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1" descr="https://upload.wikimedia.org/wikipedia/commons/a/a7/IPhone_6S_Rose_Gold.png"/>
              <p:cNvPicPr>
                <a:picLocks noChangeAspect="1" noChangeArrowheads="1"/>
              </p:cNvPicPr>
              <p:nvPr/>
            </p:nvPicPr>
            <p:blipFill>
              <a:blip r:embed="rId6" cstate="print">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rot="2442978" flipH="1">
                <a:off x="867406" y="4014548"/>
                <a:ext cx="192428" cy="38046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39" descr="https://pbs.twimg.com/profile_images/81060618/WRT54.avatar.00_400x4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9832" y="2372900"/>
                <a:ext cx="499957" cy="499957"/>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59182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500"/>
                                        <p:tgtEl>
                                          <p:spTgt spid="70"/>
                                        </p:tgtEl>
                                      </p:cBhvr>
                                    </p:animEffect>
                                  </p:childTnLst>
                                </p:cTn>
                              </p:par>
                              <p:par>
                                <p:cTn id="22" presetID="10" presetClass="exit" presetSubtype="0" fill="hold" nodeType="withEffect">
                                  <p:stCondLst>
                                    <p:cond delay="0"/>
                                  </p:stCondLst>
                                  <p:childTnLst>
                                    <p:animEffect transition="out" filter="fade">
                                      <p:cBhvr>
                                        <p:cTn id="23" dur="500"/>
                                        <p:tgtEl>
                                          <p:spTgt spid="49"/>
                                        </p:tgtEl>
                                      </p:cBhvr>
                                    </p:animEffect>
                                    <p:set>
                                      <p:cBhvr>
                                        <p:cTn id="24" dur="1" fill="hold">
                                          <p:stCondLst>
                                            <p:cond delay="499"/>
                                          </p:stCondLst>
                                        </p:cTn>
                                        <p:tgtEl>
                                          <p:spTgt spid="4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500"/>
                                        <p:tgtEl>
                                          <p:spTgt spid="48"/>
                                        </p:tgtEl>
                                      </p:cBhvr>
                                    </p:animEffect>
                                    <p:set>
                                      <p:cBhvr>
                                        <p:cTn id="29" dur="1" fill="hold">
                                          <p:stCondLst>
                                            <p:cond delay="499"/>
                                          </p:stCondLst>
                                        </p:cTn>
                                        <p:tgtEl>
                                          <p:spTgt spid="48"/>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fade">
                                      <p:cBhvr>
                                        <p:cTn id="32" dur="500"/>
                                        <p:tgtEl>
                                          <p:spTgt spid="85"/>
                                        </p:tgtEl>
                                      </p:cBhvr>
                                    </p:animEffect>
                                  </p:childTnLst>
                                </p:cTn>
                              </p:par>
                              <p:par>
                                <p:cTn id="33" presetID="10" presetClass="exit" presetSubtype="0" fill="hold" nodeType="withEffect">
                                  <p:stCondLst>
                                    <p:cond delay="0"/>
                                  </p:stCondLst>
                                  <p:childTnLst>
                                    <p:animEffect transition="out" filter="fade">
                                      <p:cBhvr>
                                        <p:cTn id="34" dur="500"/>
                                        <p:tgtEl>
                                          <p:spTgt spid="35"/>
                                        </p:tgtEl>
                                      </p:cBhvr>
                                    </p:animEffect>
                                    <p:set>
                                      <p:cBhvr>
                                        <p:cTn id="35" dur="1" fill="hold">
                                          <p:stCondLst>
                                            <p:cond delay="499"/>
                                          </p:stCondLst>
                                        </p:cTn>
                                        <p:tgtEl>
                                          <p:spTgt spid="35"/>
                                        </p:tgtEl>
                                        <p:attrNameLst>
                                          <p:attrName>style.visibility</p:attrName>
                                        </p:attrNameLst>
                                      </p:cBhvr>
                                      <p:to>
                                        <p:strVal val="hidden"/>
                                      </p:to>
                                    </p:se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0" grpId="0"/>
      <p:bldP spid="87"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95" y="1828796"/>
            <a:ext cx="4572009" cy="320040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5" y="1828796"/>
            <a:ext cx="4572009" cy="320040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9995" y="1828796"/>
            <a:ext cx="4572009" cy="320040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9995" y="1828796"/>
            <a:ext cx="4572009" cy="3200407"/>
          </a:xfrm>
          <a:prstGeom prst="rect">
            <a:avLst/>
          </a:prstGeom>
        </p:spPr>
      </p:pic>
      <p:sp>
        <p:nvSpPr>
          <p:cNvPr id="2" name="Title 1"/>
          <p:cNvSpPr>
            <a:spLocks noGrp="1"/>
          </p:cNvSpPr>
          <p:nvPr>
            <p:ph type="title"/>
          </p:nvPr>
        </p:nvSpPr>
        <p:spPr/>
        <p:txBody>
          <a:bodyPr>
            <a:normAutofit/>
          </a:bodyPr>
          <a:lstStyle/>
          <a:p>
            <a:r>
              <a:rPr lang="en-US" dirty="0"/>
              <a:t>Emulated Protocol Performance, 4x4</a:t>
            </a:r>
          </a:p>
        </p:txBody>
      </p:sp>
      <p:sp>
        <p:nvSpPr>
          <p:cNvPr id="4" name="Slide Number Placeholder 3"/>
          <p:cNvSpPr>
            <a:spLocks noGrp="1"/>
          </p:cNvSpPr>
          <p:nvPr>
            <p:ph type="sldNum" sz="quarter" idx="12"/>
          </p:nvPr>
        </p:nvSpPr>
        <p:spPr/>
        <p:txBody>
          <a:bodyPr/>
          <a:lstStyle/>
          <a:p>
            <a:fld id="{8BD109B3-5388-4897-B84D-DA45BB8A6872}" type="slidenum">
              <a:rPr lang="en-US" smtClean="0"/>
              <a:t>19</a:t>
            </a:fld>
            <a:endParaRPr lang="en-US"/>
          </a:p>
        </p:txBody>
      </p:sp>
      <p:sp>
        <p:nvSpPr>
          <p:cNvPr id="6" name="Content Placeholder 2"/>
          <p:cNvSpPr txBox="1">
            <a:spLocks/>
          </p:cNvSpPr>
          <p:nvPr/>
        </p:nvSpPr>
        <p:spPr>
          <a:xfrm>
            <a:off x="838200" y="5316279"/>
            <a:ext cx="10515600" cy="860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At base rate, error in opportunistic CSI overwhelms protocol efficiency gains with any significant packet aggregation.</a:t>
            </a:r>
          </a:p>
        </p:txBody>
      </p:sp>
      <p:sp>
        <p:nvSpPr>
          <p:cNvPr id="14" name="TextBox 13"/>
          <p:cNvSpPr txBox="1"/>
          <p:nvPr/>
        </p:nvSpPr>
        <p:spPr>
          <a:xfrm>
            <a:off x="5158368" y="1454097"/>
            <a:ext cx="1972015" cy="461665"/>
          </a:xfrm>
          <a:prstGeom prst="rect">
            <a:avLst/>
          </a:prstGeom>
          <a:noFill/>
        </p:spPr>
        <p:txBody>
          <a:bodyPr wrap="none" rtlCol="0">
            <a:spAutoFit/>
          </a:bodyPr>
          <a:lstStyle/>
          <a:p>
            <a:r>
              <a:rPr lang="en-US" sz="2400" dirty="0"/>
              <a:t>MCS = 0, BPSK</a:t>
            </a:r>
          </a:p>
        </p:txBody>
      </p:sp>
    </p:spTree>
    <p:extLst>
      <p:ext uri="{BB962C8B-B14F-4D97-AF65-F5344CB8AC3E}">
        <p14:creationId xmlns:p14="http://schemas.microsoft.com/office/powerpoint/2010/main" val="362878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16" y="371141"/>
            <a:ext cx="10515600" cy="1325563"/>
          </a:xfrm>
        </p:spPr>
        <p:txBody>
          <a:bodyPr/>
          <a:lstStyle/>
          <a:p>
            <a:r>
              <a:rPr lang="en-US" dirty="0"/>
              <a:t>The Next Big Wireless Challenge</a:t>
            </a:r>
          </a:p>
        </p:txBody>
      </p:sp>
      <p:sp>
        <p:nvSpPr>
          <p:cNvPr id="4" name="Slide Number Placeholder 3"/>
          <p:cNvSpPr>
            <a:spLocks noGrp="1"/>
          </p:cNvSpPr>
          <p:nvPr>
            <p:ph type="sldNum" sz="quarter" idx="12"/>
          </p:nvPr>
        </p:nvSpPr>
        <p:spPr/>
        <p:txBody>
          <a:bodyPr/>
          <a:lstStyle/>
          <a:p>
            <a:fld id="{8BD109B3-5388-4897-B84D-DA45BB8A6872}" type="slidenum">
              <a:rPr lang="en-US" smtClean="0"/>
              <a:t>2</a:t>
            </a:fld>
            <a:endParaRPr lang="en-US"/>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1690688"/>
            <a:ext cx="7832408" cy="4351338"/>
          </a:xfrm>
          <a:prstGeom prst="rect">
            <a:avLst/>
          </a:prstGeom>
        </p:spPr>
      </p:pic>
      <p:sp>
        <p:nvSpPr>
          <p:cNvPr id="6" name="Content Placeholder 2"/>
          <p:cNvSpPr txBox="1">
            <a:spLocks/>
          </p:cNvSpPr>
          <p:nvPr/>
        </p:nvSpPr>
        <p:spPr>
          <a:xfrm>
            <a:off x="9064141" y="2965061"/>
            <a:ext cx="2944357" cy="27327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1000x Capacity</a:t>
            </a:r>
          </a:p>
          <a:p>
            <a:pPr marL="0" indent="0">
              <a:buNone/>
            </a:pPr>
            <a:endParaRPr lang="en-US" sz="3200" dirty="0"/>
          </a:p>
          <a:p>
            <a:pPr marL="0" indent="0">
              <a:buNone/>
            </a:pPr>
            <a:r>
              <a:rPr lang="en-US" sz="3200" dirty="0"/>
              <a:t>100x Clients</a:t>
            </a:r>
          </a:p>
        </p:txBody>
      </p:sp>
    </p:spTree>
    <p:extLst>
      <p:ext uri="{BB962C8B-B14F-4D97-AF65-F5344CB8AC3E}">
        <p14:creationId xmlns:p14="http://schemas.microsoft.com/office/powerpoint/2010/main" val="263812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6811" y="1828796"/>
            <a:ext cx="4572009" cy="320040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6811" y="1828796"/>
            <a:ext cx="4572009" cy="320040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6811" y="1828796"/>
            <a:ext cx="4572009" cy="320040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6811" y="1828796"/>
            <a:ext cx="4572009" cy="3200407"/>
          </a:xfrm>
          <a:prstGeom prst="rect">
            <a:avLst/>
          </a:prstGeom>
        </p:spPr>
      </p:pic>
      <p:sp>
        <p:nvSpPr>
          <p:cNvPr id="2" name="Title 1"/>
          <p:cNvSpPr>
            <a:spLocks noGrp="1"/>
          </p:cNvSpPr>
          <p:nvPr>
            <p:ph type="title"/>
          </p:nvPr>
        </p:nvSpPr>
        <p:spPr/>
        <p:txBody>
          <a:bodyPr>
            <a:normAutofit/>
          </a:bodyPr>
          <a:lstStyle/>
          <a:p>
            <a:r>
              <a:rPr lang="en-US" dirty="0"/>
              <a:t>Emulated Protocol Performance, 4x4</a:t>
            </a:r>
          </a:p>
        </p:txBody>
      </p:sp>
      <p:sp>
        <p:nvSpPr>
          <p:cNvPr id="4" name="Slide Number Placeholder 3"/>
          <p:cNvSpPr>
            <a:spLocks noGrp="1"/>
          </p:cNvSpPr>
          <p:nvPr>
            <p:ph type="sldNum" sz="quarter" idx="12"/>
          </p:nvPr>
        </p:nvSpPr>
        <p:spPr/>
        <p:txBody>
          <a:bodyPr/>
          <a:lstStyle/>
          <a:p>
            <a:fld id="{8BD109B3-5388-4897-B84D-DA45BB8A6872}" type="slidenum">
              <a:rPr lang="en-US" smtClean="0"/>
              <a:t>20</a:t>
            </a:fld>
            <a:endParaRPr lang="en-US"/>
          </a:p>
        </p:txBody>
      </p:sp>
      <p:sp>
        <p:nvSpPr>
          <p:cNvPr id="14" name="Content Placeholder 2"/>
          <p:cNvSpPr>
            <a:spLocks noGrp="1"/>
          </p:cNvSpPr>
          <p:nvPr>
            <p:ph idx="1"/>
          </p:nvPr>
        </p:nvSpPr>
        <p:spPr>
          <a:xfrm>
            <a:off x="838200" y="5316278"/>
            <a:ext cx="10515600" cy="1276869"/>
          </a:xfrm>
        </p:spPr>
        <p:txBody>
          <a:bodyPr>
            <a:normAutofit lnSpcReduction="10000"/>
          </a:bodyPr>
          <a:lstStyle/>
          <a:p>
            <a:r>
              <a:rPr lang="en-US" dirty="0"/>
              <a:t>For short payloads, </a:t>
            </a:r>
            <a:r>
              <a:rPr lang="en-US" i="1" dirty="0"/>
              <a:t>opportunistic implicit </a:t>
            </a:r>
            <a:r>
              <a:rPr lang="en-US" dirty="0"/>
              <a:t>channel sounding is most efficient.</a:t>
            </a:r>
          </a:p>
          <a:p>
            <a:r>
              <a:rPr lang="en-US" dirty="0"/>
              <a:t>At high MCS, </a:t>
            </a:r>
            <a:r>
              <a:rPr lang="en-US" i="1" dirty="0"/>
              <a:t>implicit</a:t>
            </a:r>
            <a:r>
              <a:rPr lang="en-US" dirty="0"/>
              <a:t> channel sounding outperforms alternatives.</a:t>
            </a:r>
          </a:p>
        </p:txBody>
      </p:sp>
      <p:grpSp>
        <p:nvGrpSpPr>
          <p:cNvPr id="18" name="Group 17"/>
          <p:cNvGrpSpPr/>
          <p:nvPr/>
        </p:nvGrpSpPr>
        <p:grpSpPr>
          <a:xfrm>
            <a:off x="3809995" y="1452954"/>
            <a:ext cx="4572009" cy="3576249"/>
            <a:chOff x="3809995" y="1452954"/>
            <a:chExt cx="4572009" cy="3576249"/>
          </a:xfrm>
        </p:grpSpPr>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9995" y="1828796"/>
              <a:ext cx="4572009" cy="3200407"/>
            </a:xfrm>
            <a:prstGeom prst="rect">
              <a:avLst/>
            </a:prstGeom>
          </p:spPr>
        </p:pic>
        <p:sp>
          <p:nvSpPr>
            <p:cNvPr id="16" name="TextBox 15"/>
            <p:cNvSpPr txBox="1"/>
            <p:nvPr/>
          </p:nvSpPr>
          <p:spPr>
            <a:xfrm>
              <a:off x="5159868" y="1452954"/>
              <a:ext cx="1972015" cy="461665"/>
            </a:xfrm>
            <a:prstGeom prst="rect">
              <a:avLst/>
            </a:prstGeom>
            <a:noFill/>
          </p:spPr>
          <p:txBody>
            <a:bodyPr wrap="none" rtlCol="0">
              <a:spAutoFit/>
            </a:bodyPr>
            <a:lstStyle/>
            <a:p>
              <a:r>
                <a:rPr lang="en-US" sz="2400" dirty="0"/>
                <a:t>MCS = 0, BPSK</a:t>
              </a:r>
            </a:p>
          </p:txBody>
        </p:sp>
      </p:grpSp>
      <p:sp>
        <p:nvSpPr>
          <p:cNvPr id="19" name="TextBox 18"/>
          <p:cNvSpPr txBox="1"/>
          <p:nvPr/>
        </p:nvSpPr>
        <p:spPr>
          <a:xfrm>
            <a:off x="7013652" y="1452953"/>
            <a:ext cx="2398413" cy="461665"/>
          </a:xfrm>
          <a:prstGeom prst="rect">
            <a:avLst/>
          </a:prstGeom>
          <a:noFill/>
        </p:spPr>
        <p:txBody>
          <a:bodyPr wrap="none" rtlCol="0">
            <a:spAutoFit/>
          </a:bodyPr>
          <a:lstStyle/>
          <a:p>
            <a:r>
              <a:rPr lang="en-US" sz="2400" dirty="0"/>
              <a:t>MCS = 9, QAM-64</a:t>
            </a:r>
          </a:p>
        </p:txBody>
      </p:sp>
    </p:spTree>
    <p:extLst>
      <p:ext uri="{BB962C8B-B14F-4D97-AF65-F5344CB8AC3E}">
        <p14:creationId xmlns:p14="http://schemas.microsoft.com/office/powerpoint/2010/main" val="371142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3.7037E-7 L -0.21432 0.00046 " pathEditMode="relative" rAng="0" ptsTypes="AA">
                                      <p:cBhvr>
                                        <p:cTn id="6" dur="1000" fill="hold"/>
                                        <p:tgtEl>
                                          <p:spTgt spid="18"/>
                                        </p:tgtEl>
                                        <p:attrNameLst>
                                          <p:attrName>ppt_x</p:attrName>
                                          <p:attrName>ppt_y</p:attrName>
                                        </p:attrNameLst>
                                      </p:cBhvr>
                                      <p:rCtr x="-10716" y="23"/>
                                    </p:animMotion>
                                  </p:childTnLst>
                                </p:cTn>
                              </p:par>
                            </p:childTnLst>
                          </p:cTn>
                        </p:par>
                        <p:par>
                          <p:cTn id="7" fill="hold">
                            <p:stCondLst>
                              <p:cond delay="1000"/>
                            </p:stCondLst>
                            <p:childTnLst>
                              <p:par>
                                <p:cTn id="8" presetID="1" presetClass="entr" presetSubtype="0" fill="hold" nodeType="afterEffect">
                                  <p:stCondLst>
                                    <p:cond delay="20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grpId="0" nodeType="withEffect">
                                  <p:stCondLst>
                                    <p:cond delay="20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a:blip r:embed="rId3"/>
          <a:stretch>
            <a:fillRect/>
          </a:stretch>
        </p:blipFill>
        <p:spPr>
          <a:xfrm rot="1032569">
            <a:off x="5815635" y="4081120"/>
            <a:ext cx="5972206" cy="1213278"/>
          </a:xfrm>
          <a:prstGeom prst="rect">
            <a:avLst/>
          </a:prstGeom>
        </p:spPr>
      </p:pic>
      <p:pic>
        <p:nvPicPr>
          <p:cNvPr id="57" name="Picture 56"/>
          <p:cNvPicPr>
            <a:picLocks noChangeAspect="1"/>
          </p:cNvPicPr>
          <p:nvPr/>
        </p:nvPicPr>
        <p:blipFill>
          <a:blip r:embed="rId4"/>
          <a:stretch>
            <a:fillRect/>
          </a:stretch>
        </p:blipFill>
        <p:spPr>
          <a:xfrm rot="397480">
            <a:off x="5586872" y="3214778"/>
            <a:ext cx="5171757" cy="3856623"/>
          </a:xfrm>
          <a:prstGeom prst="rect">
            <a:avLst/>
          </a:prstGeom>
        </p:spPr>
      </p:pic>
      <p:pic>
        <p:nvPicPr>
          <p:cNvPr id="56" name="Picture 55"/>
          <p:cNvPicPr>
            <a:picLocks noChangeAspect="1"/>
          </p:cNvPicPr>
          <p:nvPr/>
        </p:nvPicPr>
        <p:blipFill>
          <a:blip r:embed="rId5"/>
          <a:stretch>
            <a:fillRect/>
          </a:stretch>
        </p:blipFill>
        <p:spPr>
          <a:xfrm rot="19243051">
            <a:off x="5462756" y="1867132"/>
            <a:ext cx="5894182" cy="2653688"/>
          </a:xfrm>
          <a:prstGeom prst="rect">
            <a:avLst/>
          </a:prstGeom>
        </p:spPr>
      </p:pic>
      <p:sp>
        <p:nvSpPr>
          <p:cNvPr id="4" name="Content Placeholder 3"/>
          <p:cNvSpPr>
            <a:spLocks noGrp="1"/>
          </p:cNvSpPr>
          <p:nvPr>
            <p:ph sz="half" idx="2"/>
          </p:nvPr>
        </p:nvSpPr>
        <p:spPr>
          <a:xfrm>
            <a:off x="773559" y="2616929"/>
            <a:ext cx="5157787" cy="3684588"/>
          </a:xfrm>
        </p:spPr>
        <p:txBody>
          <a:bodyPr/>
          <a:lstStyle/>
          <a:p>
            <a:r>
              <a:rPr lang="en-US" dirty="0"/>
              <a:t>“802.11af-like” TVHT PHY</a:t>
            </a:r>
          </a:p>
          <a:p>
            <a:r>
              <a:rPr lang="en-US" dirty="0"/>
              <a:t>Single 6 MHz Channel</a:t>
            </a:r>
          </a:p>
          <a:p>
            <a:r>
              <a:rPr lang="en-US" dirty="0"/>
              <a:t>Backlogged traffic queues</a:t>
            </a:r>
          </a:p>
          <a:p>
            <a:r>
              <a:rPr lang="en-US" dirty="0"/>
              <a:t>Perfect rate adaptation</a:t>
            </a:r>
          </a:p>
          <a:p>
            <a:r>
              <a:rPr lang="en-US" dirty="0"/>
              <a:t>&lt; 10% rate loss with stale CSI</a:t>
            </a:r>
          </a:p>
          <a:p>
            <a:r>
              <a:rPr lang="en-US" dirty="0"/>
              <a:t>1500 byte packets</a:t>
            </a:r>
          </a:p>
          <a:p>
            <a:endParaRPr lang="en-US" dirty="0"/>
          </a:p>
        </p:txBody>
      </p:sp>
      <p:sp>
        <p:nvSpPr>
          <p:cNvPr id="7" name="Slide Number Placeholder 6"/>
          <p:cNvSpPr>
            <a:spLocks noGrp="1"/>
          </p:cNvSpPr>
          <p:nvPr>
            <p:ph type="sldNum" sz="quarter" idx="12"/>
          </p:nvPr>
        </p:nvSpPr>
        <p:spPr/>
        <p:txBody>
          <a:bodyPr/>
          <a:lstStyle/>
          <a:p>
            <a:fld id="{8BD109B3-5388-4897-B84D-DA45BB8A6872}" type="slidenum">
              <a:rPr lang="en-US" smtClean="0"/>
              <a:t>21</a:t>
            </a:fld>
            <a:endParaRPr lang="en-US"/>
          </a:p>
        </p:txBody>
      </p:sp>
      <p:grpSp>
        <p:nvGrpSpPr>
          <p:cNvPr id="22" name="Group 21"/>
          <p:cNvGrpSpPr/>
          <p:nvPr/>
        </p:nvGrpSpPr>
        <p:grpSpPr>
          <a:xfrm>
            <a:off x="5700733" y="2364995"/>
            <a:ext cx="5972206" cy="4356480"/>
            <a:chOff x="6543868" y="2434113"/>
            <a:chExt cx="5972206" cy="4356480"/>
          </a:xfrm>
        </p:grpSpPr>
        <p:pic>
          <p:nvPicPr>
            <p:cNvPr id="30" name="Picture 29"/>
            <p:cNvPicPr>
              <a:picLocks noChangeAspect="1"/>
            </p:cNvPicPr>
            <p:nvPr/>
          </p:nvPicPr>
          <p:blipFill>
            <a:blip r:embed="rId6"/>
            <a:stretch>
              <a:fillRect/>
            </a:stretch>
          </p:blipFill>
          <p:spPr>
            <a:xfrm rot="443626">
              <a:off x="6712455" y="2484260"/>
              <a:ext cx="5655740" cy="2845428"/>
            </a:xfrm>
            <a:prstGeom prst="rect">
              <a:avLst/>
            </a:prstGeom>
          </p:spPr>
        </p:pic>
        <p:pic>
          <p:nvPicPr>
            <p:cNvPr id="31" name="Picture 30"/>
            <p:cNvPicPr>
              <a:picLocks noChangeAspect="1"/>
            </p:cNvPicPr>
            <p:nvPr/>
          </p:nvPicPr>
          <p:blipFill>
            <a:blip r:embed="rId4"/>
            <a:stretch>
              <a:fillRect/>
            </a:stretch>
          </p:blipFill>
          <p:spPr>
            <a:xfrm rot="21029681">
              <a:off x="6699667" y="2933970"/>
              <a:ext cx="5171757" cy="3856623"/>
            </a:xfrm>
            <a:prstGeom prst="rect">
              <a:avLst/>
            </a:prstGeom>
          </p:spPr>
        </p:pic>
        <p:pic>
          <p:nvPicPr>
            <p:cNvPr id="32" name="Picture 31"/>
            <p:cNvPicPr>
              <a:picLocks noChangeAspect="1"/>
            </p:cNvPicPr>
            <p:nvPr/>
          </p:nvPicPr>
          <p:blipFill>
            <a:blip r:embed="rId5"/>
            <a:stretch>
              <a:fillRect/>
            </a:stretch>
          </p:blipFill>
          <p:spPr>
            <a:xfrm rot="21062330">
              <a:off x="6710571" y="2869066"/>
              <a:ext cx="5767271" cy="2596550"/>
            </a:xfrm>
            <a:prstGeom prst="rect">
              <a:avLst/>
            </a:prstGeom>
          </p:spPr>
        </p:pic>
        <p:pic>
          <p:nvPicPr>
            <p:cNvPr id="33" name="Picture 32"/>
            <p:cNvPicPr>
              <a:picLocks noChangeAspect="1"/>
            </p:cNvPicPr>
            <p:nvPr/>
          </p:nvPicPr>
          <p:blipFill>
            <a:blip r:embed="rId3"/>
            <a:stretch>
              <a:fillRect/>
            </a:stretch>
          </p:blipFill>
          <p:spPr>
            <a:xfrm rot="19613696">
              <a:off x="6543868" y="2434113"/>
              <a:ext cx="5972206" cy="1213278"/>
            </a:xfrm>
            <a:prstGeom prst="rect">
              <a:avLst/>
            </a:prstGeom>
          </p:spPr>
        </p:pic>
      </p:grpSp>
      <p:pic>
        <p:nvPicPr>
          <p:cNvPr id="34" name="Picture 41" descr="https://upload.wikimedia.org/wikipedia/commons/a/a7/IPhone_6S_Rose_Gold.png"/>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9425034" y="1973220"/>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1" descr="https://upload.wikimedia.org/wikipedia/commons/a/a7/IPhone_6S_Rose_Gold.png"/>
          <p:cNvPicPr>
            <a:picLocks noChangeAspect="1" noChangeArrowheads="1"/>
          </p:cNvPicPr>
          <p:nvPr/>
        </p:nvPicPr>
        <p:blipFill>
          <a:blip r:embed="rId7" cstate="print">
            <a:duotone>
              <a:prstClr val="black"/>
              <a:srgbClr val="FD9759">
                <a:tint val="45000"/>
                <a:satMod val="400000"/>
              </a:srgbClr>
            </a:duotone>
            <a:extLst>
              <a:ext uri="{28A0092B-C50C-407E-A947-70E740481C1C}">
                <a14:useLocalDpi xmlns:a14="http://schemas.microsoft.com/office/drawing/2010/main" val="0"/>
              </a:ext>
            </a:extLst>
          </a:blip>
          <a:srcRect/>
          <a:stretch>
            <a:fillRect/>
          </a:stretch>
        </p:blipFill>
        <p:spPr bwMode="auto">
          <a:xfrm flipH="1">
            <a:off x="10035359" y="2832820"/>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1" descr="https://upload.wikimedia.org/wikipedia/commons/a/a7/IPhone_6S_Rose_Gold.png"/>
          <p:cNvPicPr>
            <a:picLocks noChangeAspect="1" noChangeArrowheads="1"/>
          </p:cNvPicPr>
          <p:nvPr/>
        </p:nvPicPr>
        <p:blipFill>
          <a:blip r:embed="rId7"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10035359" y="3946318"/>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1" descr="https://upload.wikimedia.org/wikipedia/commons/a/a7/IPhone_6S_Rose_Gold.png"/>
          <p:cNvPicPr>
            <a:picLocks noChangeAspect="1" noChangeArrowheads="1"/>
          </p:cNvPicPr>
          <p:nvPr/>
        </p:nvPicPr>
        <p:blipFill>
          <a:blip r:embed="rId7" cstate="print">
            <a:duotone>
              <a:prstClr val="black"/>
              <a:srgbClr val="D24B1F">
                <a:tint val="45000"/>
                <a:satMod val="400000"/>
              </a:srgbClr>
            </a:duotone>
            <a:extLst>
              <a:ext uri="{28A0092B-C50C-407E-A947-70E740481C1C}">
                <a14:useLocalDpi xmlns:a14="http://schemas.microsoft.com/office/drawing/2010/main" val="0"/>
              </a:ext>
            </a:extLst>
          </a:blip>
          <a:srcRect/>
          <a:stretch>
            <a:fillRect/>
          </a:stretch>
        </p:blipFill>
        <p:spPr bwMode="auto">
          <a:xfrm flipH="1">
            <a:off x="9425033" y="4928472"/>
            <a:ext cx="496751" cy="982154"/>
          </a:xfrm>
          <a:prstGeom prst="rect">
            <a:avLst/>
          </a:prstGeom>
          <a:noFill/>
          <a:extLst>
            <a:ext uri="{909E8E84-426E-40DD-AFC4-6F175D3DCCD1}">
              <a14:hiddenFill xmlns:a14="http://schemas.microsoft.com/office/drawing/2010/main">
                <a:solidFill>
                  <a:srgbClr val="FFFFFF"/>
                </a:solidFill>
              </a14:hiddenFill>
            </a:ext>
          </a:extLst>
        </p:spPr>
      </p:pic>
      <p:sp>
        <p:nvSpPr>
          <p:cNvPr id="45" name="Title 1"/>
          <p:cNvSpPr>
            <a:spLocks noGrp="1"/>
          </p:cNvSpPr>
          <p:nvPr>
            <p:ph type="title"/>
          </p:nvPr>
        </p:nvSpPr>
        <p:spPr>
          <a:xfrm>
            <a:off x="838200" y="365125"/>
            <a:ext cx="10515600" cy="1325563"/>
          </a:xfrm>
        </p:spPr>
        <p:txBody>
          <a:bodyPr>
            <a:normAutofit/>
          </a:bodyPr>
          <a:lstStyle/>
          <a:p>
            <a:r>
              <a:rPr lang="en-US" dirty="0"/>
              <a:t>Emulation Parameters, 32x16 MU-MIMO</a:t>
            </a:r>
          </a:p>
        </p:txBody>
      </p:sp>
      <p:pic>
        <p:nvPicPr>
          <p:cNvPr id="43" name="Picture 41" descr="https://upload.wikimedia.org/wikipedia/commons/a/a7/IPhone_6S_Rose_Gold.png"/>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10362953" y="1815214"/>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1" descr="https://upload.wikimedia.org/wikipedia/commons/a/a7/IPhone_6S_Rose_Gold.png"/>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9235898" y="3661714"/>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1" descr="https://upload.wikimedia.org/wikipedia/commons/a/a7/IPhone_6S_Rose_Gold.png"/>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11585261" y="3509314"/>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1" descr="https://upload.wikimedia.org/wikipedia/commons/a/a7/IPhone_6S_Rose_Gold.png"/>
          <p:cNvPicPr>
            <a:picLocks noChangeAspect="1" noChangeArrowheads="1"/>
          </p:cNvPicPr>
          <p:nvPr/>
        </p:nvPicPr>
        <p:blipFill>
          <a:blip r:embed="rId7" cstate="print">
            <a:duotone>
              <a:prstClr val="black"/>
              <a:srgbClr val="FD9759">
                <a:tint val="45000"/>
                <a:satMod val="400000"/>
              </a:srgbClr>
            </a:duotone>
            <a:extLst>
              <a:ext uri="{28A0092B-C50C-407E-A947-70E740481C1C}">
                <a14:useLocalDpi xmlns:a14="http://schemas.microsoft.com/office/drawing/2010/main" val="0"/>
              </a:ext>
            </a:extLst>
          </a:blip>
          <a:srcRect/>
          <a:stretch>
            <a:fillRect/>
          </a:stretch>
        </p:blipFill>
        <p:spPr bwMode="auto">
          <a:xfrm flipH="1">
            <a:off x="8686836" y="5611733"/>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1" descr="https://upload.wikimedia.org/wikipedia/commons/a/a7/IPhone_6S_Rose_Gold.png"/>
          <p:cNvPicPr>
            <a:picLocks noChangeAspect="1" noChangeArrowheads="1"/>
          </p:cNvPicPr>
          <p:nvPr/>
        </p:nvPicPr>
        <p:blipFill>
          <a:blip r:embed="rId7" cstate="print">
            <a:duotone>
              <a:prstClr val="black"/>
              <a:srgbClr val="FD9759">
                <a:tint val="45000"/>
                <a:satMod val="400000"/>
              </a:srgbClr>
            </a:duotone>
            <a:extLst>
              <a:ext uri="{28A0092B-C50C-407E-A947-70E740481C1C}">
                <a14:useLocalDpi xmlns:a14="http://schemas.microsoft.com/office/drawing/2010/main" val="0"/>
              </a:ext>
            </a:extLst>
          </a:blip>
          <a:srcRect/>
          <a:stretch>
            <a:fillRect/>
          </a:stretch>
        </p:blipFill>
        <p:spPr bwMode="auto">
          <a:xfrm flipH="1">
            <a:off x="10593784" y="4302086"/>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1" descr="https://upload.wikimedia.org/wikipedia/commons/a/a7/IPhone_6S_Rose_Gold.png"/>
          <p:cNvPicPr>
            <a:picLocks noChangeAspect="1" noChangeArrowheads="1"/>
          </p:cNvPicPr>
          <p:nvPr/>
        </p:nvPicPr>
        <p:blipFill>
          <a:blip r:embed="rId7" cstate="print">
            <a:duotone>
              <a:prstClr val="black"/>
              <a:srgbClr val="FD9759">
                <a:tint val="45000"/>
                <a:satMod val="400000"/>
              </a:srgbClr>
            </a:duotone>
            <a:extLst>
              <a:ext uri="{28A0092B-C50C-407E-A947-70E740481C1C}">
                <a14:useLocalDpi xmlns:a14="http://schemas.microsoft.com/office/drawing/2010/main" val="0"/>
              </a:ext>
            </a:extLst>
          </a:blip>
          <a:srcRect/>
          <a:stretch>
            <a:fillRect/>
          </a:stretch>
        </p:blipFill>
        <p:spPr bwMode="auto">
          <a:xfrm flipH="1">
            <a:off x="11418456" y="2063059"/>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1" descr="https://upload.wikimedia.org/wikipedia/commons/a/a7/IPhone_6S_Rose_Gold.png"/>
          <p:cNvPicPr>
            <a:picLocks noChangeAspect="1" noChangeArrowheads="1"/>
          </p:cNvPicPr>
          <p:nvPr/>
        </p:nvPicPr>
        <p:blipFill>
          <a:blip r:embed="rId7" cstate="print">
            <a:duotone>
              <a:prstClr val="black"/>
              <a:srgbClr val="D24B1F">
                <a:tint val="45000"/>
                <a:satMod val="400000"/>
              </a:srgbClr>
            </a:duotone>
            <a:extLst>
              <a:ext uri="{28A0092B-C50C-407E-A947-70E740481C1C}">
                <a14:useLocalDpi xmlns:a14="http://schemas.microsoft.com/office/drawing/2010/main" val="0"/>
              </a:ext>
            </a:extLst>
          </a:blip>
          <a:srcRect/>
          <a:stretch>
            <a:fillRect/>
          </a:stretch>
        </p:blipFill>
        <p:spPr bwMode="auto">
          <a:xfrm flipH="1">
            <a:off x="11070798" y="894720"/>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1" descr="https://upload.wikimedia.org/wikipedia/commons/a/a7/IPhone_6S_Rose_Gold.png"/>
          <p:cNvPicPr>
            <a:picLocks noChangeAspect="1" noChangeArrowheads="1"/>
          </p:cNvPicPr>
          <p:nvPr/>
        </p:nvPicPr>
        <p:blipFill>
          <a:blip r:embed="rId7" cstate="print">
            <a:duotone>
              <a:prstClr val="black"/>
              <a:srgbClr val="D24B1F">
                <a:tint val="45000"/>
                <a:satMod val="400000"/>
              </a:srgbClr>
            </a:duotone>
            <a:extLst>
              <a:ext uri="{28A0092B-C50C-407E-A947-70E740481C1C}">
                <a14:useLocalDpi xmlns:a14="http://schemas.microsoft.com/office/drawing/2010/main" val="0"/>
              </a:ext>
            </a:extLst>
          </a:blip>
          <a:srcRect/>
          <a:stretch>
            <a:fillRect/>
          </a:stretch>
        </p:blipFill>
        <p:spPr bwMode="auto">
          <a:xfrm flipH="1">
            <a:off x="8822736" y="1506000"/>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1" descr="https://upload.wikimedia.org/wikipedia/commons/a/a7/IPhone_6S_Rose_Gold.png"/>
          <p:cNvPicPr>
            <a:picLocks noChangeAspect="1" noChangeArrowheads="1"/>
          </p:cNvPicPr>
          <p:nvPr/>
        </p:nvPicPr>
        <p:blipFill>
          <a:blip r:embed="rId7" cstate="print">
            <a:duotone>
              <a:prstClr val="black"/>
              <a:srgbClr val="D24B1F">
                <a:tint val="45000"/>
                <a:satMod val="400000"/>
              </a:srgbClr>
            </a:duotone>
            <a:extLst>
              <a:ext uri="{28A0092B-C50C-407E-A947-70E740481C1C}">
                <a14:useLocalDpi xmlns:a14="http://schemas.microsoft.com/office/drawing/2010/main" val="0"/>
              </a:ext>
            </a:extLst>
          </a:blip>
          <a:srcRect/>
          <a:stretch>
            <a:fillRect/>
          </a:stretch>
        </p:blipFill>
        <p:spPr bwMode="auto">
          <a:xfrm flipH="1">
            <a:off x="11196033" y="5103021"/>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1" descr="https://upload.wikimedia.org/wikipedia/commons/a/a7/IPhone_6S_Rose_Gold.png"/>
          <p:cNvPicPr>
            <a:picLocks noChangeAspect="1" noChangeArrowheads="1"/>
          </p:cNvPicPr>
          <p:nvPr/>
        </p:nvPicPr>
        <p:blipFill>
          <a:blip r:embed="rId7"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9935458" y="5651649"/>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1" descr="https://upload.wikimedia.org/wikipedia/commons/a/a7/IPhone_6S_Rose_Gold.png"/>
          <p:cNvPicPr>
            <a:picLocks noChangeAspect="1" noChangeArrowheads="1"/>
          </p:cNvPicPr>
          <p:nvPr/>
        </p:nvPicPr>
        <p:blipFill>
          <a:blip r:embed="rId7"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10034656" y="1252506"/>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1" descr="https://upload.wikimedia.org/wikipedia/commons/a/a7/IPhone_6S_Rose_Gold.png"/>
          <p:cNvPicPr>
            <a:picLocks noChangeAspect="1" noChangeArrowheads="1"/>
          </p:cNvPicPr>
          <p:nvPr/>
        </p:nvPicPr>
        <p:blipFill>
          <a:blip r:embed="rId7"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10968493" y="2691480"/>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23492" t="9735" r="27185" b="51036"/>
          <a:stretch/>
        </p:blipFill>
        <p:spPr>
          <a:xfrm>
            <a:off x="6096000" y="3581829"/>
            <a:ext cx="1950821" cy="1032788"/>
          </a:xfrm>
          <a:prstGeom prst="rect">
            <a:avLst/>
          </a:prstGeom>
        </p:spPr>
      </p:pic>
    </p:spTree>
    <p:extLst>
      <p:ext uri="{BB962C8B-B14F-4D97-AF65-F5344CB8AC3E}">
        <p14:creationId xmlns:p14="http://schemas.microsoft.com/office/powerpoint/2010/main" val="2186609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Simulated Protocol Performance, 32x16</a:t>
            </a:r>
          </a:p>
        </p:txBody>
      </p:sp>
      <p:sp>
        <p:nvSpPr>
          <p:cNvPr id="5" name="Slide Number Placeholder 4"/>
          <p:cNvSpPr>
            <a:spLocks noGrp="1"/>
          </p:cNvSpPr>
          <p:nvPr>
            <p:ph type="sldNum" sz="quarter" idx="12"/>
          </p:nvPr>
        </p:nvSpPr>
        <p:spPr/>
        <p:txBody>
          <a:bodyPr/>
          <a:lstStyle/>
          <a:p>
            <a:fld id="{8BD109B3-5388-4897-B84D-DA45BB8A6872}" type="slidenum">
              <a:rPr lang="en-US" smtClean="0"/>
              <a:t>22</a:t>
            </a:fld>
            <a:endParaRPr lang="en-US"/>
          </a:p>
        </p:txBody>
      </p:sp>
      <p:sp>
        <p:nvSpPr>
          <p:cNvPr id="8" name="Content Placeholder 2"/>
          <p:cNvSpPr txBox="1">
            <a:spLocks/>
          </p:cNvSpPr>
          <p:nvPr/>
        </p:nvSpPr>
        <p:spPr>
          <a:xfrm>
            <a:off x="838200" y="5316279"/>
            <a:ext cx="10515600" cy="14051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Standard 802.11af </a:t>
            </a:r>
            <a:r>
              <a:rPr lang="en-US" i="1" dirty="0"/>
              <a:t>explicit</a:t>
            </a:r>
            <a:r>
              <a:rPr lang="en-US" dirty="0"/>
              <a:t> channel sounding does not scale well.</a:t>
            </a:r>
          </a:p>
          <a:p>
            <a:r>
              <a:rPr lang="en-US" i="1" dirty="0"/>
              <a:t>Opportunistic</a:t>
            </a:r>
            <a:r>
              <a:rPr lang="en-US" dirty="0"/>
              <a:t> </a:t>
            </a:r>
            <a:r>
              <a:rPr lang="en-US" i="1" dirty="0"/>
              <a:t>implicit</a:t>
            </a:r>
            <a:r>
              <a:rPr lang="en-US" dirty="0"/>
              <a:t> sounding is strictly better at high MCS.</a:t>
            </a:r>
          </a:p>
          <a:p>
            <a:endParaRPr lang="en-US" dirty="0"/>
          </a:p>
        </p:txBody>
      </p:sp>
      <p:grpSp>
        <p:nvGrpSpPr>
          <p:cNvPr id="13" name="Group 12"/>
          <p:cNvGrpSpPr/>
          <p:nvPr/>
        </p:nvGrpSpPr>
        <p:grpSpPr>
          <a:xfrm>
            <a:off x="5755536" y="1445864"/>
            <a:ext cx="4572009" cy="3583338"/>
            <a:chOff x="5755536" y="1445864"/>
            <a:chExt cx="4572009" cy="3583338"/>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5536" y="1828795"/>
              <a:ext cx="4572009" cy="3200407"/>
            </a:xfrm>
            <a:prstGeom prst="rect">
              <a:avLst/>
            </a:prstGeom>
          </p:spPr>
        </p:pic>
        <p:sp>
          <p:nvSpPr>
            <p:cNvPr id="11" name="TextBox 10"/>
            <p:cNvSpPr txBox="1"/>
            <p:nvPr/>
          </p:nvSpPr>
          <p:spPr>
            <a:xfrm>
              <a:off x="6756917" y="1445864"/>
              <a:ext cx="2398413" cy="461665"/>
            </a:xfrm>
            <a:prstGeom prst="rect">
              <a:avLst/>
            </a:prstGeom>
            <a:noFill/>
          </p:spPr>
          <p:txBody>
            <a:bodyPr wrap="none" rtlCol="0">
              <a:spAutoFit/>
            </a:bodyPr>
            <a:lstStyle/>
            <a:p>
              <a:r>
                <a:rPr lang="en-US" sz="2400" dirty="0"/>
                <a:t>MCS = 9, QAM-64</a:t>
              </a:r>
            </a:p>
          </p:txBody>
        </p:sp>
      </p:grpSp>
      <p:grpSp>
        <p:nvGrpSpPr>
          <p:cNvPr id="14" name="Group 13"/>
          <p:cNvGrpSpPr/>
          <p:nvPr/>
        </p:nvGrpSpPr>
        <p:grpSpPr>
          <a:xfrm>
            <a:off x="1183527" y="1459855"/>
            <a:ext cx="4572009" cy="3569346"/>
            <a:chOff x="1183527" y="1459855"/>
            <a:chExt cx="4572009" cy="3569346"/>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3527" y="1828794"/>
              <a:ext cx="4572009" cy="3200407"/>
            </a:xfrm>
            <a:prstGeom prst="rect">
              <a:avLst/>
            </a:prstGeom>
          </p:spPr>
        </p:pic>
        <p:sp>
          <p:nvSpPr>
            <p:cNvPr id="12" name="TextBox 11"/>
            <p:cNvSpPr txBox="1"/>
            <p:nvPr/>
          </p:nvSpPr>
          <p:spPr>
            <a:xfrm>
              <a:off x="2425913" y="1459855"/>
              <a:ext cx="1972015" cy="461665"/>
            </a:xfrm>
            <a:prstGeom prst="rect">
              <a:avLst/>
            </a:prstGeom>
            <a:noFill/>
          </p:spPr>
          <p:txBody>
            <a:bodyPr wrap="none" rtlCol="0">
              <a:spAutoFit/>
            </a:bodyPr>
            <a:lstStyle/>
            <a:p>
              <a:r>
                <a:rPr lang="en-US" sz="2400" dirty="0"/>
                <a:t>MCS = 0, BPSK</a:t>
              </a:r>
            </a:p>
          </p:txBody>
        </p:sp>
      </p:grpSp>
    </p:spTree>
    <p:extLst>
      <p:ext uri="{BB962C8B-B14F-4D97-AF65-F5344CB8AC3E}">
        <p14:creationId xmlns:p14="http://schemas.microsoft.com/office/powerpoint/2010/main" val="296307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4" name="Slide Number Placeholder 3"/>
          <p:cNvSpPr>
            <a:spLocks noGrp="1"/>
          </p:cNvSpPr>
          <p:nvPr>
            <p:ph type="sldNum" sz="quarter" idx="12"/>
          </p:nvPr>
        </p:nvSpPr>
        <p:spPr/>
        <p:txBody>
          <a:bodyPr/>
          <a:lstStyle/>
          <a:p>
            <a:fld id="{8BD109B3-5388-4897-B84D-DA45BB8A6872}" type="slidenum">
              <a:rPr lang="en-US" smtClean="0"/>
              <a:t>23</a:t>
            </a:fld>
            <a:endParaRPr lang="en-US" dirty="0"/>
          </a:p>
        </p:txBody>
      </p:sp>
      <p:sp>
        <p:nvSpPr>
          <p:cNvPr id="3" name="Content Placeholder 2"/>
          <p:cNvSpPr>
            <a:spLocks noGrp="1"/>
          </p:cNvSpPr>
          <p:nvPr>
            <p:ph idx="1"/>
          </p:nvPr>
        </p:nvSpPr>
        <p:spPr>
          <a:xfrm>
            <a:off x="838200" y="1431925"/>
            <a:ext cx="10515600" cy="2989609"/>
          </a:xfrm>
        </p:spPr>
        <p:txBody>
          <a:bodyPr>
            <a:normAutofit/>
          </a:bodyPr>
          <a:lstStyle/>
          <a:p>
            <a:r>
              <a:rPr lang="en-US" dirty="0"/>
              <a:t>For small MU-MIMO arrays, balance packet size, overhead, and transmission rate:</a:t>
            </a:r>
          </a:p>
          <a:p>
            <a:pPr lvl="1">
              <a:buFont typeface="Wingdings" panose="05000000000000000000" pitchFamily="2" charset="2"/>
              <a:buChar char="Ø"/>
            </a:pPr>
            <a:r>
              <a:rPr lang="en-US" dirty="0"/>
              <a:t> Use </a:t>
            </a:r>
            <a:r>
              <a:rPr lang="en-US" i="1" dirty="0"/>
              <a:t>implicit </a:t>
            </a:r>
            <a:r>
              <a:rPr lang="en-US" dirty="0"/>
              <a:t>sounding for low-rate transmissions.</a:t>
            </a:r>
          </a:p>
          <a:p>
            <a:pPr lvl="1">
              <a:buFont typeface="Wingdings" panose="05000000000000000000" pitchFamily="2" charset="2"/>
              <a:buChar char="Ø"/>
            </a:pPr>
            <a:r>
              <a:rPr lang="en-US" dirty="0">
                <a:sym typeface="Wingdings" panose="05000000000000000000" pitchFamily="2" charset="2"/>
              </a:rPr>
              <a:t> Use</a:t>
            </a:r>
            <a:r>
              <a:rPr lang="en-US" i="1" dirty="0">
                <a:sym typeface="Wingdings" panose="05000000000000000000" pitchFamily="2" charset="2"/>
              </a:rPr>
              <a:t> opportunistic</a:t>
            </a:r>
            <a:r>
              <a:rPr lang="en-US" dirty="0">
                <a:sym typeface="Wingdings" panose="05000000000000000000" pitchFamily="2" charset="2"/>
              </a:rPr>
              <a:t> </a:t>
            </a:r>
            <a:r>
              <a:rPr lang="en-US" i="1" dirty="0">
                <a:sym typeface="Wingdings" panose="05000000000000000000" pitchFamily="2" charset="2"/>
              </a:rPr>
              <a:t>implicit </a:t>
            </a:r>
            <a:r>
              <a:rPr lang="en-US" dirty="0">
                <a:sym typeface="Wingdings" panose="05000000000000000000" pitchFamily="2" charset="2"/>
              </a:rPr>
              <a:t>sounding for short multi-user packets.</a:t>
            </a:r>
            <a:endParaRPr lang="en-US" dirty="0"/>
          </a:p>
          <a:p>
            <a:r>
              <a:rPr lang="en-US" dirty="0"/>
              <a:t>For large MU-MIMO arrays, </a:t>
            </a:r>
            <a:r>
              <a:rPr lang="en-US" i="1" dirty="0"/>
              <a:t>implicit</a:t>
            </a:r>
            <a:r>
              <a:rPr lang="en-US" dirty="0"/>
              <a:t> beamforming is necessary:</a:t>
            </a:r>
          </a:p>
          <a:p>
            <a:pPr lvl="1">
              <a:buFont typeface="Wingdings" panose="05000000000000000000" pitchFamily="2" charset="2"/>
              <a:buChar char="Ø"/>
            </a:pPr>
            <a:r>
              <a:rPr lang="en-US" dirty="0">
                <a:sym typeface="Wingdings" panose="05000000000000000000" pitchFamily="2" charset="2"/>
              </a:rPr>
              <a:t> Use</a:t>
            </a:r>
            <a:r>
              <a:rPr lang="en-US" i="1" dirty="0">
                <a:sym typeface="Wingdings" panose="05000000000000000000" pitchFamily="2" charset="2"/>
              </a:rPr>
              <a:t> opportunistic</a:t>
            </a:r>
            <a:r>
              <a:rPr lang="en-US" dirty="0">
                <a:sym typeface="Wingdings" panose="05000000000000000000" pitchFamily="2" charset="2"/>
              </a:rPr>
              <a:t> </a:t>
            </a:r>
            <a:r>
              <a:rPr lang="en-US" i="1" dirty="0">
                <a:sym typeface="Wingdings" panose="05000000000000000000" pitchFamily="2" charset="2"/>
              </a:rPr>
              <a:t>implicit </a:t>
            </a:r>
            <a:r>
              <a:rPr lang="en-US" dirty="0">
                <a:sym typeface="Wingdings" panose="05000000000000000000" pitchFamily="2" charset="2"/>
              </a:rPr>
              <a:t>sounding with stationary users.</a:t>
            </a:r>
            <a:endParaRPr lang="en-US" dirty="0"/>
          </a:p>
          <a:p>
            <a:endParaRPr lang="en-US" dirty="0"/>
          </a:p>
        </p:txBody>
      </p:sp>
      <p:sp>
        <p:nvSpPr>
          <p:cNvPr id="5" name="Rounded Rectangle 4"/>
          <p:cNvSpPr/>
          <p:nvPr/>
        </p:nvSpPr>
        <p:spPr>
          <a:xfrm>
            <a:off x="1295400" y="4128536"/>
            <a:ext cx="9601200" cy="1763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We designed and evaluated an overhead-free </a:t>
            </a:r>
            <a:r>
              <a:rPr lang="en-US" sz="2400" i="1" dirty="0"/>
              <a:t>Opportunistic Implicit </a:t>
            </a:r>
            <a:r>
              <a:rPr lang="en-US" sz="2400" dirty="0"/>
              <a:t>channel sounding protocol, implemented a new MU-MIMO test platform for UHF-band mobile experiments, and recorded the first UHF-band mobile MU-MIMO outdoor measurements.</a:t>
            </a:r>
          </a:p>
        </p:txBody>
      </p:sp>
      <p:sp>
        <p:nvSpPr>
          <p:cNvPr id="6" name="TextBox 5"/>
          <p:cNvSpPr txBox="1"/>
          <p:nvPr/>
        </p:nvSpPr>
        <p:spPr>
          <a:xfrm>
            <a:off x="3473230" y="6057356"/>
            <a:ext cx="5719643" cy="369332"/>
          </a:xfrm>
          <a:prstGeom prst="rect">
            <a:avLst/>
          </a:prstGeom>
          <a:noFill/>
        </p:spPr>
        <p:txBody>
          <a:bodyPr wrap="none" rtlCol="0">
            <a:spAutoFit/>
          </a:bodyPr>
          <a:lstStyle/>
          <a:p>
            <a:r>
              <a:rPr lang="en-US" dirty="0"/>
              <a:t>http://data.projectargos.org/dataset/ITC28-UHF-MUMIMO</a:t>
            </a:r>
          </a:p>
        </p:txBody>
      </p:sp>
    </p:spTree>
    <p:extLst>
      <p:ext uri="{BB962C8B-B14F-4D97-AF65-F5344CB8AC3E}">
        <p14:creationId xmlns:p14="http://schemas.microsoft.com/office/powerpoint/2010/main" val="90184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p:cNvSpPr/>
          <p:nvPr/>
        </p:nvSpPr>
        <p:spPr>
          <a:xfrm>
            <a:off x="1847215" y="1328530"/>
            <a:ext cx="8497570" cy="5389978"/>
          </a:xfrm>
          <a:prstGeom prst="ellipse">
            <a:avLst/>
          </a:prstGeom>
          <a:solidFill>
            <a:srgbClr val="DBE9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802.11n MIMO</a:t>
            </a:r>
          </a:p>
        </p:txBody>
      </p:sp>
      <p:sp>
        <p:nvSpPr>
          <p:cNvPr id="4" name="Slide Number Placeholder 3"/>
          <p:cNvSpPr>
            <a:spLocks noGrp="1"/>
          </p:cNvSpPr>
          <p:nvPr>
            <p:ph type="sldNum" sz="quarter" idx="12"/>
          </p:nvPr>
        </p:nvSpPr>
        <p:spPr/>
        <p:txBody>
          <a:bodyPr/>
          <a:lstStyle/>
          <a:p>
            <a:fld id="{8BD109B3-5388-4897-B84D-DA45BB8A6872}" type="slidenum">
              <a:rPr lang="en-US" smtClean="0"/>
              <a:t>3</a:t>
            </a:fld>
            <a:endParaRPr lang="en-US"/>
          </a:p>
        </p:txBody>
      </p:sp>
      <p:cxnSp>
        <p:nvCxnSpPr>
          <p:cNvPr id="56" name="Straight Arrow Connector 55"/>
          <p:cNvCxnSpPr/>
          <p:nvPr/>
        </p:nvCxnSpPr>
        <p:spPr>
          <a:xfrm flipV="1">
            <a:off x="5442939" y="3060700"/>
            <a:ext cx="910236" cy="759302"/>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59" name="Straight Arrow Connector 58"/>
          <p:cNvCxnSpPr/>
          <p:nvPr/>
        </p:nvCxnSpPr>
        <p:spPr>
          <a:xfrm flipV="1">
            <a:off x="5595339" y="3220525"/>
            <a:ext cx="2226877" cy="840777"/>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61" name="Straight Arrow Connector 60"/>
          <p:cNvCxnSpPr/>
          <p:nvPr/>
        </p:nvCxnSpPr>
        <p:spPr>
          <a:xfrm>
            <a:off x="5651429" y="4260164"/>
            <a:ext cx="2750681" cy="51014"/>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63" name="Straight Arrow Connector 62"/>
          <p:cNvCxnSpPr/>
          <p:nvPr/>
        </p:nvCxnSpPr>
        <p:spPr>
          <a:xfrm>
            <a:off x="5651429" y="4490991"/>
            <a:ext cx="1479586" cy="602964"/>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grpSp>
        <p:nvGrpSpPr>
          <p:cNvPr id="67" name="Group 66"/>
          <p:cNvGrpSpPr/>
          <p:nvPr/>
        </p:nvGrpSpPr>
        <p:grpSpPr>
          <a:xfrm>
            <a:off x="3727021" y="3186965"/>
            <a:ext cx="1673108" cy="1673108"/>
            <a:chOff x="3769831" y="3123148"/>
            <a:chExt cx="1673108" cy="1673108"/>
          </a:xfrm>
        </p:grpSpPr>
        <p:pic>
          <p:nvPicPr>
            <p:cNvPr id="68" name="Picture 39" descr="https://pbs.twimg.com/profile_images/81060618/WRT54.avatar.00_400x400.png"/>
            <p:cNvPicPr>
              <a:picLocks noChangeAspect="1" noChangeArrowheads="1"/>
            </p:cNvPicPr>
            <p:nvPr/>
          </p:nvPicPr>
          <p:blipFill rotWithShape="1">
            <a:blip r:embed="rId3">
              <a:extLst>
                <a:ext uri="{28A0092B-C50C-407E-A947-70E740481C1C}">
                  <a14:useLocalDpi xmlns:a14="http://schemas.microsoft.com/office/drawing/2010/main" val="0"/>
                </a:ext>
              </a:extLst>
            </a:blip>
            <a:srcRect l="55061" r="35688" b="58947"/>
            <a:stretch/>
          </p:blipFill>
          <p:spPr bwMode="auto">
            <a:xfrm>
              <a:off x="4121944" y="3180299"/>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39" descr="https://pbs.twimg.com/profile_images/81060618/WRT54.avatar.00_400x400.png"/>
            <p:cNvPicPr>
              <a:picLocks noChangeAspect="1" noChangeArrowheads="1"/>
            </p:cNvPicPr>
            <p:nvPr/>
          </p:nvPicPr>
          <p:blipFill rotWithShape="1">
            <a:blip r:embed="rId3">
              <a:extLst>
                <a:ext uri="{28A0092B-C50C-407E-A947-70E740481C1C}">
                  <a14:useLocalDpi xmlns:a14="http://schemas.microsoft.com/office/drawing/2010/main" val="0"/>
                </a:ext>
              </a:extLst>
            </a:blip>
            <a:srcRect l="55061" r="35688" b="58947"/>
            <a:stretch/>
          </p:blipFill>
          <p:spPr bwMode="auto">
            <a:xfrm>
              <a:off x="4400550" y="3146961"/>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39" descr="https://pbs.twimg.com/profile_images/81060618/WRT54.avatar.00_400x4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831" y="3123148"/>
              <a:ext cx="1673108" cy="1673108"/>
            </a:xfrm>
            <a:prstGeom prst="rect">
              <a:avLst/>
            </a:prstGeom>
            <a:noFill/>
            <a:extLst>
              <a:ext uri="{909E8E84-426E-40DD-AFC4-6F175D3DCCD1}">
                <a14:hiddenFill xmlns:a14="http://schemas.microsoft.com/office/drawing/2010/main">
                  <a:solidFill>
                    <a:srgbClr val="FFFFFF"/>
                  </a:solidFill>
                </a14:hiddenFill>
              </a:ext>
            </a:extLst>
          </p:spPr>
        </p:pic>
      </p:grpSp>
      <p:pic>
        <p:nvPicPr>
          <p:cNvPr id="71" name="Picture 41" descr="https://upload.wikimedia.org/wikipedia/commons/a/a7/IPhone_6S_Rose_Gold.png"/>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52588" y="1884617"/>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1" descr="https://upload.wikimedia.org/wikipedia/commons/a/a7/IPhone_6S_Rose_Gold.png"/>
          <p:cNvPicPr>
            <a:picLocks noChangeAspect="1" noChangeArrowheads="1"/>
          </p:cNvPicPr>
          <p:nvPr/>
        </p:nvPicPr>
        <p:blipFill>
          <a:blip r:embed="rId4" cstate="print">
            <a:duotone>
              <a:prstClr val="black"/>
              <a:srgbClr val="FD9759">
                <a:tint val="45000"/>
                <a:satMod val="400000"/>
              </a:srgbClr>
            </a:duotone>
            <a:extLst>
              <a:ext uri="{28A0092B-C50C-407E-A947-70E740481C1C}">
                <a14:useLocalDpi xmlns:a14="http://schemas.microsoft.com/office/drawing/2010/main" val="0"/>
              </a:ext>
            </a:extLst>
          </a:blip>
          <a:srcRect/>
          <a:stretch>
            <a:fillRect/>
          </a:stretch>
        </p:blipFill>
        <p:spPr bwMode="auto">
          <a:xfrm flipH="1">
            <a:off x="8014144" y="2588718"/>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1" descr="https://upload.wikimedia.org/wikipedia/commons/a/a7/IPhone_6S_Rose_Gold.png"/>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8610600" y="3877919"/>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1" descr="https://upload.wikimedia.org/wikipedia/commons/a/a7/IPhone_6S_Rose_Gold.png"/>
          <p:cNvPicPr>
            <a:picLocks noChangeAspect="1" noChangeArrowheads="1"/>
          </p:cNvPicPr>
          <p:nvPr/>
        </p:nvPicPr>
        <p:blipFill>
          <a:blip r:embed="rId4" cstate="print">
            <a:duotone>
              <a:prstClr val="black"/>
              <a:srgbClr val="D24B1F">
                <a:tint val="45000"/>
                <a:satMod val="400000"/>
              </a:srgbClr>
            </a:duotone>
            <a:extLst>
              <a:ext uri="{28A0092B-C50C-407E-A947-70E740481C1C}">
                <a14:useLocalDpi xmlns:a14="http://schemas.microsoft.com/office/drawing/2010/main" val="0"/>
              </a:ext>
            </a:extLst>
          </a:blip>
          <a:srcRect/>
          <a:stretch>
            <a:fillRect/>
          </a:stretch>
        </p:blipFill>
        <p:spPr bwMode="auto">
          <a:xfrm flipH="1">
            <a:off x="7443045" y="4964353"/>
            <a:ext cx="496751" cy="98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38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500"/>
                            </p:stCondLst>
                            <p:childTnLst>
                              <p:par>
                                <p:cTn id="8" presetID="1" presetClass="exit" presetSubtype="0" fill="hold" nodeType="afterEffect">
                                  <p:stCondLst>
                                    <p:cond delay="500"/>
                                  </p:stCondLst>
                                  <p:childTnLst>
                                    <p:set>
                                      <p:cBhvr>
                                        <p:cTn id="9" dur="1" fill="hold">
                                          <p:stCondLst>
                                            <p:cond delay="0"/>
                                          </p:stCondLst>
                                        </p:cTn>
                                        <p:tgtEl>
                                          <p:spTgt spid="56"/>
                                        </p:tgtEl>
                                        <p:attrNameLst>
                                          <p:attrName>style.visibility</p:attrName>
                                        </p:attrNameLst>
                                      </p:cBhvr>
                                      <p:to>
                                        <p:strVal val="hidden"/>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par>
                          <p:cTn id="13" fill="hold">
                            <p:stCondLst>
                              <p:cond delay="1000"/>
                            </p:stCondLst>
                            <p:childTnLst>
                              <p:par>
                                <p:cTn id="14" presetID="1" presetClass="exit" presetSubtype="0" fill="hold" nodeType="afterEffect">
                                  <p:stCondLst>
                                    <p:cond delay="500"/>
                                  </p:stCondLst>
                                  <p:childTnLst>
                                    <p:set>
                                      <p:cBhvr>
                                        <p:cTn id="15" dur="1" fill="hold">
                                          <p:stCondLst>
                                            <p:cond delay="0"/>
                                          </p:stCondLst>
                                        </p:cTn>
                                        <p:tgtEl>
                                          <p:spTgt spid="59"/>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par>
                          <p:cTn id="19" fill="hold">
                            <p:stCondLst>
                              <p:cond delay="1500"/>
                            </p:stCondLst>
                            <p:childTnLst>
                              <p:par>
                                <p:cTn id="20" presetID="1" presetClass="exit" presetSubtype="0" fill="hold" nodeType="afterEffect">
                                  <p:stCondLst>
                                    <p:cond delay="5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2712637" y="2127373"/>
            <a:ext cx="8412831" cy="3787638"/>
            <a:chOff x="2712637" y="2127373"/>
            <a:chExt cx="8412831" cy="3787638"/>
          </a:xfrm>
        </p:grpSpPr>
        <p:pic>
          <p:nvPicPr>
            <p:cNvPr id="44" name="Picture 43"/>
            <p:cNvPicPr>
              <a:picLocks noChangeAspect="1"/>
            </p:cNvPicPr>
            <p:nvPr/>
          </p:nvPicPr>
          <p:blipFill>
            <a:blip r:embed="rId3"/>
            <a:stretch>
              <a:fillRect/>
            </a:stretch>
          </p:blipFill>
          <p:spPr>
            <a:xfrm rot="20474745">
              <a:off x="2712637" y="2127373"/>
              <a:ext cx="8412831" cy="3787638"/>
            </a:xfrm>
            <a:prstGeom prst="rect">
              <a:avLst/>
            </a:prstGeom>
          </p:spPr>
        </p:pic>
        <p:cxnSp>
          <p:nvCxnSpPr>
            <p:cNvPr id="45" name="Straight Arrow Connector 44"/>
            <p:cNvCxnSpPr/>
            <p:nvPr/>
          </p:nvCxnSpPr>
          <p:spPr>
            <a:xfrm>
              <a:off x="5651429" y="4260164"/>
              <a:ext cx="2750681" cy="51014"/>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grpSp>
      <p:grpSp>
        <p:nvGrpSpPr>
          <p:cNvPr id="35" name="Group 34"/>
          <p:cNvGrpSpPr/>
          <p:nvPr/>
        </p:nvGrpSpPr>
        <p:grpSpPr>
          <a:xfrm>
            <a:off x="1954972" y="1886572"/>
            <a:ext cx="8711774" cy="1769832"/>
            <a:chOff x="1954972" y="1886572"/>
            <a:chExt cx="8711774" cy="1769832"/>
          </a:xfrm>
        </p:grpSpPr>
        <p:pic>
          <p:nvPicPr>
            <p:cNvPr id="36" name="Picture 35"/>
            <p:cNvPicPr>
              <a:picLocks noChangeAspect="1"/>
            </p:cNvPicPr>
            <p:nvPr/>
          </p:nvPicPr>
          <p:blipFill>
            <a:blip r:embed="rId4"/>
            <a:stretch>
              <a:fillRect/>
            </a:stretch>
          </p:blipFill>
          <p:spPr>
            <a:xfrm rot="19379607">
              <a:off x="1954972" y="1886572"/>
              <a:ext cx="8711774" cy="1769832"/>
            </a:xfrm>
            <a:prstGeom prst="rect">
              <a:avLst/>
            </a:prstGeom>
          </p:spPr>
        </p:pic>
        <p:cxnSp>
          <p:nvCxnSpPr>
            <p:cNvPr id="37" name="Straight Arrow Connector 36"/>
            <p:cNvCxnSpPr/>
            <p:nvPr/>
          </p:nvCxnSpPr>
          <p:spPr>
            <a:xfrm flipV="1">
              <a:off x="5448389" y="2835181"/>
              <a:ext cx="793901" cy="64732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grpSp>
      <p:grpSp>
        <p:nvGrpSpPr>
          <p:cNvPr id="49" name="Group 48"/>
          <p:cNvGrpSpPr/>
          <p:nvPr/>
        </p:nvGrpSpPr>
        <p:grpSpPr>
          <a:xfrm>
            <a:off x="2675896" y="1646137"/>
            <a:ext cx="8250137" cy="4150681"/>
            <a:chOff x="2675896" y="1646137"/>
            <a:chExt cx="8250137" cy="4150681"/>
          </a:xfrm>
        </p:grpSpPr>
        <p:pic>
          <p:nvPicPr>
            <p:cNvPr id="50" name="Picture 49"/>
            <p:cNvPicPr>
              <a:picLocks noChangeAspect="1"/>
            </p:cNvPicPr>
            <p:nvPr/>
          </p:nvPicPr>
          <p:blipFill>
            <a:blip r:embed="rId5"/>
            <a:stretch>
              <a:fillRect/>
            </a:stretch>
          </p:blipFill>
          <p:spPr>
            <a:xfrm rot="828584">
              <a:off x="2675896" y="1646137"/>
              <a:ext cx="8250137" cy="4150681"/>
            </a:xfrm>
            <a:prstGeom prst="rect">
              <a:avLst/>
            </a:prstGeom>
          </p:spPr>
        </p:pic>
        <p:cxnSp>
          <p:nvCxnSpPr>
            <p:cNvPr id="51" name="Straight Arrow Connector 50"/>
            <p:cNvCxnSpPr/>
            <p:nvPr/>
          </p:nvCxnSpPr>
          <p:spPr>
            <a:xfrm flipV="1">
              <a:off x="5523954" y="3220526"/>
              <a:ext cx="2298262" cy="565167"/>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grpSp>
      <p:grpSp>
        <p:nvGrpSpPr>
          <p:cNvPr id="46" name="Group 45"/>
          <p:cNvGrpSpPr/>
          <p:nvPr/>
        </p:nvGrpSpPr>
        <p:grpSpPr>
          <a:xfrm>
            <a:off x="2817556" y="1976486"/>
            <a:ext cx="7544143" cy="5625731"/>
            <a:chOff x="2817556" y="1976486"/>
            <a:chExt cx="7544143" cy="5625731"/>
          </a:xfrm>
        </p:grpSpPr>
        <p:pic>
          <p:nvPicPr>
            <p:cNvPr id="47" name="Picture 46"/>
            <p:cNvPicPr>
              <a:picLocks noChangeAspect="1"/>
            </p:cNvPicPr>
            <p:nvPr/>
          </p:nvPicPr>
          <p:blipFill>
            <a:blip r:embed="rId6"/>
            <a:stretch>
              <a:fillRect/>
            </a:stretch>
          </p:blipFill>
          <p:spPr>
            <a:xfrm rot="20758142">
              <a:off x="2817556" y="1976486"/>
              <a:ext cx="7544143" cy="5625731"/>
            </a:xfrm>
            <a:prstGeom prst="rect">
              <a:avLst/>
            </a:prstGeom>
          </p:spPr>
        </p:pic>
        <p:cxnSp>
          <p:nvCxnSpPr>
            <p:cNvPr id="48" name="Straight Arrow Connector 47"/>
            <p:cNvCxnSpPr/>
            <p:nvPr/>
          </p:nvCxnSpPr>
          <p:spPr>
            <a:xfrm>
              <a:off x="5651429" y="4490991"/>
              <a:ext cx="1479586" cy="602964"/>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grpSp>
      <p:sp>
        <p:nvSpPr>
          <p:cNvPr id="4" name="Slide Number Placeholder 3"/>
          <p:cNvSpPr>
            <a:spLocks noGrp="1"/>
          </p:cNvSpPr>
          <p:nvPr>
            <p:ph type="sldNum" sz="quarter" idx="12"/>
          </p:nvPr>
        </p:nvSpPr>
        <p:spPr/>
        <p:txBody>
          <a:bodyPr/>
          <a:lstStyle/>
          <a:p>
            <a:fld id="{8BD109B3-5388-4897-B84D-DA45BB8A6872}" type="slidenum">
              <a:rPr lang="en-US" smtClean="0"/>
              <a:t>4</a:t>
            </a:fld>
            <a:endParaRPr lang="en-US"/>
          </a:p>
        </p:txBody>
      </p:sp>
      <p:sp>
        <p:nvSpPr>
          <p:cNvPr id="2" name="Title 1"/>
          <p:cNvSpPr>
            <a:spLocks noGrp="1"/>
          </p:cNvSpPr>
          <p:nvPr>
            <p:ph type="title"/>
          </p:nvPr>
        </p:nvSpPr>
        <p:spPr/>
        <p:txBody>
          <a:bodyPr/>
          <a:lstStyle/>
          <a:p>
            <a:r>
              <a:rPr lang="en-US" dirty="0"/>
              <a:t>802.11n MIMO Beamforming</a:t>
            </a:r>
          </a:p>
        </p:txBody>
      </p:sp>
      <p:pic>
        <p:nvPicPr>
          <p:cNvPr id="20" name="Picture 39" descr="https://pbs.twimg.com/profile_images/81060618/WRT54.avatar.00_400x400.png"/>
          <p:cNvPicPr>
            <a:picLocks noChangeAspect="1" noChangeArrowheads="1"/>
          </p:cNvPicPr>
          <p:nvPr/>
        </p:nvPicPr>
        <p:blipFill rotWithShape="1">
          <a:blip r:embed="rId7">
            <a:extLst>
              <a:ext uri="{28A0092B-C50C-407E-A947-70E740481C1C}">
                <a14:useLocalDpi xmlns:a14="http://schemas.microsoft.com/office/drawing/2010/main" val="0"/>
              </a:ext>
            </a:extLst>
          </a:blip>
          <a:srcRect l="55061" r="35688" b="58947"/>
          <a:stretch/>
        </p:blipFill>
        <p:spPr bwMode="auto">
          <a:xfrm>
            <a:off x="4079134" y="3244116"/>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9" descr="https://pbs.twimg.com/profile_images/81060618/WRT54.avatar.00_400x400.png"/>
          <p:cNvPicPr>
            <a:picLocks noChangeAspect="1" noChangeArrowheads="1"/>
          </p:cNvPicPr>
          <p:nvPr/>
        </p:nvPicPr>
        <p:blipFill rotWithShape="1">
          <a:blip r:embed="rId7">
            <a:extLst>
              <a:ext uri="{28A0092B-C50C-407E-A947-70E740481C1C}">
                <a14:useLocalDpi xmlns:a14="http://schemas.microsoft.com/office/drawing/2010/main" val="0"/>
              </a:ext>
            </a:extLst>
          </a:blip>
          <a:srcRect l="55061" r="35688" b="58947"/>
          <a:stretch/>
        </p:blipFill>
        <p:spPr bwMode="auto">
          <a:xfrm>
            <a:off x="4357740" y="3210778"/>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9" descr="https://pbs.twimg.com/profile_images/81060618/WRT54.avatar.00_400x4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7021" y="3186965"/>
            <a:ext cx="1673108" cy="16731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1" descr="https://upload.wikimedia.org/wikipedia/commons/a/a7/IPhone_6S_Rose_Gold.png"/>
          <p:cNvPicPr>
            <a:picLocks noChangeAspect="1" noChangeArrowheads="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52588" y="1884617"/>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1" descr="https://upload.wikimedia.org/wikipedia/commons/a/a7/IPhone_6S_Rose_Gold.png"/>
          <p:cNvPicPr>
            <a:picLocks noChangeAspect="1" noChangeArrowheads="1"/>
          </p:cNvPicPr>
          <p:nvPr/>
        </p:nvPicPr>
        <p:blipFill>
          <a:blip r:embed="rId8" cstate="print">
            <a:duotone>
              <a:prstClr val="black"/>
              <a:srgbClr val="FD9759">
                <a:tint val="45000"/>
                <a:satMod val="400000"/>
              </a:srgbClr>
            </a:duotone>
            <a:extLst>
              <a:ext uri="{28A0092B-C50C-407E-A947-70E740481C1C}">
                <a14:useLocalDpi xmlns:a14="http://schemas.microsoft.com/office/drawing/2010/main" val="0"/>
              </a:ext>
            </a:extLst>
          </a:blip>
          <a:srcRect/>
          <a:stretch>
            <a:fillRect/>
          </a:stretch>
        </p:blipFill>
        <p:spPr bwMode="auto">
          <a:xfrm flipH="1">
            <a:off x="8014144" y="2588718"/>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1" descr="https://upload.wikimedia.org/wikipedia/commons/a/a7/IPhone_6S_Rose_Gold.png"/>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8610600" y="3877919"/>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1" descr="https://upload.wikimedia.org/wikipedia/commons/a/a7/IPhone_6S_Rose_Gold.png"/>
          <p:cNvPicPr>
            <a:picLocks noChangeAspect="1" noChangeArrowheads="1"/>
          </p:cNvPicPr>
          <p:nvPr/>
        </p:nvPicPr>
        <p:blipFill>
          <a:blip r:embed="rId8" cstate="print">
            <a:duotone>
              <a:prstClr val="black"/>
              <a:srgbClr val="D24B1F">
                <a:tint val="45000"/>
                <a:satMod val="400000"/>
              </a:srgbClr>
            </a:duotone>
            <a:extLst>
              <a:ext uri="{28A0092B-C50C-407E-A947-70E740481C1C}">
                <a14:useLocalDpi xmlns:a14="http://schemas.microsoft.com/office/drawing/2010/main" val="0"/>
              </a:ext>
            </a:extLst>
          </a:blip>
          <a:srcRect/>
          <a:stretch>
            <a:fillRect/>
          </a:stretch>
        </p:blipFill>
        <p:spPr bwMode="auto">
          <a:xfrm flipH="1">
            <a:off x="7443045" y="4964353"/>
            <a:ext cx="496751" cy="98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07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5"/>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250"/>
                                  </p:stCondLst>
                                  <p:childTnLst>
                                    <p:set>
                                      <p:cBhvr>
                                        <p:cTn id="13" dur="1" fill="hold">
                                          <p:stCondLst>
                                            <p:cond delay="0"/>
                                          </p:stCondLst>
                                        </p:cTn>
                                        <p:tgtEl>
                                          <p:spTgt spid="49"/>
                                        </p:tgtEl>
                                        <p:attrNameLst>
                                          <p:attrName>style.visibility</p:attrName>
                                        </p:attrNameLst>
                                      </p:cBhvr>
                                      <p:to>
                                        <p:strVal val="visible"/>
                                      </p:to>
                                    </p:set>
                                  </p:childTnLst>
                                </p:cTn>
                              </p:par>
                            </p:childTnLst>
                          </p:cTn>
                        </p:par>
                        <p:par>
                          <p:cTn id="14" fill="hold">
                            <p:stCondLst>
                              <p:cond delay="250"/>
                            </p:stCondLst>
                            <p:childTnLst>
                              <p:par>
                                <p:cTn id="15" presetID="1" presetClass="exit" presetSubtype="0" fill="hold" nodeType="afterEffect">
                                  <p:stCondLst>
                                    <p:cond delay="250"/>
                                  </p:stCondLst>
                                  <p:childTnLst>
                                    <p:set>
                                      <p:cBhvr>
                                        <p:cTn id="16" dur="1" fill="hold">
                                          <p:stCondLst>
                                            <p:cond delay="0"/>
                                          </p:stCondLst>
                                        </p:cTn>
                                        <p:tgtEl>
                                          <p:spTgt spid="49"/>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nodeType="afterEffect">
                                  <p:stCondLst>
                                    <p:cond delay="250"/>
                                  </p:stCondLst>
                                  <p:childTnLst>
                                    <p:set>
                                      <p:cBhvr>
                                        <p:cTn id="19" dur="1" fill="hold">
                                          <p:stCondLst>
                                            <p:cond delay="0"/>
                                          </p:stCondLst>
                                        </p:cTn>
                                        <p:tgtEl>
                                          <p:spTgt spid="43"/>
                                        </p:tgtEl>
                                        <p:attrNameLst>
                                          <p:attrName>style.visibility</p:attrName>
                                        </p:attrNameLst>
                                      </p:cBhvr>
                                      <p:to>
                                        <p:strVal val="visible"/>
                                      </p:to>
                                    </p:set>
                                  </p:childTnLst>
                                </p:cTn>
                              </p:par>
                            </p:childTnLst>
                          </p:cTn>
                        </p:par>
                        <p:par>
                          <p:cTn id="20" fill="hold">
                            <p:stCondLst>
                              <p:cond delay="750"/>
                            </p:stCondLst>
                            <p:childTnLst>
                              <p:par>
                                <p:cTn id="21" presetID="1" presetClass="exit" presetSubtype="0" fill="hold" nodeType="afterEffect">
                                  <p:stCondLst>
                                    <p:cond delay="250"/>
                                  </p:stCondLst>
                                  <p:childTnLst>
                                    <p:set>
                                      <p:cBhvr>
                                        <p:cTn id="22" dur="1" fill="hold">
                                          <p:stCondLst>
                                            <p:cond delay="0"/>
                                          </p:stCondLst>
                                        </p:cTn>
                                        <p:tgtEl>
                                          <p:spTgt spid="43"/>
                                        </p:tgtEl>
                                        <p:attrNameLst>
                                          <p:attrName>style.visibility</p:attrName>
                                        </p:attrNameLst>
                                      </p:cBhvr>
                                      <p:to>
                                        <p:strVal val="hidden"/>
                                      </p:to>
                                    </p:set>
                                  </p:childTnLst>
                                </p:cTn>
                              </p:par>
                            </p:childTnLst>
                          </p:cTn>
                        </p:par>
                        <p:par>
                          <p:cTn id="23" fill="hold">
                            <p:stCondLst>
                              <p:cond delay="1000"/>
                            </p:stCondLst>
                            <p:childTnLst>
                              <p:par>
                                <p:cTn id="24" presetID="1" presetClass="entr" presetSubtype="0" fill="hold" nodeType="afterEffect">
                                  <p:stCondLst>
                                    <p:cond delay="250"/>
                                  </p:stCondLst>
                                  <p:childTnLst>
                                    <p:set>
                                      <p:cBhvr>
                                        <p:cTn id="25"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rot="828584">
            <a:off x="2675896" y="1646137"/>
            <a:ext cx="8250137" cy="4150681"/>
          </a:xfrm>
          <a:prstGeom prst="rect">
            <a:avLst/>
          </a:prstGeom>
        </p:spPr>
      </p:pic>
      <p:pic>
        <p:nvPicPr>
          <p:cNvPr id="20" name="Picture 19"/>
          <p:cNvPicPr>
            <a:picLocks noChangeAspect="1"/>
          </p:cNvPicPr>
          <p:nvPr/>
        </p:nvPicPr>
        <p:blipFill>
          <a:blip r:embed="rId4"/>
          <a:stretch>
            <a:fillRect/>
          </a:stretch>
        </p:blipFill>
        <p:spPr>
          <a:xfrm rot="20758142">
            <a:off x="2817556" y="1976486"/>
            <a:ext cx="7544143" cy="5625731"/>
          </a:xfrm>
          <a:prstGeom prst="rect">
            <a:avLst/>
          </a:prstGeom>
        </p:spPr>
      </p:pic>
      <p:pic>
        <p:nvPicPr>
          <p:cNvPr id="19" name="Picture 18"/>
          <p:cNvPicPr>
            <a:picLocks noChangeAspect="1"/>
          </p:cNvPicPr>
          <p:nvPr/>
        </p:nvPicPr>
        <p:blipFill>
          <a:blip r:embed="rId5"/>
          <a:stretch>
            <a:fillRect/>
          </a:stretch>
        </p:blipFill>
        <p:spPr>
          <a:xfrm rot="20474745">
            <a:off x="2712637" y="2127373"/>
            <a:ext cx="8412831" cy="3787638"/>
          </a:xfrm>
          <a:prstGeom prst="rect">
            <a:avLst/>
          </a:prstGeom>
        </p:spPr>
      </p:pic>
      <p:pic>
        <p:nvPicPr>
          <p:cNvPr id="30" name="Picture 29"/>
          <p:cNvPicPr>
            <a:picLocks noChangeAspect="1"/>
          </p:cNvPicPr>
          <p:nvPr/>
        </p:nvPicPr>
        <p:blipFill>
          <a:blip r:embed="rId6"/>
          <a:stretch>
            <a:fillRect/>
          </a:stretch>
        </p:blipFill>
        <p:spPr>
          <a:xfrm rot="19379607">
            <a:off x="1954972" y="1886572"/>
            <a:ext cx="8711774" cy="1769832"/>
          </a:xfrm>
          <a:prstGeom prst="rect">
            <a:avLst/>
          </a:prstGeom>
        </p:spPr>
      </p:pic>
      <p:sp>
        <p:nvSpPr>
          <p:cNvPr id="2" name="Title 1"/>
          <p:cNvSpPr>
            <a:spLocks noGrp="1"/>
          </p:cNvSpPr>
          <p:nvPr>
            <p:ph type="title"/>
          </p:nvPr>
        </p:nvSpPr>
        <p:spPr/>
        <p:txBody>
          <a:bodyPr/>
          <a:lstStyle/>
          <a:p>
            <a:r>
              <a:rPr lang="en-US" dirty="0"/>
              <a:t>802.11ac/</a:t>
            </a:r>
            <a:r>
              <a:rPr lang="en-US" dirty="0" err="1"/>
              <a:t>af</a:t>
            </a:r>
            <a:r>
              <a:rPr lang="en-US" dirty="0"/>
              <a:t> Multi-User MIMO</a:t>
            </a:r>
          </a:p>
        </p:txBody>
      </p:sp>
      <p:sp>
        <p:nvSpPr>
          <p:cNvPr id="4" name="Slide Number Placeholder 3"/>
          <p:cNvSpPr>
            <a:spLocks noGrp="1"/>
          </p:cNvSpPr>
          <p:nvPr>
            <p:ph type="sldNum" sz="quarter" idx="12"/>
          </p:nvPr>
        </p:nvSpPr>
        <p:spPr/>
        <p:txBody>
          <a:bodyPr/>
          <a:lstStyle/>
          <a:p>
            <a:fld id="{8BD109B3-5388-4897-B84D-DA45BB8A6872}" type="slidenum">
              <a:rPr lang="en-US" smtClean="0"/>
              <a:t>5</a:t>
            </a:fld>
            <a:endParaRPr lang="en-US"/>
          </a:p>
        </p:txBody>
      </p:sp>
      <p:sp>
        <p:nvSpPr>
          <p:cNvPr id="48" name="TextBox 47"/>
          <p:cNvSpPr txBox="1"/>
          <p:nvPr/>
        </p:nvSpPr>
        <p:spPr>
          <a:xfrm>
            <a:off x="2955142" y="5189737"/>
            <a:ext cx="2526846" cy="369332"/>
          </a:xfrm>
          <a:prstGeom prst="rect">
            <a:avLst/>
          </a:prstGeom>
          <a:noFill/>
        </p:spPr>
        <p:txBody>
          <a:bodyPr wrap="none" rtlCol="0">
            <a:spAutoFit/>
          </a:bodyPr>
          <a:lstStyle/>
          <a:p>
            <a:r>
              <a:rPr lang="en-US" dirty="0"/>
              <a:t>MU-MIMO Beamforming</a:t>
            </a:r>
          </a:p>
        </p:txBody>
      </p:sp>
      <p:grpSp>
        <p:nvGrpSpPr>
          <p:cNvPr id="5" name="Group 4"/>
          <p:cNvGrpSpPr/>
          <p:nvPr/>
        </p:nvGrpSpPr>
        <p:grpSpPr>
          <a:xfrm>
            <a:off x="5442939" y="3060700"/>
            <a:ext cx="2959171" cy="2033255"/>
            <a:chOff x="5442939" y="3060700"/>
            <a:chExt cx="2959171" cy="2033255"/>
          </a:xfrm>
        </p:grpSpPr>
        <p:cxnSp>
          <p:nvCxnSpPr>
            <p:cNvPr id="56" name="Straight Arrow Connector 55"/>
            <p:cNvCxnSpPr/>
            <p:nvPr/>
          </p:nvCxnSpPr>
          <p:spPr>
            <a:xfrm flipV="1">
              <a:off x="5442939" y="3060700"/>
              <a:ext cx="910236" cy="759302"/>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59" name="Straight Arrow Connector 58"/>
            <p:cNvCxnSpPr/>
            <p:nvPr/>
          </p:nvCxnSpPr>
          <p:spPr>
            <a:xfrm flipV="1">
              <a:off x="5595339" y="3220525"/>
              <a:ext cx="2226877" cy="840777"/>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61" name="Straight Arrow Connector 60"/>
            <p:cNvCxnSpPr/>
            <p:nvPr/>
          </p:nvCxnSpPr>
          <p:spPr>
            <a:xfrm>
              <a:off x="5651429" y="4260164"/>
              <a:ext cx="2750681" cy="51014"/>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63" name="Straight Arrow Connector 62"/>
            <p:cNvCxnSpPr/>
            <p:nvPr/>
          </p:nvCxnSpPr>
          <p:spPr>
            <a:xfrm>
              <a:off x="5651429" y="4490991"/>
              <a:ext cx="1479586" cy="602964"/>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grpSp>
      <p:grpSp>
        <p:nvGrpSpPr>
          <p:cNvPr id="23" name="Group 22"/>
          <p:cNvGrpSpPr/>
          <p:nvPr/>
        </p:nvGrpSpPr>
        <p:grpSpPr>
          <a:xfrm>
            <a:off x="3727021" y="3186965"/>
            <a:ext cx="1673108" cy="1673108"/>
            <a:chOff x="3769831" y="3123148"/>
            <a:chExt cx="1673108" cy="1673108"/>
          </a:xfrm>
        </p:grpSpPr>
        <p:pic>
          <p:nvPicPr>
            <p:cNvPr id="24" name="Picture 39" descr="https://pbs.twimg.com/profile_images/81060618/WRT54.avatar.00_400x400.png"/>
            <p:cNvPicPr>
              <a:picLocks noChangeAspect="1" noChangeArrowheads="1"/>
            </p:cNvPicPr>
            <p:nvPr/>
          </p:nvPicPr>
          <p:blipFill rotWithShape="1">
            <a:blip r:embed="rId7">
              <a:extLst>
                <a:ext uri="{28A0092B-C50C-407E-A947-70E740481C1C}">
                  <a14:useLocalDpi xmlns:a14="http://schemas.microsoft.com/office/drawing/2010/main" val="0"/>
                </a:ext>
              </a:extLst>
            </a:blip>
            <a:srcRect l="55061" r="35688" b="58947"/>
            <a:stretch/>
          </p:blipFill>
          <p:spPr bwMode="auto">
            <a:xfrm>
              <a:off x="4121944" y="3180299"/>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9" descr="https://pbs.twimg.com/profile_images/81060618/WRT54.avatar.00_400x400.png"/>
            <p:cNvPicPr>
              <a:picLocks noChangeAspect="1" noChangeArrowheads="1"/>
            </p:cNvPicPr>
            <p:nvPr/>
          </p:nvPicPr>
          <p:blipFill rotWithShape="1">
            <a:blip r:embed="rId7">
              <a:extLst>
                <a:ext uri="{28A0092B-C50C-407E-A947-70E740481C1C}">
                  <a14:useLocalDpi xmlns:a14="http://schemas.microsoft.com/office/drawing/2010/main" val="0"/>
                </a:ext>
              </a:extLst>
            </a:blip>
            <a:srcRect l="55061" r="35688" b="58947"/>
            <a:stretch/>
          </p:blipFill>
          <p:spPr bwMode="auto">
            <a:xfrm>
              <a:off x="4400550" y="3146961"/>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9" descr="https://pbs.twimg.com/profile_images/81060618/WRT54.avatar.00_400x4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9831" y="3123148"/>
              <a:ext cx="1673108" cy="1673108"/>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41" descr="https://upload.wikimedia.org/wikipedia/commons/a/a7/IPhone_6S_Rose_Gold.png"/>
          <p:cNvPicPr>
            <a:picLocks noChangeAspect="1" noChangeArrowheads="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52588" y="1884617"/>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1" descr="https://upload.wikimedia.org/wikipedia/commons/a/a7/IPhone_6S_Rose_Gold.png"/>
          <p:cNvPicPr>
            <a:picLocks noChangeAspect="1" noChangeArrowheads="1"/>
          </p:cNvPicPr>
          <p:nvPr/>
        </p:nvPicPr>
        <p:blipFill>
          <a:blip r:embed="rId8" cstate="print">
            <a:duotone>
              <a:prstClr val="black"/>
              <a:srgbClr val="FD9759">
                <a:tint val="45000"/>
                <a:satMod val="400000"/>
              </a:srgbClr>
            </a:duotone>
            <a:extLst>
              <a:ext uri="{28A0092B-C50C-407E-A947-70E740481C1C}">
                <a14:useLocalDpi xmlns:a14="http://schemas.microsoft.com/office/drawing/2010/main" val="0"/>
              </a:ext>
            </a:extLst>
          </a:blip>
          <a:srcRect/>
          <a:stretch>
            <a:fillRect/>
          </a:stretch>
        </p:blipFill>
        <p:spPr bwMode="auto">
          <a:xfrm flipH="1">
            <a:off x="8014144" y="2588718"/>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1" descr="https://upload.wikimedia.org/wikipedia/commons/a/a7/IPhone_6S_Rose_Gold.png"/>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8610600" y="3877919"/>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1" descr="https://upload.wikimedia.org/wikipedia/commons/a/a7/IPhone_6S_Rose_Gold.png"/>
          <p:cNvPicPr>
            <a:picLocks noChangeAspect="1" noChangeArrowheads="1"/>
          </p:cNvPicPr>
          <p:nvPr/>
        </p:nvPicPr>
        <p:blipFill>
          <a:blip r:embed="rId8" cstate="print">
            <a:duotone>
              <a:prstClr val="black"/>
              <a:srgbClr val="D24B1F">
                <a:tint val="45000"/>
                <a:satMod val="400000"/>
              </a:srgbClr>
            </a:duotone>
            <a:extLst>
              <a:ext uri="{28A0092B-C50C-407E-A947-70E740481C1C}">
                <a14:useLocalDpi xmlns:a14="http://schemas.microsoft.com/office/drawing/2010/main" val="0"/>
              </a:ext>
            </a:extLst>
          </a:blip>
          <a:srcRect/>
          <a:stretch>
            <a:fillRect/>
          </a:stretch>
        </p:blipFill>
        <p:spPr bwMode="auto">
          <a:xfrm flipH="1">
            <a:off x="7443045" y="4964353"/>
            <a:ext cx="496751" cy="98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07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3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300"/>
                            </p:stCondLst>
                            <p:childTnLst>
                              <p:par>
                                <p:cTn id="8" presetID="1" presetClass="exit" presetSubtype="0" fill="hold" nodeType="afterEffect">
                                  <p:stCondLst>
                                    <p:cond delay="250"/>
                                  </p:stCondLst>
                                  <p:childTnLst>
                                    <p:set>
                                      <p:cBhvr>
                                        <p:cTn id="9" dur="1" fill="hold">
                                          <p:stCondLst>
                                            <p:cond delay="0"/>
                                          </p:stCondLst>
                                        </p:cTn>
                                        <p:tgtEl>
                                          <p:spTgt spid="5"/>
                                        </p:tgtEl>
                                        <p:attrNameLst>
                                          <p:attrName>style.visibility</p:attrName>
                                        </p:attrNameLst>
                                      </p:cBhvr>
                                      <p:to>
                                        <p:strVal val="hidden"/>
                                      </p:to>
                                    </p:set>
                                  </p:childTnLst>
                                </p:cTn>
                              </p:par>
                            </p:childTnLst>
                          </p:cTn>
                        </p:par>
                        <p:par>
                          <p:cTn id="10" fill="hold">
                            <p:stCondLst>
                              <p:cond delay="550"/>
                            </p:stCondLst>
                            <p:childTnLst>
                              <p:par>
                                <p:cTn id="11" presetID="1" presetClass="entr" presetSubtype="0"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800"/>
                            </p:stCondLst>
                            <p:childTnLst>
                              <p:par>
                                <p:cTn id="14" presetID="1" presetClass="exit" presetSubtype="0" fill="hold" nodeType="afterEffect">
                                  <p:stCondLst>
                                    <p:cond delay="250"/>
                                  </p:stCondLst>
                                  <p:childTnLst>
                                    <p:set>
                                      <p:cBhvr>
                                        <p:cTn id="15" dur="1" fill="hold">
                                          <p:stCondLst>
                                            <p:cond delay="0"/>
                                          </p:stCondLst>
                                        </p:cTn>
                                        <p:tgtEl>
                                          <p:spTgt spid="5"/>
                                        </p:tgtEl>
                                        <p:attrNameLst>
                                          <p:attrName>style.visibility</p:attrName>
                                        </p:attrNameLst>
                                      </p:cBhvr>
                                      <p:to>
                                        <p:strVal val="hidden"/>
                                      </p:to>
                                    </p:set>
                                  </p:childTnLst>
                                </p:cTn>
                              </p:par>
                            </p:childTnLst>
                          </p:cTn>
                        </p:par>
                        <p:par>
                          <p:cTn id="16" fill="hold">
                            <p:stCondLst>
                              <p:cond delay="1050"/>
                            </p:stCondLst>
                            <p:childTnLst>
                              <p:par>
                                <p:cTn id="17" presetID="1" presetClass="entr" presetSubtype="0" fill="hold" nodeType="afterEffect">
                                  <p:stCondLst>
                                    <p:cond delay="25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1300"/>
                            </p:stCondLst>
                            <p:childTnLst>
                              <p:par>
                                <p:cTn id="20" presetID="1" presetClass="exit" presetSubtype="0" fill="hold" nodeType="afterEffect">
                                  <p:stCondLst>
                                    <p:cond delay="250"/>
                                  </p:stCondLst>
                                  <p:childTnLst>
                                    <p:set>
                                      <p:cBhvr>
                                        <p:cTn id="21" dur="1" fill="hold">
                                          <p:stCondLst>
                                            <p:cond delay="0"/>
                                          </p:stCondLst>
                                        </p:cTn>
                                        <p:tgtEl>
                                          <p:spTgt spid="5"/>
                                        </p:tgtEl>
                                        <p:attrNameLst>
                                          <p:attrName>style.visibility</p:attrName>
                                        </p:attrNameLst>
                                      </p:cBhvr>
                                      <p:to>
                                        <p:strVal val="hidden"/>
                                      </p:to>
                                    </p:set>
                                  </p:childTnLst>
                                </p:cTn>
                              </p:par>
                            </p:childTnLst>
                          </p:cTn>
                        </p:par>
                        <p:par>
                          <p:cTn id="22" fill="hold">
                            <p:stCondLst>
                              <p:cond delay="1550"/>
                            </p:stCondLst>
                            <p:childTnLst>
                              <p:par>
                                <p:cTn id="23" presetID="1" presetClass="entr" presetSubtype="0" fill="hold" nodeType="afterEffect">
                                  <p:stCondLst>
                                    <p:cond delay="25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450314" y="2661190"/>
            <a:ext cx="2199439" cy="2818211"/>
          </a:xfrm>
          <a:prstGeom prst="rect">
            <a:avLst/>
          </a:prstGeom>
        </p:spPr>
      </p:pic>
      <p:grpSp>
        <p:nvGrpSpPr>
          <p:cNvPr id="54" name="Group 53"/>
          <p:cNvGrpSpPr/>
          <p:nvPr/>
        </p:nvGrpSpPr>
        <p:grpSpPr>
          <a:xfrm>
            <a:off x="6359045" y="2434113"/>
            <a:ext cx="5972206" cy="4356480"/>
            <a:chOff x="6543868" y="2434113"/>
            <a:chExt cx="5972206" cy="4356480"/>
          </a:xfrm>
        </p:grpSpPr>
        <p:grpSp>
          <p:nvGrpSpPr>
            <p:cNvPr id="34" name="Group 33"/>
            <p:cNvGrpSpPr/>
            <p:nvPr/>
          </p:nvGrpSpPr>
          <p:grpSpPr>
            <a:xfrm>
              <a:off x="6543868" y="2434113"/>
              <a:ext cx="5972206" cy="4356480"/>
              <a:chOff x="6543868" y="2434113"/>
              <a:chExt cx="5972206" cy="4356480"/>
            </a:xfrm>
          </p:grpSpPr>
          <p:pic>
            <p:nvPicPr>
              <p:cNvPr id="30" name="Picture 29"/>
              <p:cNvPicPr>
                <a:picLocks noChangeAspect="1"/>
              </p:cNvPicPr>
              <p:nvPr/>
            </p:nvPicPr>
            <p:blipFill>
              <a:blip r:embed="rId4"/>
              <a:stretch>
                <a:fillRect/>
              </a:stretch>
            </p:blipFill>
            <p:spPr>
              <a:xfrm rot="443626">
                <a:off x="6712455" y="2484260"/>
                <a:ext cx="5655740" cy="2845428"/>
              </a:xfrm>
              <a:prstGeom prst="rect">
                <a:avLst/>
              </a:prstGeom>
            </p:spPr>
          </p:pic>
          <p:pic>
            <p:nvPicPr>
              <p:cNvPr id="31" name="Picture 30"/>
              <p:cNvPicPr>
                <a:picLocks noChangeAspect="1"/>
              </p:cNvPicPr>
              <p:nvPr/>
            </p:nvPicPr>
            <p:blipFill>
              <a:blip r:embed="rId5"/>
              <a:stretch>
                <a:fillRect/>
              </a:stretch>
            </p:blipFill>
            <p:spPr>
              <a:xfrm rot="21029681">
                <a:off x="6699667" y="2933970"/>
                <a:ext cx="5171757" cy="3856623"/>
              </a:xfrm>
              <a:prstGeom prst="rect">
                <a:avLst/>
              </a:prstGeom>
            </p:spPr>
          </p:pic>
          <p:pic>
            <p:nvPicPr>
              <p:cNvPr id="32" name="Picture 31"/>
              <p:cNvPicPr>
                <a:picLocks noChangeAspect="1"/>
              </p:cNvPicPr>
              <p:nvPr/>
            </p:nvPicPr>
            <p:blipFill>
              <a:blip r:embed="rId6"/>
              <a:stretch>
                <a:fillRect/>
              </a:stretch>
            </p:blipFill>
            <p:spPr>
              <a:xfrm rot="21062330">
                <a:off x="6710571" y="2869066"/>
                <a:ext cx="5767271" cy="2596550"/>
              </a:xfrm>
              <a:prstGeom prst="rect">
                <a:avLst/>
              </a:prstGeom>
            </p:spPr>
          </p:pic>
          <p:pic>
            <p:nvPicPr>
              <p:cNvPr id="33" name="Picture 32"/>
              <p:cNvPicPr>
                <a:picLocks noChangeAspect="1"/>
              </p:cNvPicPr>
              <p:nvPr/>
            </p:nvPicPr>
            <p:blipFill>
              <a:blip r:embed="rId7"/>
              <a:stretch>
                <a:fillRect/>
              </a:stretch>
            </p:blipFill>
            <p:spPr>
              <a:xfrm rot="19613696">
                <a:off x="6543868" y="2434113"/>
                <a:ext cx="5972206" cy="1213278"/>
              </a:xfrm>
              <a:prstGeom prst="rect">
                <a:avLst/>
              </a:prstGeom>
            </p:spPr>
          </p:pic>
        </p:grpSp>
        <p:grpSp>
          <p:nvGrpSpPr>
            <p:cNvPr id="49" name="Group 48"/>
            <p:cNvGrpSpPr/>
            <p:nvPr/>
          </p:nvGrpSpPr>
          <p:grpSpPr>
            <a:xfrm>
              <a:off x="8945800" y="3120131"/>
              <a:ext cx="1794146" cy="1955300"/>
              <a:chOff x="8945800" y="3120131"/>
              <a:chExt cx="1794146" cy="1955300"/>
            </a:xfrm>
          </p:grpSpPr>
          <p:grpSp>
            <p:nvGrpSpPr>
              <p:cNvPr id="35" name="Group 34"/>
              <p:cNvGrpSpPr/>
              <p:nvPr/>
            </p:nvGrpSpPr>
            <p:grpSpPr>
              <a:xfrm>
                <a:off x="9334455" y="3120131"/>
                <a:ext cx="1337382" cy="1955300"/>
                <a:chOff x="5574856" y="2861067"/>
                <a:chExt cx="2845496" cy="1990395"/>
              </a:xfrm>
            </p:grpSpPr>
            <p:cxnSp>
              <p:nvCxnSpPr>
                <p:cNvPr id="36" name="Straight Arrow Connector 35"/>
                <p:cNvCxnSpPr/>
                <p:nvPr/>
              </p:nvCxnSpPr>
              <p:spPr>
                <a:xfrm flipV="1">
                  <a:off x="5574856" y="2861067"/>
                  <a:ext cx="1536242" cy="550939"/>
                </a:xfrm>
                <a:prstGeom prst="straightConnector1">
                  <a:avLst/>
                </a:prstGeom>
                <a:ln w="762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flipV="1">
                  <a:off x="5700575" y="3181166"/>
                  <a:ext cx="2719777" cy="414894"/>
                </a:xfrm>
                <a:prstGeom prst="straightConnector1">
                  <a:avLst/>
                </a:prstGeom>
                <a:ln w="762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p:cNvCxnSpPr/>
                <p:nvPr/>
              </p:nvCxnSpPr>
              <p:spPr>
                <a:xfrm>
                  <a:off x="5700575" y="4076583"/>
                  <a:ext cx="2670628" cy="180131"/>
                </a:xfrm>
                <a:prstGeom prst="straightConnector1">
                  <a:avLst/>
                </a:prstGeom>
                <a:ln w="762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a:off x="5651428" y="4250634"/>
                  <a:ext cx="1615269" cy="600828"/>
                </a:xfrm>
                <a:prstGeom prst="straightConnector1">
                  <a:avLst/>
                </a:prstGeom>
                <a:ln w="762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grpSp>
          <p:sp>
            <p:nvSpPr>
              <p:cNvPr id="48" name="TextBox 47"/>
              <p:cNvSpPr txBox="1"/>
              <p:nvPr/>
            </p:nvSpPr>
            <p:spPr>
              <a:xfrm>
                <a:off x="8945800" y="3875610"/>
                <a:ext cx="1794146" cy="369332"/>
              </a:xfrm>
              <a:prstGeom prst="rect">
                <a:avLst/>
              </a:prstGeom>
              <a:noFill/>
            </p:spPr>
            <p:txBody>
              <a:bodyPr wrap="none" rtlCol="0">
                <a:spAutoFit/>
              </a:bodyPr>
              <a:lstStyle/>
              <a:p>
                <a:r>
                  <a:rPr lang="en-US" dirty="0">
                    <a:solidFill>
                      <a:schemeClr val="accent1">
                        <a:lumMod val="75000"/>
                      </a:schemeClr>
                    </a:solidFill>
                  </a:rPr>
                  <a:t>(3) Transmit Data</a:t>
                </a:r>
              </a:p>
            </p:txBody>
          </p:sp>
        </p:grpSp>
      </p:grpSp>
      <p:pic>
        <p:nvPicPr>
          <p:cNvPr id="26" name="Picture 25"/>
          <p:cNvPicPr>
            <a:picLocks noChangeAspect="1"/>
          </p:cNvPicPr>
          <p:nvPr/>
        </p:nvPicPr>
        <p:blipFill rotWithShape="1">
          <a:blip r:embed="rId8"/>
          <a:srcRect l="25099" r="49754"/>
          <a:stretch/>
        </p:blipFill>
        <p:spPr>
          <a:xfrm>
            <a:off x="2127250" y="2313739"/>
            <a:ext cx="431800" cy="3165662"/>
          </a:xfrm>
          <a:prstGeom prst="rect">
            <a:avLst/>
          </a:prstGeom>
        </p:spPr>
      </p:pic>
      <p:pic>
        <p:nvPicPr>
          <p:cNvPr id="27" name="Picture 26"/>
          <p:cNvPicPr>
            <a:picLocks noChangeAspect="1"/>
          </p:cNvPicPr>
          <p:nvPr/>
        </p:nvPicPr>
        <p:blipFill rotWithShape="1">
          <a:blip r:embed="rId8"/>
          <a:srcRect l="50245" r="25347"/>
          <a:stretch/>
        </p:blipFill>
        <p:spPr>
          <a:xfrm>
            <a:off x="2559050" y="2313739"/>
            <a:ext cx="419100" cy="3165662"/>
          </a:xfrm>
          <a:prstGeom prst="rect">
            <a:avLst/>
          </a:prstGeom>
        </p:spPr>
      </p:pic>
      <p:pic>
        <p:nvPicPr>
          <p:cNvPr id="28" name="Picture 27"/>
          <p:cNvPicPr>
            <a:picLocks noChangeAspect="1"/>
          </p:cNvPicPr>
          <p:nvPr/>
        </p:nvPicPr>
        <p:blipFill rotWithShape="1">
          <a:blip r:embed="rId8"/>
          <a:srcRect l="73840"/>
          <a:stretch/>
        </p:blipFill>
        <p:spPr>
          <a:xfrm>
            <a:off x="2964180" y="2313739"/>
            <a:ext cx="449204" cy="3165662"/>
          </a:xfrm>
          <a:prstGeom prst="rect">
            <a:avLst/>
          </a:prstGeom>
        </p:spPr>
      </p:pic>
      <p:pic>
        <p:nvPicPr>
          <p:cNvPr id="12" name="Picture 11"/>
          <p:cNvPicPr>
            <a:picLocks noChangeAspect="1"/>
          </p:cNvPicPr>
          <p:nvPr/>
        </p:nvPicPr>
        <p:blipFill rotWithShape="1">
          <a:blip r:embed="rId8"/>
          <a:srcRect r="74162"/>
          <a:stretch/>
        </p:blipFill>
        <p:spPr>
          <a:xfrm>
            <a:off x="1696278" y="2316351"/>
            <a:ext cx="443672" cy="3165662"/>
          </a:xfrm>
          <a:prstGeom prst="rect">
            <a:avLst/>
          </a:prstGeom>
        </p:spPr>
      </p:pic>
      <p:sp>
        <p:nvSpPr>
          <p:cNvPr id="2" name="Title 1"/>
          <p:cNvSpPr>
            <a:spLocks noGrp="1"/>
          </p:cNvSpPr>
          <p:nvPr>
            <p:ph type="title"/>
          </p:nvPr>
        </p:nvSpPr>
        <p:spPr/>
        <p:txBody>
          <a:bodyPr/>
          <a:lstStyle/>
          <a:p>
            <a:r>
              <a:rPr lang="en-US" dirty="0"/>
              <a:t>802.11ac/</a:t>
            </a:r>
            <a:r>
              <a:rPr lang="en-US" dirty="0" err="1"/>
              <a:t>af</a:t>
            </a:r>
            <a:r>
              <a:rPr lang="en-US" dirty="0"/>
              <a:t> Channel State Information (CSI)</a:t>
            </a:r>
          </a:p>
        </p:txBody>
      </p:sp>
      <p:sp>
        <p:nvSpPr>
          <p:cNvPr id="4" name="Slide Number Placeholder 3"/>
          <p:cNvSpPr>
            <a:spLocks noGrp="1"/>
          </p:cNvSpPr>
          <p:nvPr>
            <p:ph type="sldNum" sz="quarter" idx="12"/>
          </p:nvPr>
        </p:nvSpPr>
        <p:spPr/>
        <p:txBody>
          <a:bodyPr/>
          <a:lstStyle/>
          <a:p>
            <a:fld id="{8BD109B3-5388-4897-B84D-DA45BB8A6872}" type="slidenum">
              <a:rPr lang="en-US" smtClean="0"/>
              <a:t>6</a:t>
            </a:fld>
            <a:endParaRPr lang="en-US" dirty="0"/>
          </a:p>
        </p:txBody>
      </p:sp>
      <p:pic>
        <p:nvPicPr>
          <p:cNvPr id="5" name="Picture 41" descr="https://upload.wikimedia.org/wikipedia/commons/a/a7/IPhone_6S_Rose_Gold.png"/>
          <p:cNvPicPr>
            <a:picLocks noChangeAspect="1" noChangeArrowheads="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10246724" y="2054816"/>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1" descr="https://upload.wikimedia.org/wikipedia/commons/a/a7/IPhone_6S_Rose_Gold.png"/>
          <p:cNvPicPr>
            <a:picLocks noChangeAspect="1" noChangeArrowheads="1"/>
          </p:cNvPicPr>
          <p:nvPr/>
        </p:nvPicPr>
        <p:blipFill>
          <a:blip r:embed="rId9" cstate="print">
            <a:duotone>
              <a:prstClr val="black"/>
              <a:srgbClr val="FD9759">
                <a:tint val="45000"/>
                <a:satMod val="400000"/>
              </a:srgbClr>
            </a:duotone>
            <a:extLst>
              <a:ext uri="{28A0092B-C50C-407E-A947-70E740481C1C}">
                <a14:useLocalDpi xmlns:a14="http://schemas.microsoft.com/office/drawing/2010/main" val="0"/>
              </a:ext>
            </a:extLst>
          </a:blip>
          <a:srcRect/>
          <a:stretch>
            <a:fillRect/>
          </a:stretch>
        </p:blipFill>
        <p:spPr bwMode="auto">
          <a:xfrm flipH="1">
            <a:off x="10857049" y="2914416"/>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1" descr="https://upload.wikimedia.org/wikipedia/commons/a/a7/IPhone_6S_Rose_Gold.png"/>
          <p:cNvPicPr>
            <a:picLocks noChangeAspect="1" noChangeArrowheads="1"/>
          </p:cNvPicPr>
          <p:nvPr/>
        </p:nvPicPr>
        <p:blipFill>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10857049" y="4027914"/>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1" descr="https://upload.wikimedia.org/wikipedia/commons/a/a7/IPhone_6S_Rose_Gold.png"/>
          <p:cNvPicPr>
            <a:picLocks noChangeAspect="1" noChangeArrowheads="1"/>
          </p:cNvPicPr>
          <p:nvPr/>
        </p:nvPicPr>
        <p:blipFill>
          <a:blip r:embed="rId9" cstate="print">
            <a:duotone>
              <a:prstClr val="black"/>
              <a:srgbClr val="D24B1F">
                <a:tint val="45000"/>
                <a:satMod val="400000"/>
              </a:srgbClr>
            </a:duotone>
            <a:extLst>
              <a:ext uri="{28A0092B-C50C-407E-A947-70E740481C1C}">
                <a14:useLocalDpi xmlns:a14="http://schemas.microsoft.com/office/drawing/2010/main" val="0"/>
              </a:ext>
            </a:extLst>
          </a:blip>
          <a:srcRect/>
          <a:stretch>
            <a:fillRect/>
          </a:stretch>
        </p:blipFill>
        <p:spPr bwMode="auto">
          <a:xfrm flipH="1">
            <a:off x="10246723" y="5010068"/>
            <a:ext cx="496751" cy="982154"/>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4"/>
          <p:cNvPicPr>
            <a:picLocks noGrp="1" noChangeAspect="1"/>
          </p:cNvPicPr>
          <p:nvPr>
            <p:ph idx="1"/>
          </p:nvPr>
        </p:nvPicPr>
        <p:blipFill rotWithShape="1">
          <a:blip r:embed="rId10"/>
          <a:srcRect l="14890" b="10865"/>
          <a:stretch/>
        </p:blipFill>
        <p:spPr>
          <a:xfrm>
            <a:off x="1016000" y="2410097"/>
            <a:ext cx="5057546" cy="2993753"/>
          </a:xfrm>
          <a:prstGeom prst="rect">
            <a:avLst/>
          </a:prstGeom>
        </p:spPr>
      </p:pic>
      <p:sp>
        <p:nvSpPr>
          <p:cNvPr id="15" name="Rectangle 14"/>
          <p:cNvSpPr/>
          <p:nvPr/>
        </p:nvSpPr>
        <p:spPr>
          <a:xfrm>
            <a:off x="3276600" y="5283200"/>
            <a:ext cx="419100"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2425" y="5243596"/>
            <a:ext cx="419100"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4"/>
          <p:cNvPicPr>
            <a:picLocks noChangeAspect="1"/>
          </p:cNvPicPr>
          <p:nvPr/>
        </p:nvPicPr>
        <p:blipFill rotWithShape="1">
          <a:blip r:embed="rId10"/>
          <a:srcRect l="14890" t="86162"/>
          <a:stretch/>
        </p:blipFill>
        <p:spPr>
          <a:xfrm>
            <a:off x="1016000" y="5310835"/>
            <a:ext cx="5057546" cy="464760"/>
          </a:xfrm>
          <a:prstGeom prst="rect">
            <a:avLst/>
          </a:prstGeom>
        </p:spPr>
      </p:pic>
      <p:pic>
        <p:nvPicPr>
          <p:cNvPr id="18" name="Picture 41" descr="https://upload.wikimedia.org/wikipedia/commons/a/a7/IPhone_6S_Rose_Gold.png"/>
          <p:cNvPicPr>
            <a:picLocks noChangeAspect="1" noChangeArrowheads="1"/>
          </p:cNvPicPr>
          <p:nvPr/>
        </p:nvPicPr>
        <p:blipFill>
          <a:blip r:embed="rId11" cstate="print">
            <a:duotone>
              <a:prstClr val="black"/>
              <a:srgbClr val="FD9759">
                <a:tint val="45000"/>
                <a:satMod val="400000"/>
              </a:srgbClr>
            </a:duotone>
            <a:extLst>
              <a:ext uri="{28A0092B-C50C-407E-A947-70E740481C1C}">
                <a14:useLocalDpi xmlns:a14="http://schemas.microsoft.com/office/drawing/2010/main" val="0"/>
              </a:ext>
            </a:extLst>
          </a:blip>
          <a:srcRect/>
          <a:stretch>
            <a:fillRect/>
          </a:stretch>
        </p:blipFill>
        <p:spPr bwMode="auto">
          <a:xfrm rot="2442978" flipH="1">
            <a:off x="494561" y="3143023"/>
            <a:ext cx="260004" cy="5140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1" descr="https://upload.wikimedia.org/wikipedia/commons/a/a7/IPhone_6S_Rose_Gold.png"/>
          <p:cNvPicPr>
            <a:picLocks noChangeAspect="1" noChangeArrowheads="1"/>
          </p:cNvPicPr>
          <p:nvPr/>
        </p:nvPicPr>
        <p:blipFill>
          <a:blip r:embed="rId11"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442978" flipH="1">
            <a:off x="494561" y="3609208"/>
            <a:ext cx="260004" cy="5140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1" descr="https://upload.wikimedia.org/wikipedia/commons/a/a7/IPhone_6S_Rose_Gold.png"/>
          <p:cNvPicPr>
            <a:picLocks noChangeAspect="1" noChangeArrowheads="1"/>
          </p:cNvPicPr>
          <p:nvPr/>
        </p:nvPicPr>
        <p:blipFill>
          <a:blip r:embed="rId11" cstate="print">
            <a:duotone>
              <a:prstClr val="black"/>
              <a:schemeClr val="accent6">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rot="2442978" flipH="1">
            <a:off x="494561" y="4075393"/>
            <a:ext cx="260004" cy="5140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1" descr="https://upload.wikimedia.org/wikipedia/commons/a/a7/IPhone_6S_Rose_Gold.png"/>
          <p:cNvPicPr>
            <a:picLocks noChangeAspect="1" noChangeArrowheads="1"/>
          </p:cNvPicPr>
          <p:nvPr/>
        </p:nvPicPr>
        <p:blipFill>
          <a:blip r:embed="rId11" cstate="print">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rot="2442978" flipH="1">
            <a:off x="494561" y="4541577"/>
            <a:ext cx="260004" cy="514068"/>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p:cNvGrpSpPr/>
          <p:nvPr/>
        </p:nvGrpSpPr>
        <p:grpSpPr>
          <a:xfrm>
            <a:off x="8017134" y="1664858"/>
            <a:ext cx="1931496" cy="2591943"/>
            <a:chOff x="8017134" y="1713498"/>
            <a:chExt cx="1931496" cy="2591943"/>
          </a:xfrm>
        </p:grpSpPr>
        <p:sp>
          <p:nvSpPr>
            <p:cNvPr id="51" name="Arc 50"/>
            <p:cNvSpPr/>
            <p:nvPr/>
          </p:nvSpPr>
          <p:spPr>
            <a:xfrm rot="12183918" flipV="1">
              <a:off x="8258896" y="2209247"/>
              <a:ext cx="1689734" cy="2096194"/>
            </a:xfrm>
            <a:prstGeom prst="arc">
              <a:avLst>
                <a:gd name="adj1" fmla="val 16005709"/>
                <a:gd name="adj2" fmla="val 0"/>
              </a:avLst>
            </a:prstGeom>
            <a:ln w="762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p:cNvSpPr txBox="1"/>
            <p:nvPr/>
          </p:nvSpPr>
          <p:spPr>
            <a:xfrm>
              <a:off x="8017134" y="1713498"/>
              <a:ext cx="1909497" cy="369332"/>
            </a:xfrm>
            <a:prstGeom prst="rect">
              <a:avLst/>
            </a:prstGeom>
            <a:noFill/>
          </p:spPr>
          <p:txBody>
            <a:bodyPr wrap="none" rtlCol="0">
              <a:spAutoFit/>
            </a:bodyPr>
            <a:lstStyle/>
            <a:p>
              <a:r>
                <a:rPr lang="en-US" dirty="0">
                  <a:solidFill>
                    <a:srgbClr val="00B050"/>
                  </a:solidFill>
                </a:rPr>
                <a:t>(1) Sound Channel</a:t>
              </a:r>
            </a:p>
          </p:txBody>
        </p:sp>
      </p:grpSp>
      <p:grpSp>
        <p:nvGrpSpPr>
          <p:cNvPr id="55" name="Group 54"/>
          <p:cNvGrpSpPr/>
          <p:nvPr/>
        </p:nvGrpSpPr>
        <p:grpSpPr>
          <a:xfrm>
            <a:off x="7223581" y="4132612"/>
            <a:ext cx="3154656" cy="2126363"/>
            <a:chOff x="7223581" y="4064516"/>
            <a:chExt cx="3154656" cy="2126363"/>
          </a:xfrm>
        </p:grpSpPr>
        <p:sp>
          <p:nvSpPr>
            <p:cNvPr id="50" name="Arc 49"/>
            <p:cNvSpPr/>
            <p:nvPr/>
          </p:nvSpPr>
          <p:spPr>
            <a:xfrm rot="4210007" flipV="1">
              <a:off x="8485273" y="3861286"/>
              <a:ext cx="1689734" cy="2096194"/>
            </a:xfrm>
            <a:prstGeom prst="arc">
              <a:avLst>
                <a:gd name="adj1" fmla="val 16005709"/>
                <a:gd name="adj2" fmla="val 0"/>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7223581" y="5821547"/>
              <a:ext cx="2851550" cy="369332"/>
            </a:xfrm>
            <a:prstGeom prst="rect">
              <a:avLst/>
            </a:prstGeom>
            <a:noFill/>
          </p:spPr>
          <p:txBody>
            <a:bodyPr wrap="none" rtlCol="0">
              <a:spAutoFit/>
            </a:bodyPr>
            <a:lstStyle/>
            <a:p>
              <a:r>
                <a:rPr lang="en-US" dirty="0">
                  <a:solidFill>
                    <a:srgbClr val="FF0000"/>
                  </a:solidFill>
                </a:rPr>
                <a:t>(2) Feedback Measurements</a:t>
              </a:r>
            </a:p>
          </p:txBody>
        </p:sp>
      </p:grpSp>
      <p:sp>
        <p:nvSpPr>
          <p:cNvPr id="57" name="TextBox 56"/>
          <p:cNvSpPr txBox="1"/>
          <p:nvPr/>
        </p:nvSpPr>
        <p:spPr>
          <a:xfrm>
            <a:off x="5626437" y="5128264"/>
            <a:ext cx="649537" cy="369332"/>
          </a:xfrm>
          <a:prstGeom prst="rect">
            <a:avLst/>
          </a:prstGeom>
          <a:noFill/>
        </p:spPr>
        <p:txBody>
          <a:bodyPr wrap="none" rtlCol="0">
            <a:spAutoFit/>
          </a:bodyPr>
          <a:lstStyle/>
          <a:p>
            <a:r>
              <a:rPr lang="en-US" dirty="0"/>
              <a:t>Time</a:t>
            </a:r>
          </a:p>
        </p:txBody>
      </p:sp>
      <p:sp>
        <p:nvSpPr>
          <p:cNvPr id="58" name="TextBox 57"/>
          <p:cNvSpPr txBox="1"/>
          <p:nvPr/>
        </p:nvSpPr>
        <p:spPr>
          <a:xfrm>
            <a:off x="838600" y="5870255"/>
            <a:ext cx="6271406" cy="769441"/>
          </a:xfrm>
          <a:prstGeom prst="rect">
            <a:avLst/>
          </a:prstGeom>
          <a:noFill/>
        </p:spPr>
        <p:txBody>
          <a:bodyPr wrap="square" rtlCol="0">
            <a:spAutoFit/>
          </a:bodyPr>
          <a:lstStyle/>
          <a:p>
            <a:r>
              <a:rPr lang="en-US" sz="2400" dirty="0">
                <a:solidFill>
                  <a:srgbClr val="FF0000"/>
                </a:solidFill>
              </a:rPr>
              <a:t>Overhead can consume up to 90% of airtime!</a:t>
            </a:r>
          </a:p>
          <a:p>
            <a:r>
              <a:rPr lang="en-US" sz="2000" dirty="0">
                <a:solidFill>
                  <a:srgbClr val="FF0000"/>
                </a:solidFill>
              </a:rPr>
              <a:t>[Bejarano2013] </a:t>
            </a:r>
          </a:p>
        </p:txBody>
      </p:sp>
      <p:grpSp>
        <p:nvGrpSpPr>
          <p:cNvPr id="60" name="Group 59"/>
          <p:cNvGrpSpPr/>
          <p:nvPr/>
        </p:nvGrpSpPr>
        <p:grpSpPr>
          <a:xfrm>
            <a:off x="7068396" y="3033185"/>
            <a:ext cx="1673108" cy="1673108"/>
            <a:chOff x="3769831" y="3123148"/>
            <a:chExt cx="1673108" cy="1673108"/>
          </a:xfrm>
        </p:grpSpPr>
        <p:pic>
          <p:nvPicPr>
            <p:cNvPr id="61" name="Picture 39" descr="https://pbs.twimg.com/profile_images/81060618/WRT54.avatar.00_400x400.png"/>
            <p:cNvPicPr>
              <a:picLocks noChangeAspect="1" noChangeArrowheads="1"/>
            </p:cNvPicPr>
            <p:nvPr/>
          </p:nvPicPr>
          <p:blipFill rotWithShape="1">
            <a:blip r:embed="rId12">
              <a:extLst>
                <a:ext uri="{28A0092B-C50C-407E-A947-70E740481C1C}">
                  <a14:useLocalDpi xmlns:a14="http://schemas.microsoft.com/office/drawing/2010/main" val="0"/>
                </a:ext>
              </a:extLst>
            </a:blip>
            <a:srcRect l="55061" r="35688" b="58947"/>
            <a:stretch/>
          </p:blipFill>
          <p:spPr bwMode="auto">
            <a:xfrm>
              <a:off x="4121944" y="3180299"/>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9" descr="https://pbs.twimg.com/profile_images/81060618/WRT54.avatar.00_400x400.png"/>
            <p:cNvPicPr>
              <a:picLocks noChangeAspect="1" noChangeArrowheads="1"/>
            </p:cNvPicPr>
            <p:nvPr/>
          </p:nvPicPr>
          <p:blipFill rotWithShape="1">
            <a:blip r:embed="rId12">
              <a:extLst>
                <a:ext uri="{28A0092B-C50C-407E-A947-70E740481C1C}">
                  <a14:useLocalDpi xmlns:a14="http://schemas.microsoft.com/office/drawing/2010/main" val="0"/>
                </a:ext>
              </a:extLst>
            </a:blip>
            <a:srcRect l="55061" r="35688" b="58947"/>
            <a:stretch/>
          </p:blipFill>
          <p:spPr bwMode="auto">
            <a:xfrm>
              <a:off x="4400550" y="3146961"/>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9" descr="https://pbs.twimg.com/profile_images/81060618/WRT54.avatar.00_400x40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69831" y="3123148"/>
              <a:ext cx="1673108" cy="1673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oup 63"/>
          <p:cNvGrpSpPr/>
          <p:nvPr/>
        </p:nvGrpSpPr>
        <p:grpSpPr>
          <a:xfrm>
            <a:off x="268139" y="2323425"/>
            <a:ext cx="675529" cy="675529"/>
            <a:chOff x="3769831" y="3123148"/>
            <a:chExt cx="1673108" cy="1673108"/>
          </a:xfrm>
        </p:grpSpPr>
        <p:pic>
          <p:nvPicPr>
            <p:cNvPr id="65" name="Picture 39" descr="https://pbs.twimg.com/profile_images/81060618/WRT54.avatar.00_400x400.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55061" r="35688" b="58947"/>
            <a:stretch/>
          </p:blipFill>
          <p:spPr bwMode="auto">
            <a:xfrm>
              <a:off x="4121944" y="3180299"/>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9" descr="https://pbs.twimg.com/profile_images/81060618/WRT54.avatar.00_400x400.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55061" r="35688" b="58947"/>
            <a:stretch/>
          </p:blipFill>
          <p:spPr bwMode="auto">
            <a:xfrm>
              <a:off x="4400550" y="3146961"/>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39" descr="https://pbs.twimg.com/profile_images/81060618/WRT54.avatar.00_400x40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69831" y="3123148"/>
              <a:ext cx="1673108" cy="16731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819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30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300"/>
                            </p:stCondLst>
                            <p:childTnLst>
                              <p:par>
                                <p:cTn id="15" presetID="1" presetClass="entr" presetSubtype="0" fill="hold" nodeType="afterEffect">
                                  <p:stCondLst>
                                    <p:cond delay="300"/>
                                  </p:stCondLst>
                                  <p:childTnLst>
                                    <p:set>
                                      <p:cBhvr>
                                        <p:cTn id="16" dur="1" fill="hold">
                                          <p:stCondLst>
                                            <p:cond delay="0"/>
                                          </p:stCondLst>
                                        </p:cTn>
                                        <p:tgtEl>
                                          <p:spTgt spid="26"/>
                                        </p:tgtEl>
                                        <p:attrNameLst>
                                          <p:attrName>style.visibility</p:attrName>
                                        </p:attrNameLst>
                                      </p:cBhvr>
                                      <p:to>
                                        <p:strVal val="visible"/>
                                      </p:to>
                                    </p:set>
                                  </p:childTnLst>
                                </p:cTn>
                              </p:par>
                            </p:childTnLst>
                          </p:cTn>
                        </p:par>
                        <p:par>
                          <p:cTn id="17" fill="hold">
                            <p:stCondLst>
                              <p:cond delay="600"/>
                            </p:stCondLst>
                            <p:childTnLst>
                              <p:par>
                                <p:cTn id="18" presetID="1" presetClass="entr" presetSubtype="0" fill="hold" nodeType="afterEffect">
                                  <p:stCondLst>
                                    <p:cond delay="300"/>
                                  </p:stCondLst>
                                  <p:childTnLst>
                                    <p:set>
                                      <p:cBhvr>
                                        <p:cTn id="19" dur="1" fill="hold">
                                          <p:stCondLst>
                                            <p:cond delay="0"/>
                                          </p:stCondLst>
                                        </p:cTn>
                                        <p:tgtEl>
                                          <p:spTgt spid="27"/>
                                        </p:tgtEl>
                                        <p:attrNameLst>
                                          <p:attrName>style.visibility</p:attrName>
                                        </p:attrNameLst>
                                      </p:cBhvr>
                                      <p:to>
                                        <p:strVal val="visible"/>
                                      </p:to>
                                    </p:set>
                                  </p:childTnLst>
                                </p:cTn>
                              </p:par>
                            </p:childTnLst>
                          </p:cTn>
                        </p:par>
                        <p:par>
                          <p:cTn id="20" fill="hold">
                            <p:stCondLst>
                              <p:cond delay="900"/>
                            </p:stCondLst>
                            <p:childTnLst>
                              <p:par>
                                <p:cTn id="21" presetID="1" presetClass="entr" presetSubtype="0" fill="hold" nodeType="afterEffect">
                                  <p:stCondLst>
                                    <p:cond delay="30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30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CSI Estimation</a:t>
            </a:r>
          </a:p>
        </p:txBody>
      </p:sp>
      <p:sp>
        <p:nvSpPr>
          <p:cNvPr id="8" name="Slide Number Placeholder 7"/>
          <p:cNvSpPr>
            <a:spLocks noGrp="1"/>
          </p:cNvSpPr>
          <p:nvPr>
            <p:ph type="sldNum" sz="quarter" idx="12"/>
          </p:nvPr>
        </p:nvSpPr>
        <p:spPr/>
        <p:txBody>
          <a:bodyPr/>
          <a:lstStyle/>
          <a:p>
            <a:fld id="{5145F1BD-9BB6-4A5F-8A46-323D0EB5E4C5}" type="slidenum">
              <a:rPr lang="en-US" smtClean="0"/>
              <a:t>7</a:t>
            </a:fld>
            <a:endParaRPr lang="en-US"/>
          </a:p>
        </p:txBody>
      </p:sp>
      <p:sp>
        <p:nvSpPr>
          <p:cNvPr id="11" name="TextBox 10"/>
          <p:cNvSpPr txBox="1"/>
          <p:nvPr/>
        </p:nvSpPr>
        <p:spPr>
          <a:xfrm>
            <a:off x="2873234" y="2231642"/>
            <a:ext cx="911596" cy="369332"/>
          </a:xfrm>
          <a:prstGeom prst="rect">
            <a:avLst/>
          </a:prstGeom>
          <a:noFill/>
        </p:spPr>
        <p:txBody>
          <a:bodyPr wrap="none" rtlCol="0">
            <a:spAutoFit/>
          </a:bodyPr>
          <a:lstStyle/>
          <a:p>
            <a:r>
              <a:rPr lang="en-US" dirty="0">
                <a:solidFill>
                  <a:srgbClr val="FF0000"/>
                </a:solidFill>
              </a:rPr>
              <a:t>Reports</a:t>
            </a:r>
          </a:p>
        </p:txBody>
      </p:sp>
      <p:grpSp>
        <p:nvGrpSpPr>
          <p:cNvPr id="31" name="Group 30"/>
          <p:cNvGrpSpPr/>
          <p:nvPr/>
        </p:nvGrpSpPr>
        <p:grpSpPr>
          <a:xfrm>
            <a:off x="1486718" y="2604532"/>
            <a:ext cx="4014518" cy="2677133"/>
            <a:chOff x="1486718" y="2604532"/>
            <a:chExt cx="4014518" cy="2677133"/>
          </a:xfrm>
        </p:grpSpPr>
        <p:pic>
          <p:nvPicPr>
            <p:cNvPr id="5" name="Picture 4"/>
            <p:cNvPicPr>
              <a:picLocks noChangeAspect="1"/>
            </p:cNvPicPr>
            <p:nvPr/>
          </p:nvPicPr>
          <p:blipFill rotWithShape="1">
            <a:blip r:embed="rId3"/>
            <a:srcRect l="14956"/>
            <a:stretch/>
          </p:blipFill>
          <p:spPr>
            <a:xfrm>
              <a:off x="2176272" y="2648193"/>
              <a:ext cx="3324964" cy="2286000"/>
            </a:xfrm>
            <a:prstGeom prst="rect">
              <a:avLst/>
            </a:prstGeom>
          </p:spPr>
        </p:pic>
        <p:sp>
          <p:nvSpPr>
            <p:cNvPr id="6" name="TextBox 5"/>
            <p:cNvSpPr txBox="1"/>
            <p:nvPr/>
          </p:nvSpPr>
          <p:spPr>
            <a:xfrm>
              <a:off x="1986675" y="4912333"/>
              <a:ext cx="3285771" cy="369332"/>
            </a:xfrm>
            <a:prstGeom prst="rect">
              <a:avLst/>
            </a:prstGeom>
            <a:noFill/>
          </p:spPr>
          <p:txBody>
            <a:bodyPr wrap="none" rtlCol="0">
              <a:spAutoFit/>
            </a:bodyPr>
            <a:lstStyle/>
            <a:p>
              <a:r>
                <a:rPr lang="en-US" i="1" dirty="0"/>
                <a:t>Explicit</a:t>
              </a:r>
              <a:r>
                <a:rPr lang="en-US" dirty="0"/>
                <a:t> 802.11ac/</a:t>
              </a:r>
              <a:r>
                <a:rPr lang="en-US" dirty="0" err="1"/>
                <a:t>af</a:t>
              </a:r>
              <a:r>
                <a:rPr lang="en-US" dirty="0"/>
                <a:t> CSI Sounding</a:t>
              </a:r>
            </a:p>
          </p:txBody>
        </p:sp>
        <p:grpSp>
          <p:nvGrpSpPr>
            <p:cNvPr id="3" name="Group 2"/>
            <p:cNvGrpSpPr/>
            <p:nvPr/>
          </p:nvGrpSpPr>
          <p:grpSpPr>
            <a:xfrm>
              <a:off x="1486718" y="2604532"/>
              <a:ext cx="499957" cy="2022108"/>
              <a:chOff x="268139" y="2323425"/>
              <a:chExt cx="675529" cy="2732220"/>
            </a:xfrm>
          </p:grpSpPr>
          <p:pic>
            <p:nvPicPr>
              <p:cNvPr id="14" name="Picture 41" descr="https://upload.wikimedia.org/wikipedia/commons/a/a7/IPhone_6S_Rose_Gold.png"/>
              <p:cNvPicPr>
                <a:picLocks noChangeAspect="1" noChangeArrowheads="1"/>
              </p:cNvPicPr>
              <p:nvPr/>
            </p:nvPicPr>
            <p:blipFill>
              <a:blip r:embed="rId4" cstate="print">
                <a:duotone>
                  <a:prstClr val="black"/>
                  <a:srgbClr val="FD9759">
                    <a:tint val="45000"/>
                    <a:satMod val="400000"/>
                  </a:srgbClr>
                </a:duotone>
                <a:extLst>
                  <a:ext uri="{28A0092B-C50C-407E-A947-70E740481C1C}">
                    <a14:useLocalDpi xmlns:a14="http://schemas.microsoft.com/office/drawing/2010/main" val="0"/>
                  </a:ext>
                </a:extLst>
              </a:blip>
              <a:srcRect/>
              <a:stretch>
                <a:fillRect/>
              </a:stretch>
            </p:blipFill>
            <p:spPr bwMode="auto">
              <a:xfrm rot="2442978" flipH="1">
                <a:off x="494561" y="3143023"/>
                <a:ext cx="260004" cy="5140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1" descr="https://upload.wikimedia.org/wikipedia/commons/a/a7/IPhone_6S_Rose_Gold.png"/>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442978" flipH="1">
                <a:off x="494561" y="3609208"/>
                <a:ext cx="260004" cy="5140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1" descr="https://upload.wikimedia.org/wikipedia/commons/a/a7/IPhone_6S_Rose_Gold.png"/>
              <p:cNvPicPr>
                <a:picLocks noChangeAspect="1" noChangeArrowheads="1"/>
              </p:cNvPicPr>
              <p:nvPr/>
            </p:nvPicPr>
            <p:blipFill>
              <a:blip r:embed="rId4" cstate="print">
                <a:duotone>
                  <a:prstClr val="black"/>
                  <a:schemeClr val="accent6">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rot="2442978" flipH="1">
                <a:off x="494561" y="4075393"/>
                <a:ext cx="260004" cy="5140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1" descr="https://upload.wikimedia.org/wikipedia/commons/a/a7/IPhone_6S_Rose_Gold.png"/>
              <p:cNvPicPr>
                <a:picLocks noChangeAspect="1" noChangeArrowheads="1"/>
              </p:cNvPicPr>
              <p:nvPr/>
            </p:nvPicPr>
            <p:blipFill>
              <a:blip r:embed="rId4" cstate="print">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rot="2442978" flipH="1">
                <a:off x="494561" y="4541577"/>
                <a:ext cx="260004" cy="51406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268139" y="2323425"/>
                <a:ext cx="675529" cy="675529"/>
                <a:chOff x="3769831" y="3123148"/>
                <a:chExt cx="1673108" cy="1673108"/>
              </a:xfrm>
            </p:grpSpPr>
            <p:pic>
              <p:nvPicPr>
                <p:cNvPr id="19" name="Picture 39" descr="https://pbs.twimg.com/profile_images/81060618/WRT54.avatar.00_400x4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061" r="35688" b="58947"/>
                <a:stretch/>
              </p:blipFill>
              <p:spPr bwMode="auto">
                <a:xfrm>
                  <a:off x="4121944" y="3180299"/>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9" descr="https://pbs.twimg.com/profile_images/81060618/WRT54.avatar.00_400x4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061" r="35688" b="58947"/>
                <a:stretch/>
              </p:blipFill>
              <p:spPr bwMode="auto">
                <a:xfrm>
                  <a:off x="4400550" y="3146961"/>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9" descr="https://pbs.twimg.com/profile_images/81060618/WRT54.avatar.00_400x4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9831" y="3123148"/>
                  <a:ext cx="1673108" cy="1673108"/>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9" name="Group 8"/>
          <p:cNvGrpSpPr/>
          <p:nvPr/>
        </p:nvGrpSpPr>
        <p:grpSpPr>
          <a:xfrm>
            <a:off x="6494582" y="2621249"/>
            <a:ext cx="3517284" cy="2656944"/>
            <a:chOff x="6494582" y="2621249"/>
            <a:chExt cx="3517284" cy="2656944"/>
          </a:xfrm>
        </p:grpSpPr>
        <p:pic>
          <p:nvPicPr>
            <p:cNvPr id="4" name="Picture 3"/>
            <p:cNvPicPr>
              <a:picLocks noChangeAspect="1"/>
            </p:cNvPicPr>
            <p:nvPr/>
          </p:nvPicPr>
          <p:blipFill rotWithShape="1">
            <a:blip r:embed="rId7"/>
            <a:srcRect l="16430"/>
            <a:stretch/>
          </p:blipFill>
          <p:spPr>
            <a:xfrm>
              <a:off x="7168896" y="2635493"/>
              <a:ext cx="2842970" cy="2298700"/>
            </a:xfrm>
            <a:prstGeom prst="rect">
              <a:avLst/>
            </a:prstGeom>
          </p:spPr>
        </p:pic>
        <p:sp>
          <p:nvSpPr>
            <p:cNvPr id="7" name="TextBox 6"/>
            <p:cNvSpPr txBox="1"/>
            <p:nvPr/>
          </p:nvSpPr>
          <p:spPr>
            <a:xfrm>
              <a:off x="6863247" y="4908861"/>
              <a:ext cx="3148619" cy="369332"/>
            </a:xfrm>
            <a:prstGeom prst="rect">
              <a:avLst/>
            </a:prstGeom>
            <a:noFill/>
          </p:spPr>
          <p:txBody>
            <a:bodyPr wrap="none" rtlCol="0">
              <a:spAutoFit/>
            </a:bodyPr>
            <a:lstStyle/>
            <a:p>
              <a:r>
                <a:rPr lang="en-US" i="1" dirty="0"/>
                <a:t>Implicit</a:t>
              </a:r>
              <a:r>
                <a:rPr lang="en-US" dirty="0"/>
                <a:t> CSI Sounding [Lou2013]</a:t>
              </a:r>
            </a:p>
          </p:txBody>
        </p:sp>
        <p:grpSp>
          <p:nvGrpSpPr>
            <p:cNvPr id="22" name="Group 21"/>
            <p:cNvGrpSpPr/>
            <p:nvPr/>
          </p:nvGrpSpPr>
          <p:grpSpPr>
            <a:xfrm>
              <a:off x="6494582" y="2621249"/>
              <a:ext cx="499957" cy="2022108"/>
              <a:chOff x="268139" y="2323425"/>
              <a:chExt cx="675529" cy="2732220"/>
            </a:xfrm>
          </p:grpSpPr>
          <p:pic>
            <p:nvPicPr>
              <p:cNvPr id="23" name="Picture 41" descr="https://upload.wikimedia.org/wikipedia/commons/a/a7/IPhone_6S_Rose_Gold.png"/>
              <p:cNvPicPr>
                <a:picLocks noChangeAspect="1" noChangeArrowheads="1"/>
              </p:cNvPicPr>
              <p:nvPr/>
            </p:nvPicPr>
            <p:blipFill>
              <a:blip r:embed="rId4" cstate="print">
                <a:duotone>
                  <a:prstClr val="black"/>
                  <a:srgbClr val="FD9759">
                    <a:tint val="45000"/>
                    <a:satMod val="400000"/>
                  </a:srgbClr>
                </a:duotone>
                <a:extLst>
                  <a:ext uri="{28A0092B-C50C-407E-A947-70E740481C1C}">
                    <a14:useLocalDpi xmlns:a14="http://schemas.microsoft.com/office/drawing/2010/main" val="0"/>
                  </a:ext>
                </a:extLst>
              </a:blip>
              <a:srcRect/>
              <a:stretch>
                <a:fillRect/>
              </a:stretch>
            </p:blipFill>
            <p:spPr bwMode="auto">
              <a:xfrm rot="2442978" flipH="1">
                <a:off x="494561" y="3143023"/>
                <a:ext cx="260004" cy="5140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1" descr="https://upload.wikimedia.org/wikipedia/commons/a/a7/IPhone_6S_Rose_Gold.png"/>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442978" flipH="1">
                <a:off x="494561" y="3609208"/>
                <a:ext cx="260004" cy="5140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1" descr="https://upload.wikimedia.org/wikipedia/commons/a/a7/IPhone_6S_Rose_Gold.png"/>
              <p:cNvPicPr>
                <a:picLocks noChangeAspect="1" noChangeArrowheads="1"/>
              </p:cNvPicPr>
              <p:nvPr/>
            </p:nvPicPr>
            <p:blipFill>
              <a:blip r:embed="rId4" cstate="print">
                <a:duotone>
                  <a:prstClr val="black"/>
                  <a:schemeClr val="accent6">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rot="2442978" flipH="1">
                <a:off x="494561" y="4075393"/>
                <a:ext cx="260004" cy="5140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1" descr="https://upload.wikimedia.org/wikipedia/commons/a/a7/IPhone_6S_Rose_Gold.png"/>
              <p:cNvPicPr>
                <a:picLocks noChangeAspect="1" noChangeArrowheads="1"/>
              </p:cNvPicPr>
              <p:nvPr/>
            </p:nvPicPr>
            <p:blipFill>
              <a:blip r:embed="rId4" cstate="print">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rot="2442978" flipH="1">
                <a:off x="494561" y="4541577"/>
                <a:ext cx="260004" cy="514068"/>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268139" y="2323425"/>
                <a:ext cx="675529" cy="675529"/>
                <a:chOff x="3769831" y="3123148"/>
                <a:chExt cx="1673108" cy="1673108"/>
              </a:xfrm>
            </p:grpSpPr>
            <p:pic>
              <p:nvPicPr>
                <p:cNvPr id="28" name="Picture 39" descr="https://pbs.twimg.com/profile_images/81060618/WRT54.avatar.00_400x4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061" r="35688" b="58947"/>
                <a:stretch/>
              </p:blipFill>
              <p:spPr bwMode="auto">
                <a:xfrm>
                  <a:off x="4121944" y="3180299"/>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9" descr="https://pbs.twimg.com/profile_images/81060618/WRT54.avatar.00_400x4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061" r="35688" b="58947"/>
                <a:stretch/>
              </p:blipFill>
              <p:spPr bwMode="auto">
                <a:xfrm>
                  <a:off x="4400550" y="3146961"/>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9" descr="https://pbs.twimg.com/profile_images/81060618/WRT54.avatar.00_400x4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9831" y="3123148"/>
                  <a:ext cx="1673108" cy="1673108"/>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32" name="TextBox 31"/>
          <p:cNvSpPr txBox="1"/>
          <p:nvPr/>
        </p:nvSpPr>
        <p:spPr>
          <a:xfrm>
            <a:off x="1811725" y="2226406"/>
            <a:ext cx="1061509" cy="369332"/>
          </a:xfrm>
          <a:prstGeom prst="rect">
            <a:avLst/>
          </a:prstGeom>
          <a:noFill/>
        </p:spPr>
        <p:txBody>
          <a:bodyPr wrap="none" rtlCol="0">
            <a:spAutoFit/>
          </a:bodyPr>
          <a:lstStyle/>
          <a:p>
            <a:r>
              <a:rPr lang="en-US" dirty="0">
                <a:solidFill>
                  <a:srgbClr val="00B050"/>
                </a:solidFill>
              </a:rPr>
              <a:t>Sounding</a:t>
            </a:r>
          </a:p>
        </p:txBody>
      </p:sp>
      <p:sp>
        <p:nvSpPr>
          <p:cNvPr id="34" name="TextBox 33"/>
          <p:cNvSpPr txBox="1"/>
          <p:nvPr/>
        </p:nvSpPr>
        <p:spPr>
          <a:xfrm>
            <a:off x="7549091" y="2223293"/>
            <a:ext cx="1061509" cy="369332"/>
          </a:xfrm>
          <a:prstGeom prst="rect">
            <a:avLst/>
          </a:prstGeom>
          <a:noFill/>
        </p:spPr>
        <p:txBody>
          <a:bodyPr wrap="none" rtlCol="0">
            <a:spAutoFit/>
          </a:bodyPr>
          <a:lstStyle/>
          <a:p>
            <a:r>
              <a:rPr lang="en-US" dirty="0">
                <a:solidFill>
                  <a:srgbClr val="FF0000"/>
                </a:solidFill>
              </a:rPr>
              <a:t>Sounding</a:t>
            </a:r>
          </a:p>
        </p:txBody>
      </p:sp>
      <p:sp>
        <p:nvSpPr>
          <p:cNvPr id="35" name="TextBox 34"/>
          <p:cNvSpPr txBox="1"/>
          <p:nvPr/>
        </p:nvSpPr>
        <p:spPr>
          <a:xfrm>
            <a:off x="6808740" y="2223293"/>
            <a:ext cx="829394" cy="369332"/>
          </a:xfrm>
          <a:prstGeom prst="rect">
            <a:avLst/>
          </a:prstGeom>
          <a:noFill/>
        </p:spPr>
        <p:txBody>
          <a:bodyPr wrap="none" rtlCol="0">
            <a:spAutoFit/>
          </a:bodyPr>
          <a:lstStyle/>
          <a:p>
            <a:r>
              <a:rPr lang="en-US" dirty="0">
                <a:solidFill>
                  <a:srgbClr val="00B050"/>
                </a:solidFill>
              </a:rPr>
              <a:t>Trigger</a:t>
            </a:r>
          </a:p>
        </p:txBody>
      </p:sp>
      <p:sp>
        <p:nvSpPr>
          <p:cNvPr id="33" name="Content Placeholder 2"/>
          <p:cNvSpPr txBox="1">
            <a:spLocks/>
          </p:cNvSpPr>
          <p:nvPr/>
        </p:nvSpPr>
        <p:spPr>
          <a:xfrm>
            <a:off x="745900" y="5644053"/>
            <a:ext cx="10515600" cy="6517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Can we eliminate CSI estimation overhead completely?</a:t>
            </a:r>
          </a:p>
        </p:txBody>
      </p:sp>
    </p:spTree>
    <p:extLst>
      <p:ext uri="{BB962C8B-B14F-4D97-AF65-F5344CB8AC3E}">
        <p14:creationId xmlns:p14="http://schemas.microsoft.com/office/powerpoint/2010/main" val="373435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p:bldP spid="34" grpId="0"/>
      <p:bldP spid="35"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Opportunistic</a:t>
            </a:r>
            <a:r>
              <a:rPr lang="en-US" dirty="0"/>
              <a:t> Implicit Channel Estimation</a:t>
            </a:r>
          </a:p>
        </p:txBody>
      </p:sp>
      <p:sp>
        <p:nvSpPr>
          <p:cNvPr id="4" name="Slide Number Placeholder 3"/>
          <p:cNvSpPr>
            <a:spLocks noGrp="1"/>
          </p:cNvSpPr>
          <p:nvPr>
            <p:ph type="sldNum" sz="quarter" idx="12"/>
          </p:nvPr>
        </p:nvSpPr>
        <p:spPr/>
        <p:txBody>
          <a:bodyPr/>
          <a:lstStyle/>
          <a:p>
            <a:fld id="{8BD109B3-5388-4897-B84D-DA45BB8A6872}" type="slidenum">
              <a:rPr lang="en-US" smtClean="0"/>
              <a:t>8</a:t>
            </a:fld>
            <a:endParaRPr lang="en-US"/>
          </a:p>
        </p:txBody>
      </p:sp>
      <p:graphicFrame>
        <p:nvGraphicFramePr>
          <p:cNvPr id="10" name="Diagram 9"/>
          <p:cNvGraphicFramePr/>
          <p:nvPr>
            <p:extLst/>
          </p:nvPr>
        </p:nvGraphicFramePr>
        <p:xfrm>
          <a:off x="1060450" y="3594100"/>
          <a:ext cx="10071100" cy="2095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9792" y="2927350"/>
            <a:ext cx="952500" cy="95250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22750" y="2927350"/>
            <a:ext cx="952500" cy="952500"/>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99250" y="2927350"/>
            <a:ext cx="952500" cy="952500"/>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37650" y="2927350"/>
            <a:ext cx="952500" cy="952500"/>
          </a:xfrm>
          <a:prstGeom prst="rect">
            <a:avLst/>
          </a:prstGeom>
        </p:spPr>
      </p:pic>
    </p:spTree>
    <p:extLst>
      <p:ext uri="{BB962C8B-B14F-4D97-AF65-F5344CB8AC3E}">
        <p14:creationId xmlns:p14="http://schemas.microsoft.com/office/powerpoint/2010/main" val="1892048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95612" cy="1325563"/>
          </a:xfrm>
        </p:spPr>
        <p:txBody>
          <a:bodyPr/>
          <a:lstStyle/>
          <a:p>
            <a:r>
              <a:rPr lang="en-US" dirty="0"/>
              <a:t>802.11 Channel Estimation</a:t>
            </a:r>
          </a:p>
        </p:txBody>
      </p:sp>
      <p:sp>
        <p:nvSpPr>
          <p:cNvPr id="3" name="Slide Number Placeholder 2"/>
          <p:cNvSpPr>
            <a:spLocks noGrp="1"/>
          </p:cNvSpPr>
          <p:nvPr>
            <p:ph type="sldNum" sz="quarter" idx="12"/>
          </p:nvPr>
        </p:nvSpPr>
        <p:spPr/>
        <p:txBody>
          <a:bodyPr/>
          <a:lstStyle/>
          <a:p>
            <a:fld id="{5145F1BD-9BB6-4A5F-8A46-323D0EB5E4C5}" type="slidenum">
              <a:rPr lang="en-US" smtClean="0"/>
              <a:t>9</a:t>
            </a:fld>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7565" y="4001780"/>
            <a:ext cx="10152316" cy="1588137"/>
          </a:xfrm>
        </p:spPr>
      </p:pic>
      <p:grpSp>
        <p:nvGrpSpPr>
          <p:cNvPr id="4" name="Group 3"/>
          <p:cNvGrpSpPr/>
          <p:nvPr/>
        </p:nvGrpSpPr>
        <p:grpSpPr>
          <a:xfrm>
            <a:off x="1111443" y="5059273"/>
            <a:ext cx="7810960" cy="440675"/>
            <a:chOff x="1101686" y="4014344"/>
            <a:chExt cx="7810960" cy="440675"/>
          </a:xfrm>
        </p:grpSpPr>
        <p:sp>
          <p:nvSpPr>
            <p:cNvPr id="9" name="Rectangle 8"/>
            <p:cNvSpPr/>
            <p:nvPr/>
          </p:nvSpPr>
          <p:spPr>
            <a:xfrm>
              <a:off x="1101686" y="4014344"/>
              <a:ext cx="2478796" cy="440675"/>
            </a:xfrm>
            <a:prstGeom prst="rect">
              <a:avLst/>
            </a:prstGeom>
            <a:solidFill>
              <a:schemeClr val="accent2">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21093" y="4014344"/>
              <a:ext cx="3391553" cy="440674"/>
            </a:xfrm>
            <a:prstGeom prst="rect">
              <a:avLst/>
            </a:prstGeom>
            <a:solidFill>
              <a:schemeClr val="accent2">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927863" y="5796368"/>
            <a:ext cx="8311719" cy="461665"/>
          </a:xfrm>
          <a:prstGeom prst="rect">
            <a:avLst/>
          </a:prstGeom>
          <a:noFill/>
        </p:spPr>
        <p:txBody>
          <a:bodyPr wrap="square" rtlCol="0">
            <a:spAutoFit/>
          </a:bodyPr>
          <a:lstStyle/>
          <a:p>
            <a:r>
              <a:rPr lang="en-US" sz="2400" dirty="0"/>
              <a:t>Each 802.11af packet already contains channel sounding symbols.</a:t>
            </a:r>
          </a:p>
        </p:txBody>
      </p:sp>
      <p:grpSp>
        <p:nvGrpSpPr>
          <p:cNvPr id="5" name="Group 4"/>
          <p:cNvGrpSpPr/>
          <p:nvPr/>
        </p:nvGrpSpPr>
        <p:grpSpPr>
          <a:xfrm>
            <a:off x="7057180" y="1234835"/>
            <a:ext cx="4014518" cy="2329661"/>
            <a:chOff x="1486718" y="2604532"/>
            <a:chExt cx="4014518" cy="2329661"/>
          </a:xfrm>
        </p:grpSpPr>
        <p:pic>
          <p:nvPicPr>
            <p:cNvPr id="12" name="Picture 41" descr="https://upload.wikimedia.org/wikipedia/commons/a/a7/IPhone_6S_Rose_Gold.png"/>
            <p:cNvPicPr>
              <a:picLocks noChangeAspect="1" noChangeArrowheads="1"/>
            </p:cNvPicPr>
            <p:nvPr/>
          </p:nvPicPr>
          <p:blipFill>
            <a:blip r:embed="rId4" cstate="print">
              <a:duotone>
                <a:prstClr val="black"/>
                <a:srgbClr val="FD9759">
                  <a:tint val="45000"/>
                  <a:satMod val="400000"/>
                </a:srgbClr>
              </a:duotone>
              <a:extLst>
                <a:ext uri="{28A0092B-C50C-407E-A947-70E740481C1C}">
                  <a14:useLocalDpi xmlns:a14="http://schemas.microsoft.com/office/drawing/2010/main" val="0"/>
                </a:ext>
              </a:extLst>
            </a:blip>
            <a:srcRect/>
            <a:stretch>
              <a:fillRect/>
            </a:stretch>
          </p:blipFill>
          <p:spPr bwMode="auto">
            <a:xfrm rot="2442978" flipH="1">
              <a:off x="1654292" y="3211114"/>
              <a:ext cx="192428" cy="3804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1" descr="https://upload.wikimedia.org/wikipedia/commons/a/a7/IPhone_6S_Rose_Gold.png"/>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442978" flipH="1">
              <a:off x="1654292" y="3556136"/>
              <a:ext cx="192428" cy="3804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1" descr="https://upload.wikimedia.org/wikipedia/commons/a/a7/IPhone_6S_Rose_Gold.png"/>
            <p:cNvPicPr>
              <a:picLocks noChangeAspect="1" noChangeArrowheads="1"/>
            </p:cNvPicPr>
            <p:nvPr/>
          </p:nvPicPr>
          <p:blipFill>
            <a:blip r:embed="rId4" cstate="print">
              <a:duotone>
                <a:prstClr val="black"/>
                <a:schemeClr val="accent6">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rot="2442978" flipH="1">
              <a:off x="1654292" y="3901158"/>
              <a:ext cx="192428" cy="3804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1" descr="https://upload.wikimedia.org/wikipedia/commons/a/a7/IPhone_6S_Rose_Gold.png"/>
            <p:cNvPicPr>
              <a:picLocks noChangeAspect="1" noChangeArrowheads="1"/>
            </p:cNvPicPr>
            <p:nvPr/>
          </p:nvPicPr>
          <p:blipFill>
            <a:blip r:embed="rId4" cstate="print">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rot="2442978" flipH="1">
              <a:off x="1654292" y="4246180"/>
              <a:ext cx="192428" cy="3804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9" descr="https://pbs.twimg.com/profile_images/81060618/WRT54.avatar.00_400x4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6718" y="2604532"/>
              <a:ext cx="499957" cy="49995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1486718" y="2604532"/>
              <a:ext cx="4014518" cy="2329661"/>
              <a:chOff x="1486718" y="2604532"/>
              <a:chExt cx="4014518" cy="2329661"/>
            </a:xfrm>
          </p:grpSpPr>
          <p:pic>
            <p:nvPicPr>
              <p:cNvPr id="18" name="Picture 17"/>
              <p:cNvPicPr>
                <a:picLocks noChangeAspect="1"/>
              </p:cNvPicPr>
              <p:nvPr/>
            </p:nvPicPr>
            <p:blipFill rotWithShape="1">
              <a:blip r:embed="rId6"/>
              <a:srcRect l="14956"/>
              <a:stretch/>
            </p:blipFill>
            <p:spPr>
              <a:xfrm>
                <a:off x="2176272" y="2648193"/>
                <a:ext cx="3324964" cy="2286000"/>
              </a:xfrm>
              <a:prstGeom prst="rect">
                <a:avLst/>
              </a:prstGeom>
            </p:spPr>
          </p:pic>
          <p:grpSp>
            <p:nvGrpSpPr>
              <p:cNvPr id="20" name="Group 19"/>
              <p:cNvGrpSpPr/>
              <p:nvPr/>
            </p:nvGrpSpPr>
            <p:grpSpPr>
              <a:xfrm>
                <a:off x="1486718" y="2604532"/>
                <a:ext cx="499957" cy="2022108"/>
                <a:chOff x="268139" y="2323425"/>
                <a:chExt cx="675529" cy="2732220"/>
              </a:xfrm>
            </p:grpSpPr>
            <p:pic>
              <p:nvPicPr>
                <p:cNvPr id="21" name="Picture 41" descr="https://upload.wikimedia.org/wikipedia/commons/a/a7/IPhone_6S_Rose_Gold.png"/>
                <p:cNvPicPr>
                  <a:picLocks noChangeAspect="1" noChangeArrowheads="1"/>
                </p:cNvPicPr>
                <p:nvPr/>
              </p:nvPicPr>
              <p:blipFill>
                <a:blip r:embed="rId4" cstate="print">
                  <a:duotone>
                    <a:prstClr val="black"/>
                    <a:srgbClr val="FD9759">
                      <a:tint val="45000"/>
                      <a:satMod val="400000"/>
                    </a:srgbClr>
                  </a:duotone>
                  <a:extLst>
                    <a:ext uri="{28A0092B-C50C-407E-A947-70E740481C1C}">
                      <a14:useLocalDpi xmlns:a14="http://schemas.microsoft.com/office/drawing/2010/main" val="0"/>
                    </a:ext>
                  </a:extLst>
                </a:blip>
                <a:srcRect/>
                <a:stretch>
                  <a:fillRect/>
                </a:stretch>
              </p:blipFill>
              <p:spPr bwMode="auto">
                <a:xfrm rot="2442978" flipH="1">
                  <a:off x="494561" y="3143023"/>
                  <a:ext cx="260004" cy="5140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1" descr="https://upload.wikimedia.org/wikipedia/commons/a/a7/IPhone_6S_Rose_Gold.png"/>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442978" flipH="1">
                  <a:off x="494561" y="3609208"/>
                  <a:ext cx="260004" cy="5140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1" descr="https://upload.wikimedia.org/wikipedia/commons/a/a7/IPhone_6S_Rose_Gold.png"/>
                <p:cNvPicPr>
                  <a:picLocks noChangeAspect="1" noChangeArrowheads="1"/>
                </p:cNvPicPr>
                <p:nvPr/>
              </p:nvPicPr>
              <p:blipFill>
                <a:blip r:embed="rId4" cstate="print">
                  <a:duotone>
                    <a:prstClr val="black"/>
                    <a:schemeClr val="accent6">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rot="2442978" flipH="1">
                  <a:off x="494561" y="4075393"/>
                  <a:ext cx="260004" cy="5140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1" descr="https://upload.wikimedia.org/wikipedia/commons/a/a7/IPhone_6S_Rose_Gold.png"/>
                <p:cNvPicPr>
                  <a:picLocks noChangeAspect="1" noChangeArrowheads="1"/>
                </p:cNvPicPr>
                <p:nvPr/>
              </p:nvPicPr>
              <p:blipFill>
                <a:blip r:embed="rId4" cstate="print">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rot="2442978" flipH="1">
                  <a:off x="494561" y="4541577"/>
                  <a:ext cx="260004" cy="51406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268139" y="2323425"/>
                  <a:ext cx="675529" cy="675529"/>
                  <a:chOff x="3769831" y="3123148"/>
                  <a:chExt cx="1673108" cy="1673108"/>
                </a:xfrm>
              </p:grpSpPr>
              <p:pic>
                <p:nvPicPr>
                  <p:cNvPr id="26" name="Picture 39" descr="https://pbs.twimg.com/profile_images/81060618/WRT54.avatar.00_400x400.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5061" r="35688" b="58947"/>
                  <a:stretch/>
                </p:blipFill>
                <p:spPr bwMode="auto">
                  <a:xfrm>
                    <a:off x="4121944" y="3180299"/>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9" descr="https://pbs.twimg.com/profile_images/81060618/WRT54.avatar.00_400x400.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5061" r="35688" b="58947"/>
                  <a:stretch/>
                </p:blipFill>
                <p:spPr bwMode="auto">
                  <a:xfrm>
                    <a:off x="4400550" y="3146961"/>
                    <a:ext cx="154781" cy="72018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9" descr="https://pbs.twimg.com/profile_images/81060618/WRT54.avatar.00_400x4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9831" y="3123148"/>
                    <a:ext cx="1673108" cy="1673108"/>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33" name="Group 32"/>
          <p:cNvGrpSpPr/>
          <p:nvPr/>
        </p:nvGrpSpPr>
        <p:grpSpPr>
          <a:xfrm>
            <a:off x="1007565" y="2478314"/>
            <a:ext cx="10152316" cy="1523466"/>
            <a:chOff x="1007565" y="2478314"/>
            <a:chExt cx="10152316" cy="1523466"/>
          </a:xfrm>
        </p:grpSpPr>
        <p:cxnSp>
          <p:nvCxnSpPr>
            <p:cNvPr id="29" name="Straight Connector 28"/>
            <p:cNvCxnSpPr/>
            <p:nvPr/>
          </p:nvCxnSpPr>
          <p:spPr>
            <a:xfrm flipV="1">
              <a:off x="1007565" y="2478314"/>
              <a:ext cx="7503249" cy="15234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761186" y="2478314"/>
              <a:ext cx="2398695" cy="15234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727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15338</TotalTime>
  <Words>2680</Words>
  <Application>Microsoft Office PowerPoint</Application>
  <PresentationFormat>Widescreen</PresentationFormat>
  <Paragraphs>320</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Opportunistic Channel Estimation for Implicit 802.11af MU-MIMO</vt:lpstr>
      <vt:lpstr>The Next Big Wireless Challenge</vt:lpstr>
      <vt:lpstr>802.11n MIMO</vt:lpstr>
      <vt:lpstr>802.11n MIMO Beamforming</vt:lpstr>
      <vt:lpstr>802.11ac/af Multi-User MIMO</vt:lpstr>
      <vt:lpstr>802.11ac/af Channel State Information (CSI)</vt:lpstr>
      <vt:lpstr>Implicit CSI Estimation</vt:lpstr>
      <vt:lpstr>Opportunistic Implicit Channel Estimation</vt:lpstr>
      <vt:lpstr>802.11 Channel Estimation</vt:lpstr>
      <vt:lpstr>Opportunistic Implicit Channel Sounding</vt:lpstr>
      <vt:lpstr>Implicit CSI Assumptions</vt:lpstr>
      <vt:lpstr>Platform: 8x8 MU-MIMO UHF (400-700 MHz)</vt:lpstr>
      <vt:lpstr>Experimental Setup</vt:lpstr>
      <vt:lpstr>Types of Mobility</vt:lpstr>
      <vt:lpstr>ZF Rate Degradation vs. CSI Staleness, 8x4 Outdoor</vt:lpstr>
      <vt:lpstr>ZF Sum Achievable Rate vs. CSI Staleness, 8x4</vt:lpstr>
      <vt:lpstr>Emulation Parameters, 4x4 MU-MIMO</vt:lpstr>
      <vt:lpstr>Emulated Protocols</vt:lpstr>
      <vt:lpstr>Emulated Protocol Performance, 4x4</vt:lpstr>
      <vt:lpstr>Emulated Protocol Performance, 4x4</vt:lpstr>
      <vt:lpstr>Emulation Parameters, 32x16 MU-MIMO</vt:lpstr>
      <vt:lpstr>Simulated Protocol Performance, 32x16</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Guerra</dc:creator>
  <cp:lastModifiedBy>Ryan Guerra</cp:lastModifiedBy>
  <cp:revision>504</cp:revision>
  <dcterms:created xsi:type="dcterms:W3CDTF">2016-04-08T23:55:22Z</dcterms:created>
  <dcterms:modified xsi:type="dcterms:W3CDTF">2016-09-30T22:04:14Z</dcterms:modified>
</cp:coreProperties>
</file>